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20.jpg" ContentType="image/jpeg"/>
  <Override PartName="/ppt/media/image21.jpg" ContentType="image/jpeg"/>
  <Override PartName="/ppt/media/image22.jpg" ContentType="image/jpeg"/>
  <Override PartName="/ppt/media/image23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295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01/11/2023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1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01/11/2023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1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01/11/2023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1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01/11/2023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1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01/11/2023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1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01/11/2023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964559" y="9277356"/>
            <a:ext cx="20447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1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target.com/whatis/definition/voltage" TargetMode="External"/><Relationship Id="rId2" Type="http://schemas.openxmlformats.org/officeDocument/2006/relationships/hyperlink" Target="https://www.techtarget.com/whatis/definition/semiconductor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7150" y="1426209"/>
            <a:ext cx="5083175" cy="1832553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234950" marR="5080" indent="-222885">
              <a:lnSpc>
                <a:spcPts val="2060"/>
              </a:lnSpc>
              <a:spcBef>
                <a:spcPts val="250"/>
              </a:spcBef>
            </a:pPr>
            <a:r>
              <a:rPr sz="1800" b="1" spc="-5" dirty="0">
                <a:latin typeface="Times New Roman"/>
                <a:cs typeface="Times New Roman"/>
              </a:rPr>
              <a:t>RAIN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DETECTION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WITH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AUTOMATIC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CLOSE </a:t>
            </a:r>
            <a:r>
              <a:rPr sz="1800" b="1" spc="-434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OF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WINDOW USING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RAIN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SENSOR IN </a:t>
            </a:r>
            <a:r>
              <a:rPr sz="1800" b="1" dirty="0">
                <a:latin typeface="Times New Roman"/>
                <a:cs typeface="Times New Roman"/>
              </a:rPr>
              <a:t>IOT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265430" algn="ctr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-5" dirty="0">
                <a:latin typeface="Times New Roman"/>
                <a:cs typeface="Times New Roman"/>
              </a:rPr>
              <a:t> MINOR PROJECT</a:t>
            </a:r>
            <a:r>
              <a:rPr sz="1400" b="1" dirty="0">
                <a:latin typeface="Times New Roman"/>
                <a:cs typeface="Times New Roman"/>
              </a:rPr>
              <a:t> -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</a:t>
            </a:r>
            <a:r>
              <a:rPr lang="en-US" sz="1400" b="1" spc="-5" dirty="0">
                <a:latin typeface="Times New Roman"/>
                <a:cs typeface="Times New Roman"/>
              </a:rPr>
              <a:t>II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REPORT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 marL="261620" algn="ctr">
              <a:lnSpc>
                <a:spcPct val="100000"/>
              </a:lnSpc>
              <a:spcBef>
                <a:spcPts val="1195"/>
              </a:spcBef>
            </a:pPr>
            <a:r>
              <a:rPr sz="1400" b="1" i="1" spc="-5" dirty="0">
                <a:latin typeface="Times New Roman"/>
                <a:cs typeface="Times New Roman"/>
              </a:rPr>
              <a:t>Submitted</a:t>
            </a:r>
            <a:r>
              <a:rPr sz="1400" b="1" i="1" spc="-30" dirty="0">
                <a:latin typeface="Times New Roman"/>
                <a:cs typeface="Times New Roman"/>
              </a:rPr>
              <a:t> </a:t>
            </a:r>
            <a:r>
              <a:rPr sz="1400" b="1" i="1" dirty="0">
                <a:latin typeface="Times New Roman"/>
                <a:cs typeface="Times New Roman"/>
              </a:rPr>
              <a:t>by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1732" y="5017135"/>
            <a:ext cx="5746750" cy="38670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BACHELOR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OF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ENGINEERING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R="290830" algn="ctr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in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12065" marR="5080" algn="ctr">
              <a:lnSpc>
                <a:spcPts val="1839"/>
              </a:lnSpc>
            </a:pPr>
            <a:r>
              <a:rPr sz="1600" b="1" spc="-5" dirty="0">
                <a:latin typeface="Times New Roman"/>
                <a:cs typeface="Times New Roman"/>
              </a:rPr>
              <a:t>DEPARTMENT</a:t>
            </a:r>
            <a:r>
              <a:rPr sz="1600" b="1" spc="2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OF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ELECTRONICS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AND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COMMUNICATION </a:t>
            </a:r>
            <a:r>
              <a:rPr sz="1600" b="1" spc="-38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ENGINEERING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600" b="1" spc="-5" dirty="0">
                <a:latin typeface="Times New Roman"/>
                <a:cs typeface="Times New Roman"/>
              </a:rPr>
              <a:t>M.KUMARASAMY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COLLEGE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OF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ENGINEERING</a:t>
            </a:r>
            <a:endParaRPr sz="1600" dirty="0">
              <a:latin typeface="Times New Roman"/>
              <a:cs typeface="Times New Roman"/>
            </a:endParaRPr>
          </a:p>
          <a:p>
            <a:pPr marL="2540" algn="ctr">
              <a:lnSpc>
                <a:spcPct val="100000"/>
              </a:lnSpc>
              <a:spcBef>
                <a:spcPts val="865"/>
              </a:spcBef>
            </a:pPr>
            <a:r>
              <a:rPr sz="1400" spc="-5" dirty="0">
                <a:latin typeface="Times New Roman"/>
                <a:cs typeface="Times New Roman"/>
              </a:rPr>
              <a:t>(Autonomous)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2540" algn="ctr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Times New Roman"/>
                <a:cs typeface="Times New Roman"/>
              </a:rPr>
              <a:t>KARUR</a:t>
            </a:r>
            <a:r>
              <a:rPr sz="1600" b="1" spc="-2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–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639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113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R="9525" algn="ctr">
              <a:lnSpc>
                <a:spcPct val="100000"/>
              </a:lnSpc>
              <a:spcBef>
                <a:spcPts val="5"/>
              </a:spcBef>
            </a:pPr>
            <a:r>
              <a:rPr lang="en-US" sz="1600" b="1" spc="-55" dirty="0">
                <a:latin typeface="Times New Roman"/>
                <a:cs typeface="Times New Roman"/>
              </a:rPr>
              <a:t>OCTOBER</a:t>
            </a:r>
            <a:r>
              <a:rPr sz="1600" b="1" spc="-30" dirty="0">
                <a:latin typeface="Times New Roman"/>
                <a:cs typeface="Times New Roman"/>
              </a:rPr>
              <a:t> </a:t>
            </a:r>
            <a:r>
              <a:rPr sz="1600" b="1" spc="-45" dirty="0">
                <a:latin typeface="Times New Roman"/>
                <a:cs typeface="Times New Roman"/>
              </a:rPr>
              <a:t>2023</a:t>
            </a:r>
            <a:endParaRPr sz="1600" dirty="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294889"/>
              </p:ext>
            </p:extLst>
          </p:nvPr>
        </p:nvGraphicFramePr>
        <p:xfrm>
          <a:off x="1846833" y="3551158"/>
          <a:ext cx="3779520" cy="11926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9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3323">
                <a:tc>
                  <a:txBody>
                    <a:bodyPr/>
                    <a:lstStyle/>
                    <a:p>
                      <a:pPr marL="127000">
                        <a:lnSpc>
                          <a:spcPts val="1530"/>
                        </a:lnSpc>
                      </a:pPr>
                      <a:r>
                        <a:rPr lang="en-US" sz="1400" b="1" spc="-5" dirty="0">
                          <a:latin typeface="Times New Roman"/>
                          <a:cs typeface="Times New Roman"/>
                        </a:rPr>
                        <a:t>YUVARAJ S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ts val="1530"/>
                        </a:lnSpc>
                      </a:pPr>
                      <a:r>
                        <a:rPr lang="en-US" sz="1400" b="1" spc="-5" dirty="0">
                          <a:latin typeface="Times New Roman"/>
                          <a:cs typeface="Times New Roman"/>
                        </a:rPr>
                        <a:t>927621BEC251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994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1400" b="1" spc="-5" dirty="0">
                          <a:latin typeface="Times New Roman"/>
                          <a:cs typeface="Times New Roman"/>
                        </a:rPr>
                        <a:t>THARUNKUMAR R B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/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1400" b="1" spc="-5" dirty="0">
                          <a:latin typeface="Times New Roman"/>
                          <a:cs typeface="Times New Roman"/>
                        </a:rPr>
                        <a:t>927621BEC229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994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400" b="1" spc="-5" dirty="0">
                          <a:latin typeface="Times New Roman"/>
                          <a:cs typeface="Times New Roman"/>
                        </a:rPr>
                        <a:t>VASHANTH S P 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120014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400" b="1" spc="-5" dirty="0">
                          <a:latin typeface="Times New Roman"/>
                          <a:cs typeface="Times New Roman"/>
                        </a:rPr>
                        <a:t>927621BEC235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323">
                <a:tc>
                  <a:txBody>
                    <a:bodyPr/>
                    <a:lstStyle/>
                    <a:p>
                      <a:pPr marL="127000">
                        <a:lnSpc>
                          <a:spcPts val="1605"/>
                        </a:lnSpc>
                        <a:spcBef>
                          <a:spcPts val="370"/>
                        </a:spcBef>
                      </a:pPr>
                      <a:r>
                        <a:rPr lang="en-US" sz="1400" b="1" spc="-5" dirty="0">
                          <a:latin typeface="Times New Roman"/>
                          <a:cs typeface="Times New Roman"/>
                        </a:rPr>
                        <a:t>SURYA S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/>
                </a:tc>
                <a:tc>
                  <a:txBody>
                    <a:bodyPr/>
                    <a:lstStyle/>
                    <a:p>
                      <a:pPr marR="120014" algn="r">
                        <a:lnSpc>
                          <a:spcPts val="1605"/>
                        </a:lnSpc>
                        <a:spcBef>
                          <a:spcPts val="370"/>
                        </a:spcBef>
                      </a:pPr>
                      <a:r>
                        <a:rPr lang="en-US" sz="1400" b="1" spc="-5" dirty="0">
                          <a:latin typeface="Times New Roman"/>
                          <a:cs typeface="Times New Roman"/>
                        </a:rPr>
                        <a:t>927621BEC313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9755" y="505459"/>
            <a:ext cx="2262505" cy="76517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75729" y="542925"/>
            <a:ext cx="675640" cy="51625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95115" y="493776"/>
            <a:ext cx="724852" cy="702564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17080" y="18288"/>
                </a:moveTo>
                <a:lnTo>
                  <a:pt x="7107936" y="18288"/>
                </a:lnTo>
                <a:lnTo>
                  <a:pt x="7107936" y="56388"/>
                </a:lnTo>
                <a:lnTo>
                  <a:pt x="7107936" y="9393936"/>
                </a:lnTo>
                <a:lnTo>
                  <a:pt x="56388" y="9393936"/>
                </a:lnTo>
                <a:lnTo>
                  <a:pt x="56388" y="56388"/>
                </a:lnTo>
                <a:lnTo>
                  <a:pt x="7107936" y="56388"/>
                </a:lnTo>
                <a:lnTo>
                  <a:pt x="7107936" y="18288"/>
                </a:lnTo>
                <a:lnTo>
                  <a:pt x="56388" y="18288"/>
                </a:lnTo>
                <a:lnTo>
                  <a:pt x="18288" y="18288"/>
                </a:lnTo>
                <a:lnTo>
                  <a:pt x="18288" y="56388"/>
                </a:lnTo>
                <a:lnTo>
                  <a:pt x="18288" y="9393936"/>
                </a:lnTo>
                <a:lnTo>
                  <a:pt x="18288" y="9403080"/>
                </a:lnTo>
                <a:lnTo>
                  <a:pt x="56388" y="9403080"/>
                </a:lnTo>
                <a:lnTo>
                  <a:pt x="7107936" y="9403080"/>
                </a:lnTo>
                <a:lnTo>
                  <a:pt x="7117080" y="9403080"/>
                </a:lnTo>
                <a:lnTo>
                  <a:pt x="7117080" y="9393936"/>
                </a:lnTo>
                <a:lnTo>
                  <a:pt x="7117080" y="56388"/>
                </a:lnTo>
                <a:lnTo>
                  <a:pt x="7117080" y="18288"/>
                </a:lnTo>
                <a:close/>
              </a:path>
              <a:path w="7164705" h="9450705">
                <a:moveTo>
                  <a:pt x="7164324" y="0"/>
                </a:moveTo>
                <a:lnTo>
                  <a:pt x="7126224" y="0"/>
                </a:lnTo>
                <a:lnTo>
                  <a:pt x="7126224" y="9144"/>
                </a:lnTo>
                <a:lnTo>
                  <a:pt x="7126224" y="56388"/>
                </a:lnTo>
                <a:lnTo>
                  <a:pt x="7126224" y="9393936"/>
                </a:lnTo>
                <a:lnTo>
                  <a:pt x="7126224" y="9412224"/>
                </a:lnTo>
                <a:lnTo>
                  <a:pt x="7107936" y="9412224"/>
                </a:lnTo>
                <a:lnTo>
                  <a:pt x="56388" y="9412224"/>
                </a:lnTo>
                <a:lnTo>
                  <a:pt x="9144" y="9412224"/>
                </a:lnTo>
                <a:lnTo>
                  <a:pt x="9144" y="9393936"/>
                </a:lnTo>
                <a:lnTo>
                  <a:pt x="9144" y="56388"/>
                </a:lnTo>
                <a:lnTo>
                  <a:pt x="9144" y="9144"/>
                </a:lnTo>
                <a:lnTo>
                  <a:pt x="56388" y="9144"/>
                </a:lnTo>
                <a:lnTo>
                  <a:pt x="7107936" y="9144"/>
                </a:lnTo>
                <a:lnTo>
                  <a:pt x="7126224" y="9144"/>
                </a:lnTo>
                <a:lnTo>
                  <a:pt x="7126224" y="0"/>
                </a:lnTo>
                <a:lnTo>
                  <a:pt x="7107936" y="0"/>
                </a:lnTo>
                <a:lnTo>
                  <a:pt x="56388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56388"/>
                </a:lnTo>
                <a:lnTo>
                  <a:pt x="0" y="9393936"/>
                </a:lnTo>
                <a:lnTo>
                  <a:pt x="0" y="9412224"/>
                </a:lnTo>
                <a:lnTo>
                  <a:pt x="0" y="9450324"/>
                </a:lnTo>
                <a:lnTo>
                  <a:pt x="9144" y="9450324"/>
                </a:lnTo>
                <a:lnTo>
                  <a:pt x="56388" y="9450324"/>
                </a:lnTo>
                <a:lnTo>
                  <a:pt x="7107936" y="9450324"/>
                </a:lnTo>
                <a:lnTo>
                  <a:pt x="7126224" y="9450324"/>
                </a:lnTo>
                <a:lnTo>
                  <a:pt x="7164324" y="9450324"/>
                </a:lnTo>
                <a:lnTo>
                  <a:pt x="7164324" y="9412224"/>
                </a:lnTo>
                <a:lnTo>
                  <a:pt x="7164324" y="9393936"/>
                </a:lnTo>
                <a:lnTo>
                  <a:pt x="7164324" y="56388"/>
                </a:lnTo>
                <a:lnTo>
                  <a:pt x="7164324" y="9144"/>
                </a:lnTo>
                <a:lnTo>
                  <a:pt x="7164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746627" y="9486222"/>
            <a:ext cx="28003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z="1200" dirty="0">
                <a:latin typeface="Times New Roman"/>
                <a:cs typeface="Times New Roman"/>
              </a:rPr>
              <a:t>1</a:t>
            </a:fld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07563" y="1331722"/>
            <a:ext cx="15582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Times New Roman"/>
                <a:cs typeface="Times New Roman"/>
              </a:rPr>
              <a:t>LIST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OF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FIGURES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61440" y="2284333"/>
          <a:ext cx="5996304" cy="55324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5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6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3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0473">
                <a:tc>
                  <a:txBody>
                    <a:bodyPr/>
                    <a:lstStyle/>
                    <a:p>
                      <a:pPr marR="184785" algn="ctr">
                        <a:lnSpc>
                          <a:spcPts val="1530"/>
                        </a:lnSpc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FIGURE</a:t>
                      </a:r>
                      <a:r>
                        <a:rPr sz="14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No.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530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TITLE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8595" algn="ctr">
                        <a:lnSpc>
                          <a:spcPts val="1530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PAGE</a:t>
                      </a:r>
                      <a:r>
                        <a:rPr sz="14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No.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436">
                <a:tc>
                  <a:txBody>
                    <a:bodyPr/>
                    <a:lstStyle/>
                    <a:p>
                      <a:pPr marR="183515"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3.1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0414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Proposed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Block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diagram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04140" marB="0"/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0414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198">
                <a:tc>
                  <a:txBody>
                    <a:bodyPr/>
                    <a:lstStyle/>
                    <a:p>
                      <a:pPr marR="183515" algn="ctr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3.2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04775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Transistor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04775" marB="0"/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0477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245">
                <a:tc>
                  <a:txBody>
                    <a:bodyPr/>
                    <a:lstStyle/>
                    <a:p>
                      <a:pPr marR="183515" algn="ctr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3.3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04775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MQ135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Rain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Sensor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04775" marB="0"/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0477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245">
                <a:tc>
                  <a:txBody>
                    <a:bodyPr/>
                    <a:lstStyle/>
                    <a:p>
                      <a:pPr marR="183515"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3.4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0414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Rain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Sensor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04140" marB="0"/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0414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5008">
                <a:tc>
                  <a:txBody>
                    <a:bodyPr/>
                    <a:lstStyle/>
                    <a:p>
                      <a:pPr marR="183515" algn="ctr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3.5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04775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Resistor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04775" marB="0"/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0477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4373">
                <a:tc>
                  <a:txBody>
                    <a:bodyPr/>
                    <a:lstStyle/>
                    <a:p>
                      <a:pPr marR="183515" algn="ctr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3.6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04775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Motor</a:t>
                      </a: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Driver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04775" marB="0"/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0477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4372">
                <a:tc>
                  <a:txBody>
                    <a:bodyPr/>
                    <a:lstStyle/>
                    <a:p>
                      <a:pPr marR="183515" algn="ctr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3.7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04139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Wi-Fi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module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04139" marB="0"/>
                </a:tc>
                <a:tc>
                  <a:txBody>
                    <a:bodyPr/>
                    <a:lstStyle/>
                    <a:p>
                      <a:pPr marL="188595" algn="ctr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400" b="1" spc="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04139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5008">
                <a:tc>
                  <a:txBody>
                    <a:bodyPr/>
                    <a:lstStyle/>
                    <a:p>
                      <a:pPr marR="183515" algn="ctr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3.8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04775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Circuit</a:t>
                      </a:r>
                      <a:r>
                        <a:rPr sz="14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diagram</a:t>
                      </a:r>
                      <a:r>
                        <a:rPr sz="1400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4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12-volt</a:t>
                      </a:r>
                      <a:r>
                        <a:rPr sz="14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battery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04775" marB="0"/>
                </a:tc>
                <a:tc>
                  <a:txBody>
                    <a:bodyPr/>
                    <a:lstStyle/>
                    <a:p>
                      <a:pPr marL="188595" algn="ctr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400" b="1" spc="5" dirty="0">
                          <a:latin typeface="Times New Roman"/>
                          <a:cs typeface="Times New Roman"/>
                        </a:rPr>
                        <a:t>12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0477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4246">
                <a:tc>
                  <a:txBody>
                    <a:bodyPr/>
                    <a:lstStyle/>
                    <a:p>
                      <a:pPr marR="183515" algn="ctr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3.9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04775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ar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gin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4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4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sul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4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4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Vol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er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04775" marB="0"/>
                </a:tc>
                <a:tc>
                  <a:txBody>
                    <a:bodyPr/>
                    <a:lstStyle/>
                    <a:p>
                      <a:pPr marL="188595" algn="ctr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400" b="1" spc="5" dirty="0">
                          <a:latin typeface="Times New Roman"/>
                          <a:cs typeface="Times New Roman"/>
                        </a:rPr>
                        <a:t>13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04775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4245">
                <a:tc>
                  <a:txBody>
                    <a:bodyPr/>
                    <a:lstStyle/>
                    <a:p>
                      <a:pPr marR="183515"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3.10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0414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Arduino IDE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04140" marB="0"/>
                </a:tc>
                <a:tc>
                  <a:txBody>
                    <a:bodyPr/>
                    <a:lstStyle/>
                    <a:p>
                      <a:pPr marL="188595"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1400" b="1" spc="5" dirty="0">
                          <a:latin typeface="Times New Roman"/>
                          <a:cs typeface="Times New Roman"/>
                        </a:rPr>
                        <a:t>14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0414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45198">
                <a:tc>
                  <a:txBody>
                    <a:bodyPr/>
                    <a:lstStyle/>
                    <a:p>
                      <a:pPr marR="183515" algn="ctr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4.1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04775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Prototype</a:t>
                      </a:r>
                      <a:r>
                        <a:rPr sz="14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monitoring</a:t>
                      </a:r>
                      <a:r>
                        <a:rPr sz="14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system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04775" marB="0"/>
                </a:tc>
                <a:tc>
                  <a:txBody>
                    <a:bodyPr/>
                    <a:lstStyle/>
                    <a:p>
                      <a:pPr marL="188595" algn="ctr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400" b="1" spc="5" dirty="0">
                          <a:latin typeface="Times New Roman"/>
                          <a:cs typeface="Times New Roman"/>
                        </a:rPr>
                        <a:t>16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04775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1425">
                <a:tc>
                  <a:txBody>
                    <a:bodyPr/>
                    <a:lstStyle/>
                    <a:p>
                      <a:pPr marR="183515" algn="ctr">
                        <a:lnSpc>
                          <a:spcPts val="1605"/>
                        </a:lnSpc>
                        <a:spcBef>
                          <a:spcPts val="8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5.1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04775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05"/>
                        </a:lnSpc>
                        <a:spcBef>
                          <a:spcPts val="825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Output chart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04775" marB="0"/>
                </a:tc>
                <a:tc>
                  <a:txBody>
                    <a:bodyPr/>
                    <a:lstStyle/>
                    <a:p>
                      <a:pPr marL="188595" algn="ctr">
                        <a:lnSpc>
                          <a:spcPts val="1605"/>
                        </a:lnSpc>
                        <a:spcBef>
                          <a:spcPts val="825"/>
                        </a:spcBef>
                      </a:pPr>
                      <a:r>
                        <a:rPr sz="1400" b="1" spc="5" dirty="0">
                          <a:latin typeface="Times New Roman"/>
                          <a:cs typeface="Times New Roman"/>
                        </a:rPr>
                        <a:t>20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04775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17080" y="18288"/>
                </a:moveTo>
                <a:lnTo>
                  <a:pt x="7107936" y="18288"/>
                </a:lnTo>
                <a:lnTo>
                  <a:pt x="7107936" y="56388"/>
                </a:lnTo>
                <a:lnTo>
                  <a:pt x="7107936" y="9393936"/>
                </a:lnTo>
                <a:lnTo>
                  <a:pt x="56388" y="9393936"/>
                </a:lnTo>
                <a:lnTo>
                  <a:pt x="56388" y="56388"/>
                </a:lnTo>
                <a:lnTo>
                  <a:pt x="7107936" y="56388"/>
                </a:lnTo>
                <a:lnTo>
                  <a:pt x="7107936" y="18288"/>
                </a:lnTo>
                <a:lnTo>
                  <a:pt x="56388" y="18288"/>
                </a:lnTo>
                <a:lnTo>
                  <a:pt x="18288" y="18288"/>
                </a:lnTo>
                <a:lnTo>
                  <a:pt x="18288" y="56388"/>
                </a:lnTo>
                <a:lnTo>
                  <a:pt x="18288" y="9393936"/>
                </a:lnTo>
                <a:lnTo>
                  <a:pt x="18288" y="9403080"/>
                </a:lnTo>
                <a:lnTo>
                  <a:pt x="56388" y="9403080"/>
                </a:lnTo>
                <a:lnTo>
                  <a:pt x="7107936" y="9403080"/>
                </a:lnTo>
                <a:lnTo>
                  <a:pt x="7117080" y="9403080"/>
                </a:lnTo>
                <a:lnTo>
                  <a:pt x="7117080" y="9393936"/>
                </a:lnTo>
                <a:lnTo>
                  <a:pt x="7117080" y="56388"/>
                </a:lnTo>
                <a:lnTo>
                  <a:pt x="7117080" y="18288"/>
                </a:lnTo>
                <a:close/>
              </a:path>
              <a:path w="7164705" h="9450705">
                <a:moveTo>
                  <a:pt x="7164324" y="0"/>
                </a:moveTo>
                <a:lnTo>
                  <a:pt x="7126224" y="0"/>
                </a:lnTo>
                <a:lnTo>
                  <a:pt x="7126224" y="9144"/>
                </a:lnTo>
                <a:lnTo>
                  <a:pt x="7126224" y="56388"/>
                </a:lnTo>
                <a:lnTo>
                  <a:pt x="7126224" y="9393936"/>
                </a:lnTo>
                <a:lnTo>
                  <a:pt x="7126224" y="9412224"/>
                </a:lnTo>
                <a:lnTo>
                  <a:pt x="7107936" y="9412224"/>
                </a:lnTo>
                <a:lnTo>
                  <a:pt x="56388" y="9412224"/>
                </a:lnTo>
                <a:lnTo>
                  <a:pt x="9144" y="9412224"/>
                </a:lnTo>
                <a:lnTo>
                  <a:pt x="9144" y="9393936"/>
                </a:lnTo>
                <a:lnTo>
                  <a:pt x="9144" y="56388"/>
                </a:lnTo>
                <a:lnTo>
                  <a:pt x="9144" y="9144"/>
                </a:lnTo>
                <a:lnTo>
                  <a:pt x="56388" y="9144"/>
                </a:lnTo>
                <a:lnTo>
                  <a:pt x="7107936" y="9144"/>
                </a:lnTo>
                <a:lnTo>
                  <a:pt x="7126224" y="9144"/>
                </a:lnTo>
                <a:lnTo>
                  <a:pt x="7126224" y="0"/>
                </a:lnTo>
                <a:lnTo>
                  <a:pt x="7107936" y="0"/>
                </a:lnTo>
                <a:lnTo>
                  <a:pt x="56388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56388"/>
                </a:lnTo>
                <a:lnTo>
                  <a:pt x="0" y="9393936"/>
                </a:lnTo>
                <a:lnTo>
                  <a:pt x="0" y="9412224"/>
                </a:lnTo>
                <a:lnTo>
                  <a:pt x="0" y="9450324"/>
                </a:lnTo>
                <a:lnTo>
                  <a:pt x="9144" y="9450324"/>
                </a:lnTo>
                <a:lnTo>
                  <a:pt x="56388" y="9450324"/>
                </a:lnTo>
                <a:lnTo>
                  <a:pt x="7107936" y="9450324"/>
                </a:lnTo>
                <a:lnTo>
                  <a:pt x="7126224" y="9450324"/>
                </a:lnTo>
                <a:lnTo>
                  <a:pt x="7164324" y="9450324"/>
                </a:lnTo>
                <a:lnTo>
                  <a:pt x="7164324" y="9412224"/>
                </a:lnTo>
                <a:lnTo>
                  <a:pt x="7164324" y="9393936"/>
                </a:lnTo>
                <a:lnTo>
                  <a:pt x="7164324" y="56388"/>
                </a:lnTo>
                <a:lnTo>
                  <a:pt x="7164324" y="9144"/>
                </a:lnTo>
                <a:lnTo>
                  <a:pt x="7164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746627" y="9486222"/>
            <a:ext cx="28003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z="1200" dirty="0">
                <a:latin typeface="Times New Roman"/>
                <a:cs typeface="Times New Roman"/>
              </a:rPr>
              <a:t>10</a:t>
            </a:fld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7042" y="1331722"/>
            <a:ext cx="22586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Times New Roman"/>
                <a:cs typeface="Times New Roman"/>
              </a:rPr>
              <a:t>LIST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OF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ABBREVIATIONS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828545" y="2263027"/>
          <a:ext cx="5046345" cy="2695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1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072">
                <a:tc>
                  <a:txBody>
                    <a:bodyPr/>
                    <a:lstStyle/>
                    <a:p>
                      <a:pPr marR="433705" algn="ctr">
                        <a:lnSpc>
                          <a:spcPts val="1415"/>
                        </a:lnSpc>
                      </a:pPr>
                      <a:r>
                        <a:rPr sz="1300" b="1" spc="-5" dirty="0">
                          <a:latin typeface="Times New Roman"/>
                          <a:cs typeface="Times New Roman"/>
                        </a:rPr>
                        <a:t>ACRONYM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2595" algn="ctr">
                        <a:lnSpc>
                          <a:spcPts val="1415"/>
                        </a:lnSpc>
                      </a:pPr>
                      <a:r>
                        <a:rPr sz="1300" b="1" spc="-5" dirty="0">
                          <a:latin typeface="Times New Roman"/>
                          <a:cs typeface="Times New Roman"/>
                        </a:rPr>
                        <a:t>ABBREVIATION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marR="431800" algn="ctr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1300" spc="-5" dirty="0">
                          <a:latin typeface="Times New Roman"/>
                          <a:cs typeface="Times New Roman"/>
                        </a:rPr>
                        <a:t>IOT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140335" marB="0"/>
                </a:tc>
                <a:tc>
                  <a:txBody>
                    <a:bodyPr/>
                    <a:lstStyle/>
                    <a:p>
                      <a:pPr marL="441325" algn="ctr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1300" spc="-5" dirty="0">
                          <a:latin typeface="Times New Roman"/>
                          <a:cs typeface="Times New Roman"/>
                        </a:rPr>
                        <a:t>Internet</a:t>
                      </a:r>
                      <a:r>
                        <a:rPr sz="13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5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3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5" dirty="0">
                          <a:latin typeface="Times New Roman"/>
                          <a:cs typeface="Times New Roman"/>
                        </a:rPr>
                        <a:t>Things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14033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920">
                <a:tc>
                  <a:txBody>
                    <a:bodyPr/>
                    <a:lstStyle/>
                    <a:p>
                      <a:pPr marR="431800" algn="ctr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1300" spc="-5" dirty="0">
                          <a:latin typeface="Times New Roman"/>
                          <a:cs typeface="Times New Roman"/>
                        </a:rPr>
                        <a:t>GSM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140335" marB="0"/>
                </a:tc>
                <a:tc>
                  <a:txBody>
                    <a:bodyPr/>
                    <a:lstStyle/>
                    <a:p>
                      <a:pPr marL="441325" algn="ctr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1300" spc="-5" dirty="0">
                          <a:latin typeface="Times New Roman"/>
                          <a:cs typeface="Times New Roman"/>
                        </a:rPr>
                        <a:t>Global System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5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3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5" dirty="0">
                          <a:latin typeface="Times New Roman"/>
                          <a:cs typeface="Times New Roman"/>
                        </a:rPr>
                        <a:t>mobile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5" dirty="0">
                          <a:latin typeface="Times New Roman"/>
                          <a:cs typeface="Times New Roman"/>
                        </a:rPr>
                        <a:t>communication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14033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6730">
                <a:tc>
                  <a:txBody>
                    <a:bodyPr/>
                    <a:lstStyle/>
                    <a:p>
                      <a:pPr marR="431800" algn="ctr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sz="1300" spc="-5" dirty="0">
                          <a:latin typeface="Times New Roman"/>
                          <a:cs typeface="Times New Roman"/>
                        </a:rPr>
                        <a:t>IDE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147320" marB="0"/>
                </a:tc>
                <a:tc>
                  <a:txBody>
                    <a:bodyPr/>
                    <a:lstStyle/>
                    <a:p>
                      <a:pPr marL="441959" algn="ctr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sz="1300" spc="-5" dirty="0">
                          <a:latin typeface="Times New Roman"/>
                          <a:cs typeface="Times New Roman"/>
                        </a:rPr>
                        <a:t>Integrated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5" dirty="0">
                          <a:latin typeface="Times New Roman"/>
                          <a:cs typeface="Times New Roman"/>
                        </a:rPr>
                        <a:t>Development</a:t>
                      </a:r>
                      <a:r>
                        <a:rPr sz="13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5" dirty="0">
                          <a:latin typeface="Times New Roman"/>
                          <a:cs typeface="Times New Roman"/>
                        </a:rPr>
                        <a:t>Environment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14732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9871">
                <a:tc>
                  <a:txBody>
                    <a:bodyPr/>
                    <a:lstStyle/>
                    <a:p>
                      <a:pPr marR="431800" algn="ctr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1300" spc="-5" dirty="0">
                          <a:latin typeface="Times New Roman"/>
                          <a:cs typeface="Times New Roman"/>
                        </a:rPr>
                        <a:t>VDC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140335" marB="0"/>
                </a:tc>
                <a:tc>
                  <a:txBody>
                    <a:bodyPr/>
                    <a:lstStyle/>
                    <a:p>
                      <a:pPr marL="440690" algn="ctr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1300" spc="-5" dirty="0">
                          <a:latin typeface="Times New Roman"/>
                          <a:cs typeface="Times New Roman"/>
                        </a:rPr>
                        <a:t>Volts</a:t>
                      </a:r>
                      <a:r>
                        <a:rPr sz="13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5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3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5" dirty="0">
                          <a:latin typeface="Times New Roman"/>
                          <a:cs typeface="Times New Roman"/>
                        </a:rPr>
                        <a:t>Direct</a:t>
                      </a:r>
                      <a:r>
                        <a:rPr sz="13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5" dirty="0">
                          <a:latin typeface="Times New Roman"/>
                          <a:cs typeface="Times New Roman"/>
                        </a:rPr>
                        <a:t>Current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14033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072">
                <a:tc>
                  <a:txBody>
                    <a:bodyPr/>
                    <a:lstStyle/>
                    <a:p>
                      <a:pPr marR="431800" algn="ctr">
                        <a:lnSpc>
                          <a:spcPts val="1480"/>
                        </a:lnSpc>
                        <a:spcBef>
                          <a:spcPts val="1105"/>
                        </a:spcBef>
                      </a:pPr>
                      <a:r>
                        <a:rPr sz="1300" spc="-10" dirty="0">
                          <a:latin typeface="Times New Roman"/>
                          <a:cs typeface="Times New Roman"/>
                        </a:rPr>
                        <a:t>MCU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140335" marB="0"/>
                </a:tc>
                <a:tc>
                  <a:txBody>
                    <a:bodyPr/>
                    <a:lstStyle/>
                    <a:p>
                      <a:pPr marL="443865" algn="ctr">
                        <a:lnSpc>
                          <a:spcPts val="1480"/>
                        </a:lnSpc>
                        <a:spcBef>
                          <a:spcPts val="1105"/>
                        </a:spcBef>
                      </a:pPr>
                      <a:r>
                        <a:rPr sz="1300" spc="-5" dirty="0">
                          <a:latin typeface="Times New Roman"/>
                          <a:cs typeface="Times New Roman"/>
                        </a:rPr>
                        <a:t>Multipoint</a:t>
                      </a:r>
                      <a:r>
                        <a:rPr sz="13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5" dirty="0">
                          <a:latin typeface="Times New Roman"/>
                          <a:cs typeface="Times New Roman"/>
                        </a:rPr>
                        <a:t>Control</a:t>
                      </a:r>
                      <a:r>
                        <a:rPr sz="13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5" dirty="0">
                          <a:latin typeface="Times New Roman"/>
                          <a:cs typeface="Times New Roman"/>
                        </a:rPr>
                        <a:t>Unit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14033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17080" y="18288"/>
                </a:moveTo>
                <a:lnTo>
                  <a:pt x="7107936" y="18288"/>
                </a:lnTo>
                <a:lnTo>
                  <a:pt x="7107936" y="56388"/>
                </a:lnTo>
                <a:lnTo>
                  <a:pt x="7107936" y="9393936"/>
                </a:lnTo>
                <a:lnTo>
                  <a:pt x="56388" y="9393936"/>
                </a:lnTo>
                <a:lnTo>
                  <a:pt x="56388" y="56388"/>
                </a:lnTo>
                <a:lnTo>
                  <a:pt x="7107936" y="56388"/>
                </a:lnTo>
                <a:lnTo>
                  <a:pt x="7107936" y="18288"/>
                </a:lnTo>
                <a:lnTo>
                  <a:pt x="56388" y="18288"/>
                </a:lnTo>
                <a:lnTo>
                  <a:pt x="18288" y="18288"/>
                </a:lnTo>
                <a:lnTo>
                  <a:pt x="18288" y="56388"/>
                </a:lnTo>
                <a:lnTo>
                  <a:pt x="18288" y="9393936"/>
                </a:lnTo>
                <a:lnTo>
                  <a:pt x="18288" y="9403080"/>
                </a:lnTo>
                <a:lnTo>
                  <a:pt x="56388" y="9403080"/>
                </a:lnTo>
                <a:lnTo>
                  <a:pt x="7107936" y="9403080"/>
                </a:lnTo>
                <a:lnTo>
                  <a:pt x="7117080" y="9403080"/>
                </a:lnTo>
                <a:lnTo>
                  <a:pt x="7117080" y="9393936"/>
                </a:lnTo>
                <a:lnTo>
                  <a:pt x="7117080" y="56388"/>
                </a:lnTo>
                <a:lnTo>
                  <a:pt x="7117080" y="18288"/>
                </a:lnTo>
                <a:close/>
              </a:path>
              <a:path w="7164705" h="9450705">
                <a:moveTo>
                  <a:pt x="7164324" y="0"/>
                </a:moveTo>
                <a:lnTo>
                  <a:pt x="7126224" y="0"/>
                </a:lnTo>
                <a:lnTo>
                  <a:pt x="7126224" y="9144"/>
                </a:lnTo>
                <a:lnTo>
                  <a:pt x="7126224" y="56388"/>
                </a:lnTo>
                <a:lnTo>
                  <a:pt x="7126224" y="9393936"/>
                </a:lnTo>
                <a:lnTo>
                  <a:pt x="7126224" y="9412224"/>
                </a:lnTo>
                <a:lnTo>
                  <a:pt x="7107936" y="9412224"/>
                </a:lnTo>
                <a:lnTo>
                  <a:pt x="56388" y="9412224"/>
                </a:lnTo>
                <a:lnTo>
                  <a:pt x="9144" y="9412224"/>
                </a:lnTo>
                <a:lnTo>
                  <a:pt x="9144" y="9393936"/>
                </a:lnTo>
                <a:lnTo>
                  <a:pt x="9144" y="56388"/>
                </a:lnTo>
                <a:lnTo>
                  <a:pt x="9144" y="9144"/>
                </a:lnTo>
                <a:lnTo>
                  <a:pt x="56388" y="9144"/>
                </a:lnTo>
                <a:lnTo>
                  <a:pt x="7107936" y="9144"/>
                </a:lnTo>
                <a:lnTo>
                  <a:pt x="7126224" y="9144"/>
                </a:lnTo>
                <a:lnTo>
                  <a:pt x="7126224" y="0"/>
                </a:lnTo>
                <a:lnTo>
                  <a:pt x="7107936" y="0"/>
                </a:lnTo>
                <a:lnTo>
                  <a:pt x="56388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56388"/>
                </a:lnTo>
                <a:lnTo>
                  <a:pt x="0" y="9393936"/>
                </a:lnTo>
                <a:lnTo>
                  <a:pt x="0" y="9412224"/>
                </a:lnTo>
                <a:lnTo>
                  <a:pt x="0" y="9450324"/>
                </a:lnTo>
                <a:lnTo>
                  <a:pt x="9144" y="9450324"/>
                </a:lnTo>
                <a:lnTo>
                  <a:pt x="56388" y="9450324"/>
                </a:lnTo>
                <a:lnTo>
                  <a:pt x="7107936" y="9450324"/>
                </a:lnTo>
                <a:lnTo>
                  <a:pt x="7126224" y="9450324"/>
                </a:lnTo>
                <a:lnTo>
                  <a:pt x="7164324" y="9450324"/>
                </a:lnTo>
                <a:lnTo>
                  <a:pt x="7164324" y="9412224"/>
                </a:lnTo>
                <a:lnTo>
                  <a:pt x="7164324" y="9393936"/>
                </a:lnTo>
                <a:lnTo>
                  <a:pt x="7164324" y="56388"/>
                </a:lnTo>
                <a:lnTo>
                  <a:pt x="7164324" y="9144"/>
                </a:lnTo>
                <a:lnTo>
                  <a:pt x="7164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746627" y="9486222"/>
            <a:ext cx="28003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z="1200" dirty="0">
                <a:latin typeface="Times New Roman"/>
                <a:cs typeface="Times New Roman"/>
              </a:rPr>
              <a:t>11</a:t>
            </a:fld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800" y="304800"/>
            <a:ext cx="7164705" cy="9450705"/>
            <a:chOff x="304800" y="304800"/>
            <a:chExt cx="7164705" cy="9450705"/>
          </a:xfrm>
        </p:grpSpPr>
        <p:sp>
          <p:nvSpPr>
            <p:cNvPr id="3" name="object 3"/>
            <p:cNvSpPr/>
            <p:nvPr/>
          </p:nvSpPr>
          <p:spPr>
            <a:xfrm>
              <a:off x="304800" y="304799"/>
              <a:ext cx="7162800" cy="9448800"/>
            </a:xfrm>
            <a:custGeom>
              <a:avLst/>
              <a:gdLst/>
              <a:ahLst/>
              <a:cxnLst/>
              <a:rect l="l" t="t" r="r" b="b"/>
              <a:pathLst>
                <a:path w="7162800" h="9448800">
                  <a:moveTo>
                    <a:pt x="18415" y="12065"/>
                  </a:moveTo>
                  <a:lnTo>
                    <a:pt x="12065" y="12065"/>
                  </a:lnTo>
                  <a:lnTo>
                    <a:pt x="12065" y="9436735"/>
                  </a:lnTo>
                  <a:lnTo>
                    <a:pt x="18415" y="9436735"/>
                  </a:lnTo>
                  <a:lnTo>
                    <a:pt x="18415" y="12065"/>
                  </a:lnTo>
                  <a:close/>
                </a:path>
                <a:path w="7162800" h="9448800">
                  <a:moveTo>
                    <a:pt x="7150735" y="12065"/>
                  </a:moveTo>
                  <a:lnTo>
                    <a:pt x="7144385" y="12065"/>
                  </a:lnTo>
                  <a:lnTo>
                    <a:pt x="7144385" y="9436735"/>
                  </a:lnTo>
                  <a:lnTo>
                    <a:pt x="7150735" y="9436735"/>
                  </a:lnTo>
                  <a:lnTo>
                    <a:pt x="7150735" y="12065"/>
                  </a:lnTo>
                  <a:close/>
                </a:path>
                <a:path w="7162800" h="9448800">
                  <a:moveTo>
                    <a:pt x="7162800" y="0"/>
                  </a:moveTo>
                  <a:lnTo>
                    <a:pt x="7156450" y="0"/>
                  </a:lnTo>
                  <a:lnTo>
                    <a:pt x="7156450" y="6350"/>
                  </a:lnTo>
                  <a:lnTo>
                    <a:pt x="7156450" y="9442450"/>
                  </a:lnTo>
                  <a:lnTo>
                    <a:pt x="6350" y="9442450"/>
                  </a:lnTo>
                  <a:lnTo>
                    <a:pt x="6350" y="56388"/>
                  </a:lnTo>
                  <a:lnTo>
                    <a:pt x="9144" y="56388"/>
                  </a:lnTo>
                  <a:lnTo>
                    <a:pt x="9144" y="9144"/>
                  </a:lnTo>
                  <a:lnTo>
                    <a:pt x="56388" y="9144"/>
                  </a:lnTo>
                  <a:lnTo>
                    <a:pt x="56388" y="6350"/>
                  </a:lnTo>
                  <a:lnTo>
                    <a:pt x="7156450" y="6350"/>
                  </a:lnTo>
                  <a:lnTo>
                    <a:pt x="7156450" y="0"/>
                  </a:lnTo>
                  <a:lnTo>
                    <a:pt x="56388" y="0"/>
                  </a:lnTo>
                  <a:lnTo>
                    <a:pt x="9144" y="0"/>
                  </a:lnTo>
                  <a:lnTo>
                    <a:pt x="0" y="0"/>
                  </a:lnTo>
                  <a:lnTo>
                    <a:pt x="0" y="6350"/>
                  </a:lnTo>
                  <a:lnTo>
                    <a:pt x="0" y="9144"/>
                  </a:lnTo>
                  <a:lnTo>
                    <a:pt x="0" y="56388"/>
                  </a:lnTo>
                  <a:lnTo>
                    <a:pt x="0" y="9442450"/>
                  </a:lnTo>
                  <a:lnTo>
                    <a:pt x="0" y="9448800"/>
                  </a:lnTo>
                  <a:lnTo>
                    <a:pt x="7162800" y="9448800"/>
                  </a:lnTo>
                  <a:lnTo>
                    <a:pt x="7162800" y="9442450"/>
                  </a:lnTo>
                  <a:lnTo>
                    <a:pt x="7162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13944" y="313943"/>
              <a:ext cx="47625" cy="47625"/>
            </a:xfrm>
            <a:custGeom>
              <a:avLst/>
              <a:gdLst/>
              <a:ahLst/>
              <a:cxnLst/>
              <a:rect l="l" t="t" r="r" b="b"/>
              <a:pathLst>
                <a:path w="47625" h="47625">
                  <a:moveTo>
                    <a:pt x="47231" y="0"/>
                  </a:moveTo>
                  <a:lnTo>
                    <a:pt x="9131" y="0"/>
                  </a:lnTo>
                  <a:lnTo>
                    <a:pt x="0" y="0"/>
                  </a:lnTo>
                  <a:lnTo>
                    <a:pt x="0" y="9144"/>
                  </a:lnTo>
                  <a:lnTo>
                    <a:pt x="0" y="47244"/>
                  </a:lnTo>
                  <a:lnTo>
                    <a:pt x="9131" y="47244"/>
                  </a:lnTo>
                  <a:lnTo>
                    <a:pt x="9131" y="9144"/>
                  </a:lnTo>
                  <a:lnTo>
                    <a:pt x="47231" y="9144"/>
                  </a:lnTo>
                  <a:lnTo>
                    <a:pt x="472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4800" y="304799"/>
              <a:ext cx="7164705" cy="9394190"/>
            </a:xfrm>
            <a:custGeom>
              <a:avLst/>
              <a:gdLst/>
              <a:ahLst/>
              <a:cxnLst/>
              <a:rect l="l" t="t" r="r" b="b"/>
              <a:pathLst>
                <a:path w="7164705" h="9394190">
                  <a:moveTo>
                    <a:pt x="9144" y="56388"/>
                  </a:moveTo>
                  <a:lnTo>
                    <a:pt x="0" y="56388"/>
                  </a:lnTo>
                  <a:lnTo>
                    <a:pt x="0" y="9393936"/>
                  </a:lnTo>
                  <a:lnTo>
                    <a:pt x="9144" y="9393936"/>
                  </a:lnTo>
                  <a:lnTo>
                    <a:pt x="9144" y="56388"/>
                  </a:lnTo>
                  <a:close/>
                </a:path>
                <a:path w="7164705" h="9394190">
                  <a:moveTo>
                    <a:pt x="7117080" y="18288"/>
                  </a:moveTo>
                  <a:lnTo>
                    <a:pt x="7107936" y="18288"/>
                  </a:lnTo>
                  <a:lnTo>
                    <a:pt x="56388" y="18288"/>
                  </a:lnTo>
                  <a:lnTo>
                    <a:pt x="18288" y="18288"/>
                  </a:lnTo>
                  <a:lnTo>
                    <a:pt x="18288" y="56388"/>
                  </a:lnTo>
                  <a:lnTo>
                    <a:pt x="56388" y="56388"/>
                  </a:lnTo>
                  <a:lnTo>
                    <a:pt x="7107936" y="56388"/>
                  </a:lnTo>
                  <a:lnTo>
                    <a:pt x="7117080" y="56388"/>
                  </a:lnTo>
                  <a:lnTo>
                    <a:pt x="7117080" y="18288"/>
                  </a:lnTo>
                  <a:close/>
                </a:path>
                <a:path w="7164705" h="9394190">
                  <a:moveTo>
                    <a:pt x="7164324" y="0"/>
                  </a:moveTo>
                  <a:lnTo>
                    <a:pt x="7126224" y="0"/>
                  </a:lnTo>
                  <a:lnTo>
                    <a:pt x="7107936" y="0"/>
                  </a:lnTo>
                  <a:lnTo>
                    <a:pt x="56388" y="0"/>
                  </a:lnTo>
                  <a:lnTo>
                    <a:pt x="56388" y="9144"/>
                  </a:lnTo>
                  <a:lnTo>
                    <a:pt x="7107936" y="9144"/>
                  </a:lnTo>
                  <a:lnTo>
                    <a:pt x="7126224" y="9144"/>
                  </a:lnTo>
                  <a:lnTo>
                    <a:pt x="7126224" y="56388"/>
                  </a:lnTo>
                  <a:lnTo>
                    <a:pt x="7164324" y="56388"/>
                  </a:lnTo>
                  <a:lnTo>
                    <a:pt x="7164324" y="9144"/>
                  </a:lnTo>
                  <a:lnTo>
                    <a:pt x="71643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3944" y="361188"/>
              <a:ext cx="9525" cy="9337675"/>
            </a:xfrm>
            <a:custGeom>
              <a:avLst/>
              <a:gdLst/>
              <a:ahLst/>
              <a:cxnLst/>
              <a:rect l="l" t="t" r="r" b="b"/>
              <a:pathLst>
                <a:path w="9525" h="9337675">
                  <a:moveTo>
                    <a:pt x="9143" y="0"/>
                  </a:moveTo>
                  <a:lnTo>
                    <a:pt x="0" y="0"/>
                  </a:lnTo>
                  <a:lnTo>
                    <a:pt x="0" y="9337548"/>
                  </a:lnTo>
                  <a:lnTo>
                    <a:pt x="9143" y="9337548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4800" y="361187"/>
              <a:ext cx="7164705" cy="9394190"/>
            </a:xfrm>
            <a:custGeom>
              <a:avLst/>
              <a:gdLst/>
              <a:ahLst/>
              <a:cxnLst/>
              <a:rect l="l" t="t" r="r" b="b"/>
              <a:pathLst>
                <a:path w="7164705" h="9394190">
                  <a:moveTo>
                    <a:pt x="56388" y="9355836"/>
                  </a:moveTo>
                  <a:lnTo>
                    <a:pt x="9144" y="9355836"/>
                  </a:lnTo>
                  <a:lnTo>
                    <a:pt x="9144" y="9337548"/>
                  </a:lnTo>
                  <a:lnTo>
                    <a:pt x="0" y="9337548"/>
                  </a:lnTo>
                  <a:lnTo>
                    <a:pt x="0" y="9355836"/>
                  </a:lnTo>
                  <a:lnTo>
                    <a:pt x="0" y="9393936"/>
                  </a:lnTo>
                  <a:lnTo>
                    <a:pt x="9144" y="9393936"/>
                  </a:lnTo>
                  <a:lnTo>
                    <a:pt x="56388" y="9393936"/>
                  </a:lnTo>
                  <a:lnTo>
                    <a:pt x="56388" y="9355836"/>
                  </a:lnTo>
                  <a:close/>
                </a:path>
                <a:path w="7164705" h="9394190">
                  <a:moveTo>
                    <a:pt x="56388" y="0"/>
                  </a:moveTo>
                  <a:lnTo>
                    <a:pt x="18288" y="0"/>
                  </a:lnTo>
                  <a:lnTo>
                    <a:pt x="18288" y="9337548"/>
                  </a:lnTo>
                  <a:lnTo>
                    <a:pt x="56388" y="9337548"/>
                  </a:lnTo>
                  <a:lnTo>
                    <a:pt x="56388" y="0"/>
                  </a:lnTo>
                  <a:close/>
                </a:path>
                <a:path w="7164705" h="9394190">
                  <a:moveTo>
                    <a:pt x="7117080" y="0"/>
                  </a:moveTo>
                  <a:lnTo>
                    <a:pt x="7107936" y="0"/>
                  </a:lnTo>
                  <a:lnTo>
                    <a:pt x="7107936" y="9337548"/>
                  </a:lnTo>
                  <a:lnTo>
                    <a:pt x="7117080" y="9337548"/>
                  </a:lnTo>
                  <a:lnTo>
                    <a:pt x="7117080" y="0"/>
                  </a:lnTo>
                  <a:close/>
                </a:path>
                <a:path w="7164705" h="9394190">
                  <a:moveTo>
                    <a:pt x="7164324" y="0"/>
                  </a:moveTo>
                  <a:lnTo>
                    <a:pt x="7126224" y="0"/>
                  </a:lnTo>
                  <a:lnTo>
                    <a:pt x="7126224" y="9337548"/>
                  </a:lnTo>
                  <a:lnTo>
                    <a:pt x="7164324" y="9337548"/>
                  </a:lnTo>
                  <a:lnTo>
                    <a:pt x="71643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3944" y="9698735"/>
              <a:ext cx="47625" cy="18415"/>
            </a:xfrm>
            <a:custGeom>
              <a:avLst/>
              <a:gdLst/>
              <a:ahLst/>
              <a:cxnLst/>
              <a:rect l="l" t="t" r="r" b="b"/>
              <a:pathLst>
                <a:path w="47625" h="18415">
                  <a:moveTo>
                    <a:pt x="47231" y="9156"/>
                  </a:moveTo>
                  <a:lnTo>
                    <a:pt x="9131" y="9156"/>
                  </a:lnTo>
                  <a:lnTo>
                    <a:pt x="9131" y="0"/>
                  </a:lnTo>
                  <a:lnTo>
                    <a:pt x="0" y="0"/>
                  </a:lnTo>
                  <a:lnTo>
                    <a:pt x="0" y="9156"/>
                  </a:lnTo>
                  <a:lnTo>
                    <a:pt x="0" y="18288"/>
                  </a:lnTo>
                  <a:lnTo>
                    <a:pt x="9131" y="18288"/>
                  </a:lnTo>
                  <a:lnTo>
                    <a:pt x="47231" y="18288"/>
                  </a:lnTo>
                  <a:lnTo>
                    <a:pt x="47231" y="91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3088" y="9698735"/>
              <a:ext cx="7146290" cy="56515"/>
            </a:xfrm>
            <a:custGeom>
              <a:avLst/>
              <a:gdLst/>
              <a:ahLst/>
              <a:cxnLst/>
              <a:rect l="l" t="t" r="r" b="b"/>
              <a:pathLst>
                <a:path w="7146290" h="56515">
                  <a:moveTo>
                    <a:pt x="7098792" y="0"/>
                  </a:moveTo>
                  <a:lnTo>
                    <a:pt x="7089648" y="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9144"/>
                  </a:lnTo>
                  <a:lnTo>
                    <a:pt x="38100" y="9144"/>
                  </a:lnTo>
                  <a:lnTo>
                    <a:pt x="7089648" y="9144"/>
                  </a:lnTo>
                  <a:lnTo>
                    <a:pt x="7098792" y="9144"/>
                  </a:lnTo>
                  <a:lnTo>
                    <a:pt x="7098792" y="0"/>
                  </a:lnTo>
                  <a:close/>
                </a:path>
                <a:path w="7146290" h="56515">
                  <a:moveTo>
                    <a:pt x="7146036" y="0"/>
                  </a:moveTo>
                  <a:lnTo>
                    <a:pt x="7107936" y="0"/>
                  </a:lnTo>
                  <a:lnTo>
                    <a:pt x="7107936" y="18288"/>
                  </a:lnTo>
                  <a:lnTo>
                    <a:pt x="7089648" y="18288"/>
                  </a:lnTo>
                  <a:lnTo>
                    <a:pt x="38100" y="18288"/>
                  </a:lnTo>
                  <a:lnTo>
                    <a:pt x="38100" y="56388"/>
                  </a:lnTo>
                  <a:lnTo>
                    <a:pt x="7089648" y="56388"/>
                  </a:lnTo>
                  <a:lnTo>
                    <a:pt x="7107936" y="56388"/>
                  </a:lnTo>
                  <a:lnTo>
                    <a:pt x="7146036" y="56388"/>
                  </a:lnTo>
                  <a:lnTo>
                    <a:pt x="7146036" y="18288"/>
                  </a:lnTo>
                  <a:lnTo>
                    <a:pt x="71460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33424" y="1141222"/>
            <a:ext cx="6132195" cy="61506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4790" algn="ctr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CHAPTER</a:t>
            </a:r>
            <a:r>
              <a:rPr sz="1600" b="1" spc="-4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/>
              <a:cs typeface="Times New Roman"/>
            </a:endParaRPr>
          </a:p>
          <a:p>
            <a:pPr marL="191770" algn="ctr">
              <a:lnSpc>
                <a:spcPct val="100000"/>
              </a:lnSpc>
            </a:pPr>
            <a:r>
              <a:rPr sz="1600" b="1" spc="-5" dirty="0">
                <a:latin typeface="Times New Roman"/>
                <a:cs typeface="Times New Roman"/>
              </a:rPr>
              <a:t>INTRODUCTION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8255" indent="494665" algn="just">
              <a:lnSpc>
                <a:spcPct val="143700"/>
              </a:lnSpc>
            </a:pPr>
            <a:r>
              <a:rPr sz="1400" spc="-5" dirty="0">
                <a:latin typeface="Times New Roman"/>
                <a:cs typeface="Times New Roman"/>
              </a:rPr>
              <a:t>Portable electronic devices are integral components </a:t>
            </a:r>
            <a:r>
              <a:rPr sz="1400" dirty="0">
                <a:latin typeface="Times New Roman"/>
                <a:cs typeface="Times New Roman"/>
              </a:rPr>
              <a:t>in </a:t>
            </a:r>
            <a:r>
              <a:rPr sz="1400" spc="-5" dirty="0">
                <a:latin typeface="Times New Roman"/>
                <a:cs typeface="Times New Roman"/>
              </a:rPr>
              <a:t>our daily </a:t>
            </a:r>
            <a:r>
              <a:rPr sz="1400" dirty="0">
                <a:latin typeface="Times New Roman"/>
                <a:cs typeface="Times New Roman"/>
              </a:rPr>
              <a:t>life. </a:t>
            </a:r>
            <a:r>
              <a:rPr sz="1400" spc="-5" dirty="0">
                <a:latin typeface="Times New Roman"/>
                <a:cs typeface="Times New Roman"/>
              </a:rPr>
              <a:t>Every </a:t>
            </a:r>
            <a:r>
              <a:rPr sz="1400" spc="-10" dirty="0">
                <a:latin typeface="Times New Roman"/>
                <a:cs typeface="Times New Roman"/>
              </a:rPr>
              <a:t>day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new products </a:t>
            </a:r>
            <a:r>
              <a:rPr sz="1400" dirty="0">
                <a:latin typeface="Times New Roman"/>
                <a:cs typeface="Times New Roman"/>
              </a:rPr>
              <a:t>are </a:t>
            </a:r>
            <a:r>
              <a:rPr sz="1400" spc="-5" dirty="0">
                <a:latin typeface="Times New Roman"/>
                <a:cs typeface="Times New Roman"/>
              </a:rPr>
              <a:t>introduced </a:t>
            </a:r>
            <a:r>
              <a:rPr sz="1400" dirty="0">
                <a:latin typeface="Times New Roman"/>
                <a:cs typeface="Times New Roman"/>
              </a:rPr>
              <a:t>to </a:t>
            </a:r>
            <a:r>
              <a:rPr sz="1400" spc="-5" dirty="0">
                <a:latin typeface="Times New Roman"/>
                <a:cs typeface="Times New Roman"/>
              </a:rPr>
              <a:t>the market that utilizes embedded computers in novel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ways. </a:t>
            </a:r>
            <a:r>
              <a:rPr sz="1400" dirty="0">
                <a:latin typeface="Times New Roman"/>
                <a:cs typeface="Times New Roman"/>
              </a:rPr>
              <a:t>In </a:t>
            </a:r>
            <a:r>
              <a:rPr sz="1400" spc="-5" dirty="0">
                <a:latin typeface="Times New Roman"/>
                <a:cs typeface="Times New Roman"/>
              </a:rPr>
              <a:t>recent years, hardware such </a:t>
            </a:r>
            <a:r>
              <a:rPr sz="1400" spc="-10" dirty="0">
                <a:latin typeface="Times New Roman"/>
                <a:cs typeface="Times New Roman"/>
              </a:rPr>
              <a:t>as </a:t>
            </a:r>
            <a:r>
              <a:rPr sz="1400" spc="-5" dirty="0">
                <a:latin typeface="Times New Roman"/>
                <a:cs typeface="Times New Roman"/>
              </a:rPr>
              <a:t>microprocessors, microcontrollers, and FPGA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chips have become much cheaper. Embedded systems </a:t>
            </a:r>
            <a:r>
              <a:rPr sz="1400" dirty="0">
                <a:latin typeface="Times New Roman"/>
                <a:cs typeface="Times New Roman"/>
              </a:rPr>
              <a:t>are </a:t>
            </a:r>
            <a:r>
              <a:rPr sz="1400" spc="-5" dirty="0">
                <a:latin typeface="Times New Roman"/>
                <a:cs typeface="Times New Roman"/>
              </a:rPr>
              <a:t>often required to provide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Real-Time response. The main elements that make embedded systems unique </a:t>
            </a:r>
            <a:r>
              <a:rPr sz="1400" dirty="0">
                <a:latin typeface="Times New Roman"/>
                <a:cs typeface="Times New Roman"/>
              </a:rPr>
              <a:t>are </a:t>
            </a:r>
            <a:r>
              <a:rPr sz="1400" spc="-5" dirty="0">
                <a:latin typeface="Times New Roman"/>
                <a:cs typeface="Times New Roman"/>
              </a:rPr>
              <a:t>its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reliability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ease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debugging.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Some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main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devices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used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embedded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products </a:t>
            </a:r>
            <a:r>
              <a:rPr sz="1400" spc="-3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are </a:t>
            </a:r>
            <a:r>
              <a:rPr sz="1400" spc="-5" dirty="0">
                <a:latin typeface="Times New Roman"/>
                <a:cs typeface="Times New Roman"/>
              </a:rPr>
              <a:t>Microprocessors and Microcontrollers. Microprocessors are commonly referred to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as </a:t>
            </a:r>
            <a:r>
              <a:rPr sz="1400" spc="-5" dirty="0">
                <a:latin typeface="Times New Roman"/>
                <a:cs typeface="Times New Roman"/>
              </a:rPr>
              <a:t>general purpose processors </a:t>
            </a:r>
            <a:r>
              <a:rPr sz="1400" dirty="0">
                <a:latin typeface="Times New Roman"/>
                <a:cs typeface="Times New Roman"/>
              </a:rPr>
              <a:t>as </a:t>
            </a:r>
            <a:r>
              <a:rPr sz="1400" spc="-5" dirty="0">
                <a:latin typeface="Times New Roman"/>
                <a:cs typeface="Times New Roman"/>
              </a:rPr>
              <a:t>they simply accept the inputs, process it and give the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output. </a:t>
            </a:r>
            <a:r>
              <a:rPr sz="1400" spc="-10" dirty="0">
                <a:latin typeface="Times New Roman"/>
                <a:cs typeface="Times New Roman"/>
              </a:rPr>
              <a:t>In </a:t>
            </a:r>
            <a:r>
              <a:rPr sz="1400" spc="-5" dirty="0">
                <a:latin typeface="Times New Roman"/>
                <a:cs typeface="Times New Roman"/>
              </a:rPr>
              <a:t>contrast,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5" dirty="0">
                <a:latin typeface="Times New Roman"/>
                <a:cs typeface="Times New Roman"/>
              </a:rPr>
              <a:t>microcontroller not only accepts </a:t>
            </a:r>
            <a:r>
              <a:rPr sz="1400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data </a:t>
            </a:r>
            <a:r>
              <a:rPr sz="1400" spc="-10" dirty="0">
                <a:latin typeface="Times New Roman"/>
                <a:cs typeface="Times New Roman"/>
              </a:rPr>
              <a:t>as inputs </a:t>
            </a:r>
            <a:r>
              <a:rPr sz="1400" spc="-5" dirty="0">
                <a:latin typeface="Times New Roman"/>
                <a:cs typeface="Times New Roman"/>
              </a:rPr>
              <a:t>but also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manipulates </a:t>
            </a:r>
            <a:r>
              <a:rPr sz="1400" dirty="0">
                <a:latin typeface="Times New Roman"/>
                <a:cs typeface="Times New Roman"/>
              </a:rPr>
              <a:t>it, interfaces </a:t>
            </a:r>
            <a:r>
              <a:rPr sz="1400" spc="-5" dirty="0">
                <a:latin typeface="Times New Roman"/>
                <a:cs typeface="Times New Roman"/>
              </a:rPr>
              <a:t>the data with various devices, controls the data and thus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finally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gives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result.</a:t>
            </a:r>
            <a:endParaRPr sz="1400">
              <a:latin typeface="Times New Roman"/>
              <a:cs typeface="Times New Roman"/>
            </a:endParaRPr>
          </a:p>
          <a:p>
            <a:pPr marL="12700" marR="5080" indent="494665" algn="just">
              <a:lnSpc>
                <a:spcPct val="143700"/>
              </a:lnSpc>
              <a:spcBef>
                <a:spcPts val="10"/>
              </a:spcBef>
            </a:pPr>
            <a:r>
              <a:rPr sz="1400" dirty="0">
                <a:latin typeface="Times New Roman"/>
                <a:cs typeface="Times New Roman"/>
              </a:rPr>
              <a:t>Internet of </a:t>
            </a:r>
            <a:r>
              <a:rPr sz="1400" spc="-5" dirty="0">
                <a:latin typeface="Times New Roman"/>
                <a:cs typeface="Times New Roman"/>
              </a:rPr>
              <a:t>Things </a:t>
            </a:r>
            <a:r>
              <a:rPr sz="1400" dirty="0">
                <a:latin typeface="Times New Roman"/>
                <a:cs typeface="Times New Roman"/>
              </a:rPr>
              <a:t>is </a:t>
            </a:r>
            <a:r>
              <a:rPr sz="1400" spc="-5" dirty="0">
                <a:latin typeface="Times New Roman"/>
                <a:cs typeface="Times New Roman"/>
              </a:rPr>
              <a:t>expected to produce high </a:t>
            </a:r>
            <a:r>
              <a:rPr sz="1400" dirty="0">
                <a:latin typeface="Times New Roman"/>
                <a:cs typeface="Times New Roman"/>
              </a:rPr>
              <a:t>degree </a:t>
            </a:r>
            <a:r>
              <a:rPr sz="1400" spc="-5" dirty="0">
                <a:latin typeface="Times New Roman"/>
                <a:cs typeface="Times New Roman"/>
              </a:rPr>
              <a:t>of human to machine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communication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along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with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machine-to-machine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communication.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primary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objective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this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project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is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reduce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human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work.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Automation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has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always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been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prime </a:t>
            </a:r>
            <a:r>
              <a:rPr sz="1400" spc="-3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factor </a:t>
            </a:r>
            <a:r>
              <a:rPr sz="1400" spc="-5" dirty="0">
                <a:latin typeface="Times New Roman"/>
                <a:cs typeface="Times New Roman"/>
              </a:rPr>
              <a:t>for security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system. Our aim in the project </a:t>
            </a:r>
            <a:r>
              <a:rPr sz="1400" dirty="0">
                <a:latin typeface="Times New Roman"/>
                <a:cs typeface="Times New Roman"/>
              </a:rPr>
              <a:t>is </a:t>
            </a:r>
            <a:r>
              <a:rPr sz="1400" spc="-5" dirty="0">
                <a:latin typeface="Times New Roman"/>
                <a:cs typeface="Times New Roman"/>
              </a:rPr>
              <a:t>to design and implement </a:t>
            </a:r>
            <a:r>
              <a:rPr sz="1400" dirty="0">
                <a:latin typeface="Times New Roman"/>
                <a:cs typeface="Times New Roman"/>
              </a:rPr>
              <a:t>a safety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system. System that offers controllability through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5" dirty="0">
                <a:latin typeface="Times New Roman"/>
                <a:cs typeface="Times New Roman"/>
              </a:rPr>
              <a:t>hand-held mobile phone by means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IOT.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r>
              <a:rPr spc="-5" dirty="0"/>
              <a:t>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17080" y="18288"/>
                </a:moveTo>
                <a:lnTo>
                  <a:pt x="7107936" y="18288"/>
                </a:lnTo>
                <a:lnTo>
                  <a:pt x="7107936" y="56388"/>
                </a:lnTo>
                <a:lnTo>
                  <a:pt x="7107936" y="9393936"/>
                </a:lnTo>
                <a:lnTo>
                  <a:pt x="56388" y="9393936"/>
                </a:lnTo>
                <a:lnTo>
                  <a:pt x="56388" y="56388"/>
                </a:lnTo>
                <a:lnTo>
                  <a:pt x="7107936" y="56388"/>
                </a:lnTo>
                <a:lnTo>
                  <a:pt x="7107936" y="18288"/>
                </a:lnTo>
                <a:lnTo>
                  <a:pt x="56388" y="18288"/>
                </a:lnTo>
                <a:lnTo>
                  <a:pt x="18288" y="18288"/>
                </a:lnTo>
                <a:lnTo>
                  <a:pt x="18288" y="56388"/>
                </a:lnTo>
                <a:lnTo>
                  <a:pt x="18288" y="9393936"/>
                </a:lnTo>
                <a:lnTo>
                  <a:pt x="18288" y="9403080"/>
                </a:lnTo>
                <a:lnTo>
                  <a:pt x="56388" y="9403080"/>
                </a:lnTo>
                <a:lnTo>
                  <a:pt x="7107936" y="9403080"/>
                </a:lnTo>
                <a:lnTo>
                  <a:pt x="7117080" y="9403080"/>
                </a:lnTo>
                <a:lnTo>
                  <a:pt x="7117080" y="9393936"/>
                </a:lnTo>
                <a:lnTo>
                  <a:pt x="7117080" y="56388"/>
                </a:lnTo>
                <a:lnTo>
                  <a:pt x="7117080" y="18288"/>
                </a:lnTo>
                <a:close/>
              </a:path>
              <a:path w="7164705" h="9450705">
                <a:moveTo>
                  <a:pt x="7164324" y="0"/>
                </a:moveTo>
                <a:lnTo>
                  <a:pt x="7126224" y="0"/>
                </a:lnTo>
                <a:lnTo>
                  <a:pt x="7126224" y="9144"/>
                </a:lnTo>
                <a:lnTo>
                  <a:pt x="7126224" y="56388"/>
                </a:lnTo>
                <a:lnTo>
                  <a:pt x="7126224" y="9393936"/>
                </a:lnTo>
                <a:lnTo>
                  <a:pt x="7126224" y="9412224"/>
                </a:lnTo>
                <a:lnTo>
                  <a:pt x="7107936" y="9412224"/>
                </a:lnTo>
                <a:lnTo>
                  <a:pt x="56388" y="9412224"/>
                </a:lnTo>
                <a:lnTo>
                  <a:pt x="9144" y="9412224"/>
                </a:lnTo>
                <a:lnTo>
                  <a:pt x="9144" y="9393936"/>
                </a:lnTo>
                <a:lnTo>
                  <a:pt x="9144" y="56388"/>
                </a:lnTo>
                <a:lnTo>
                  <a:pt x="9144" y="9144"/>
                </a:lnTo>
                <a:lnTo>
                  <a:pt x="56388" y="9144"/>
                </a:lnTo>
                <a:lnTo>
                  <a:pt x="7107936" y="9144"/>
                </a:lnTo>
                <a:lnTo>
                  <a:pt x="7126224" y="9144"/>
                </a:lnTo>
                <a:lnTo>
                  <a:pt x="7126224" y="0"/>
                </a:lnTo>
                <a:lnTo>
                  <a:pt x="7107936" y="0"/>
                </a:lnTo>
                <a:lnTo>
                  <a:pt x="56388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56388"/>
                </a:lnTo>
                <a:lnTo>
                  <a:pt x="0" y="9393936"/>
                </a:lnTo>
                <a:lnTo>
                  <a:pt x="0" y="9412224"/>
                </a:lnTo>
                <a:lnTo>
                  <a:pt x="0" y="9450324"/>
                </a:lnTo>
                <a:lnTo>
                  <a:pt x="9144" y="9450324"/>
                </a:lnTo>
                <a:lnTo>
                  <a:pt x="56388" y="9450324"/>
                </a:lnTo>
                <a:lnTo>
                  <a:pt x="7107936" y="9450324"/>
                </a:lnTo>
                <a:lnTo>
                  <a:pt x="7126224" y="9450324"/>
                </a:lnTo>
                <a:lnTo>
                  <a:pt x="7164324" y="9450324"/>
                </a:lnTo>
                <a:lnTo>
                  <a:pt x="7164324" y="9412224"/>
                </a:lnTo>
                <a:lnTo>
                  <a:pt x="7164324" y="9393936"/>
                </a:lnTo>
                <a:lnTo>
                  <a:pt x="7164324" y="56388"/>
                </a:lnTo>
                <a:lnTo>
                  <a:pt x="7164324" y="9144"/>
                </a:lnTo>
                <a:lnTo>
                  <a:pt x="7164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84656" y="1202181"/>
            <a:ext cx="6290310" cy="5010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5895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1.1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PROBLEM</a:t>
            </a:r>
            <a:r>
              <a:rPr sz="1600" b="1" spc="114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STATEMENT</a:t>
            </a:r>
            <a:endParaRPr sz="1600">
              <a:latin typeface="Times New Roman"/>
              <a:cs typeface="Times New Roman"/>
            </a:endParaRPr>
          </a:p>
          <a:p>
            <a:pPr marL="12700" marR="5080" indent="152400" algn="just">
              <a:lnSpc>
                <a:spcPct val="143700"/>
              </a:lnSpc>
              <a:spcBef>
                <a:spcPts val="1110"/>
              </a:spcBef>
            </a:pPr>
            <a:r>
              <a:rPr sz="1400" spc="-5" dirty="0">
                <a:latin typeface="Times New Roman"/>
                <a:cs typeface="Times New Roman"/>
              </a:rPr>
              <a:t>Our project “Rain detection with automatic closing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window” is mainly intended to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design </a:t>
            </a:r>
            <a:r>
              <a:rPr sz="1400" dirty="0">
                <a:latin typeface="Times New Roman"/>
                <a:cs typeface="Times New Roman"/>
              </a:rPr>
              <a:t>an </a:t>
            </a:r>
            <a:r>
              <a:rPr sz="1400" spc="-5" dirty="0">
                <a:latin typeface="Times New Roman"/>
                <a:cs typeface="Times New Roman"/>
              </a:rPr>
              <a:t>automatic wiper which operates automatically </a:t>
            </a:r>
            <a:r>
              <a:rPr sz="1400" spc="-10" dirty="0">
                <a:latin typeface="Times New Roman"/>
                <a:cs typeface="Times New Roman"/>
              </a:rPr>
              <a:t>as soon </a:t>
            </a:r>
            <a:r>
              <a:rPr sz="1400" dirty="0">
                <a:latin typeface="Times New Roman"/>
                <a:cs typeface="Times New Roman"/>
              </a:rPr>
              <a:t>as </a:t>
            </a:r>
            <a:r>
              <a:rPr sz="1400" spc="-5" dirty="0">
                <a:latin typeface="Times New Roman"/>
                <a:cs typeface="Times New Roman"/>
              </a:rPr>
              <a:t>rain sensor </a:t>
            </a:r>
            <a:r>
              <a:rPr sz="1400" dirty="0">
                <a:latin typeface="Times New Roman"/>
                <a:cs typeface="Times New Roman"/>
              </a:rPr>
              <a:t>gives the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input.</a:t>
            </a:r>
            <a:r>
              <a:rPr sz="1400" dirty="0">
                <a:latin typeface="Times New Roman"/>
                <a:cs typeface="Times New Roman"/>
              </a:rPr>
              <a:t> The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aim</a:t>
            </a:r>
            <a:r>
              <a:rPr sz="1400" dirty="0">
                <a:latin typeface="Times New Roman"/>
                <a:cs typeface="Times New Roman"/>
              </a:rPr>
              <a:t> is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design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develop</a:t>
            </a:r>
            <a:r>
              <a:rPr sz="1400" dirty="0">
                <a:latin typeface="Times New Roman"/>
                <a:cs typeface="Times New Roman"/>
              </a:rPr>
              <a:t> a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control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system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based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</a:t>
            </a:r>
            <a:r>
              <a:rPr sz="1400" spc="-5" dirty="0">
                <a:latin typeface="Times New Roman"/>
                <a:cs typeface="Times New Roman"/>
              </a:rPr>
              <a:t> electronically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controlled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automotive</a:t>
            </a:r>
            <a:r>
              <a:rPr sz="1400" spc="-5" dirty="0">
                <a:latin typeface="Times New Roman"/>
                <a:cs typeface="Times New Roman"/>
              </a:rPr>
              <a:t> rain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operated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motor</a:t>
            </a:r>
            <a:r>
              <a:rPr sz="1400" dirty="0">
                <a:latin typeface="Times New Roman"/>
                <a:cs typeface="Times New Roman"/>
              </a:rPr>
              <a:t> is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called</a:t>
            </a:r>
            <a:r>
              <a:rPr sz="1400" spc="-5" dirty="0">
                <a:latin typeface="Times New Roman"/>
                <a:cs typeface="Times New Roman"/>
              </a:rPr>
              <a:t> RAIN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DETECTION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WITH </a:t>
            </a:r>
            <a:r>
              <a:rPr sz="1400" spc="-5" dirty="0">
                <a:latin typeface="Times New Roman"/>
                <a:cs typeface="Times New Roman"/>
              </a:rPr>
              <a:t> AUTOMATIC CLOSING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WINDOW.</a:t>
            </a:r>
            <a:endParaRPr sz="1400">
              <a:latin typeface="Times New Roman"/>
              <a:cs typeface="Times New Roman"/>
            </a:endParaRPr>
          </a:p>
          <a:p>
            <a:pPr marL="12700" marR="7620" indent="152400" algn="just">
              <a:lnSpc>
                <a:spcPct val="143600"/>
              </a:lnSpc>
            </a:pPr>
            <a:r>
              <a:rPr sz="1400" spc="-5" dirty="0">
                <a:latin typeface="Times New Roman"/>
                <a:cs typeface="Times New Roman"/>
              </a:rPr>
              <a:t>Rain operated motor </a:t>
            </a:r>
            <a:r>
              <a:rPr sz="1400" dirty="0">
                <a:latin typeface="Times New Roman"/>
                <a:cs typeface="Times New Roman"/>
              </a:rPr>
              <a:t>is </a:t>
            </a:r>
            <a:r>
              <a:rPr sz="1400" spc="-5" dirty="0">
                <a:latin typeface="Times New Roman"/>
                <a:cs typeface="Times New Roman"/>
              </a:rPr>
              <a:t>consists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10" dirty="0">
                <a:latin typeface="Times New Roman"/>
                <a:cs typeface="Times New Roman"/>
              </a:rPr>
              <a:t>conduction </a:t>
            </a:r>
            <a:r>
              <a:rPr sz="1400" spc="-5" dirty="0">
                <a:latin typeface="Times New Roman"/>
                <a:cs typeface="Times New Roman"/>
              </a:rPr>
              <a:t>sensor </a:t>
            </a:r>
            <a:r>
              <a:rPr sz="1400" spc="-10" dirty="0">
                <a:latin typeface="Times New Roman"/>
                <a:cs typeface="Times New Roman"/>
              </a:rPr>
              <a:t>(Tough </a:t>
            </a:r>
            <a:r>
              <a:rPr sz="1400" dirty="0">
                <a:latin typeface="Times New Roman"/>
                <a:cs typeface="Times New Roman"/>
              </a:rPr>
              <a:t>sensor) </a:t>
            </a:r>
            <a:r>
              <a:rPr sz="1400" spc="-5" dirty="0">
                <a:latin typeface="Times New Roman"/>
                <a:cs typeface="Times New Roman"/>
              </a:rPr>
              <a:t>circuit, Control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Unit,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wiper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motor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and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glass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frame.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sensor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used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detect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rain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water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flow.</a:t>
            </a:r>
            <a:endParaRPr sz="1400">
              <a:latin typeface="Times New Roman"/>
              <a:cs typeface="Times New Roman"/>
            </a:endParaRPr>
          </a:p>
          <a:p>
            <a:pPr marL="12700" marR="13970" algn="just">
              <a:lnSpc>
                <a:spcPct val="143600"/>
              </a:lnSpc>
              <a:spcBef>
                <a:spcPts val="15"/>
              </a:spcBef>
            </a:pPr>
            <a:r>
              <a:rPr sz="1400" spc="-5" dirty="0">
                <a:latin typeface="Times New Roman"/>
                <a:cs typeface="Times New Roman"/>
              </a:rPr>
              <a:t>There is any rain on </a:t>
            </a:r>
            <a:r>
              <a:rPr sz="1400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class, the sensor senses the rain or flow water and giving the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control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signal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wiper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motor.</a:t>
            </a:r>
            <a:endParaRPr sz="1400">
              <a:latin typeface="Times New Roman"/>
              <a:cs typeface="Times New Roman"/>
            </a:endParaRPr>
          </a:p>
          <a:p>
            <a:pPr marL="12700" marR="13335" indent="152400" algn="just">
              <a:lnSpc>
                <a:spcPct val="143600"/>
              </a:lnSpc>
            </a:pPr>
            <a:r>
              <a:rPr sz="1400" spc="-5" dirty="0">
                <a:latin typeface="Times New Roman"/>
                <a:cs typeface="Times New Roman"/>
              </a:rPr>
              <a:t>The battery supplies </a:t>
            </a:r>
            <a:r>
              <a:rPr sz="1400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power </a:t>
            </a:r>
            <a:r>
              <a:rPr sz="1400" dirty="0">
                <a:latin typeface="Times New Roman"/>
                <a:cs typeface="Times New Roman"/>
              </a:rPr>
              <a:t>to </a:t>
            </a:r>
            <a:r>
              <a:rPr sz="1400" spc="-5" dirty="0">
                <a:latin typeface="Times New Roman"/>
                <a:cs typeface="Times New Roman"/>
              </a:rPr>
              <a:t>the sensor </a:t>
            </a:r>
            <a:r>
              <a:rPr sz="1400" spc="-10" dirty="0">
                <a:latin typeface="Times New Roman"/>
                <a:cs typeface="Times New Roman"/>
              </a:rPr>
              <a:t>as </a:t>
            </a:r>
            <a:r>
              <a:rPr sz="1400" spc="-5" dirty="0">
                <a:latin typeface="Times New Roman"/>
                <a:cs typeface="Times New Roman"/>
              </a:rPr>
              <a:t>well </a:t>
            </a:r>
            <a:r>
              <a:rPr sz="1400" dirty="0">
                <a:latin typeface="Times New Roman"/>
                <a:cs typeface="Times New Roman"/>
              </a:rPr>
              <a:t>as </a:t>
            </a:r>
            <a:r>
              <a:rPr sz="1400" spc="-5" dirty="0">
                <a:latin typeface="Times New Roman"/>
                <a:cs typeface="Times New Roman"/>
              </a:rPr>
              <a:t>rain operated motor. Wiper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motor </a:t>
            </a:r>
            <a:r>
              <a:rPr sz="1400" dirty="0">
                <a:latin typeface="Times New Roman"/>
                <a:cs typeface="Times New Roman"/>
              </a:rPr>
              <a:t>is </a:t>
            </a:r>
            <a:r>
              <a:rPr sz="1400" spc="-5" dirty="0">
                <a:latin typeface="Times New Roman"/>
                <a:cs typeface="Times New Roman"/>
              </a:rPr>
              <a:t>automatically ON during the time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rainfall. The senor </a:t>
            </a:r>
            <a:r>
              <a:rPr sz="1400" dirty="0">
                <a:latin typeface="Times New Roman"/>
                <a:cs typeface="Times New Roman"/>
              </a:rPr>
              <a:t>is </a:t>
            </a:r>
            <a:r>
              <a:rPr sz="1400" spc="-10" dirty="0">
                <a:latin typeface="Times New Roman"/>
                <a:cs typeface="Times New Roman"/>
              </a:rPr>
              <a:t>fixed </a:t>
            </a:r>
            <a:r>
              <a:rPr sz="1400" spc="-5" dirty="0">
                <a:latin typeface="Times New Roman"/>
                <a:cs typeface="Times New Roman"/>
              </a:rPr>
              <a:t>in the vehicle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glass.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conductive</a:t>
            </a:r>
            <a:r>
              <a:rPr sz="1400" spc="1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(Touch)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sensor</a:t>
            </a:r>
            <a:r>
              <a:rPr sz="1400" spc="1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is</a:t>
            </a:r>
            <a:r>
              <a:rPr sz="1400" spc="1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used</a:t>
            </a:r>
            <a:r>
              <a:rPr sz="1400" spc="1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</a:t>
            </a:r>
            <a:r>
              <a:rPr sz="1400" spc="1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this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project.</a:t>
            </a:r>
            <a:r>
              <a:rPr sz="1400" spc="11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It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senses</a:t>
            </a:r>
            <a:r>
              <a:rPr sz="1400" spc="1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rainfall</a:t>
            </a:r>
            <a:r>
              <a:rPr sz="1400" spc="1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and</a:t>
            </a:r>
            <a:endParaRPr sz="1400">
              <a:latin typeface="Times New Roman"/>
              <a:cs typeface="Times New Roman"/>
            </a:endParaRPr>
          </a:p>
          <a:p>
            <a:pPr marL="12700" marR="10160" algn="just">
              <a:lnSpc>
                <a:spcPct val="143600"/>
              </a:lnSpc>
              <a:spcBef>
                <a:spcPts val="10"/>
              </a:spcBef>
            </a:pPr>
            <a:r>
              <a:rPr sz="1400" spc="-5" dirty="0">
                <a:latin typeface="Times New Roman"/>
                <a:cs typeface="Times New Roman"/>
              </a:rPr>
              <a:t>giving control signal </a:t>
            </a:r>
            <a:r>
              <a:rPr sz="1400" dirty="0">
                <a:latin typeface="Times New Roman"/>
                <a:cs typeface="Times New Roman"/>
              </a:rPr>
              <a:t>to </a:t>
            </a:r>
            <a:r>
              <a:rPr sz="1400" spc="-5" dirty="0">
                <a:latin typeface="Times New Roman"/>
                <a:cs typeface="Times New Roman"/>
              </a:rPr>
              <a:t>the </a:t>
            </a:r>
            <a:r>
              <a:rPr sz="1400" spc="-10" dirty="0">
                <a:latin typeface="Times New Roman"/>
                <a:cs typeface="Times New Roman"/>
              </a:rPr>
              <a:t>control </a:t>
            </a:r>
            <a:r>
              <a:rPr sz="1400" spc="-5" dirty="0">
                <a:latin typeface="Times New Roman"/>
                <a:cs typeface="Times New Roman"/>
              </a:rPr>
              <a:t>unit. The control unit activates the wiper motor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automatically.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This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operation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called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Rain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detection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with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automatic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closing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of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window. </a:t>
            </a:r>
            <a:r>
              <a:rPr sz="1400" spc="-3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This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project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can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extended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high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efficiency </a:t>
            </a:r>
            <a:r>
              <a:rPr sz="1400" dirty="0">
                <a:latin typeface="Times New Roman"/>
                <a:cs typeface="Times New Roman"/>
              </a:rPr>
              <a:t>GSM </a:t>
            </a:r>
            <a:r>
              <a:rPr sz="1400" spc="-10" dirty="0">
                <a:latin typeface="Times New Roman"/>
                <a:cs typeface="Times New Roman"/>
              </a:rPr>
              <a:t>module.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r>
              <a:rPr spc="-5" dirty="0"/>
              <a:t>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2088" y="915669"/>
            <a:ext cx="6130290" cy="34817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3370" algn="ctr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CHAPTER</a:t>
            </a:r>
            <a:r>
              <a:rPr sz="1600" b="1" spc="-2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Times New Roman"/>
              <a:cs typeface="Times New Roman"/>
            </a:endParaRPr>
          </a:p>
          <a:p>
            <a:pPr marL="100965" algn="ctr">
              <a:lnSpc>
                <a:spcPct val="100000"/>
              </a:lnSpc>
            </a:pPr>
            <a:r>
              <a:rPr sz="1600" b="1" spc="-5" dirty="0">
                <a:latin typeface="Times New Roman"/>
                <a:cs typeface="Times New Roman"/>
              </a:rPr>
              <a:t>LITERATURE</a:t>
            </a:r>
            <a:r>
              <a:rPr sz="1600" b="1" spc="-2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REVIEW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 marR="5080" indent="493395" algn="just">
              <a:lnSpc>
                <a:spcPct val="143800"/>
              </a:lnSpc>
            </a:pPr>
            <a:r>
              <a:rPr sz="1400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Since the </a:t>
            </a:r>
            <a:r>
              <a:rPr sz="1400" spc="-10" dirty="0">
                <a:latin typeface="Times New Roman"/>
                <a:cs typeface="Times New Roman"/>
              </a:rPr>
              <a:t>iot </a:t>
            </a:r>
            <a:r>
              <a:rPr sz="1400" spc="-5" dirty="0">
                <a:latin typeface="Times New Roman"/>
                <a:cs typeface="Times New Roman"/>
              </a:rPr>
              <a:t>system is dedicated </a:t>
            </a:r>
            <a:r>
              <a:rPr sz="1400" dirty="0">
                <a:latin typeface="Times New Roman"/>
                <a:cs typeface="Times New Roman"/>
              </a:rPr>
              <a:t>to </a:t>
            </a:r>
            <a:r>
              <a:rPr sz="1400" spc="-5" dirty="0">
                <a:latin typeface="Times New Roman"/>
                <a:cs typeface="Times New Roman"/>
              </a:rPr>
              <a:t>specific tasks, design engineers can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optimize it </a:t>
            </a:r>
            <a:r>
              <a:rPr sz="1400" dirty="0">
                <a:latin typeface="Times New Roman"/>
                <a:cs typeface="Times New Roman"/>
              </a:rPr>
              <a:t>to </a:t>
            </a:r>
            <a:r>
              <a:rPr sz="1400" spc="-5" dirty="0">
                <a:latin typeface="Times New Roman"/>
                <a:cs typeface="Times New Roman"/>
              </a:rPr>
              <a:t>reduce </a:t>
            </a:r>
            <a:r>
              <a:rPr sz="1400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size </a:t>
            </a:r>
            <a:r>
              <a:rPr sz="1400" spc="-10" dirty="0">
                <a:latin typeface="Times New Roman"/>
                <a:cs typeface="Times New Roman"/>
              </a:rPr>
              <a:t>and </a:t>
            </a:r>
            <a:r>
              <a:rPr sz="1400" spc="-5" dirty="0">
                <a:latin typeface="Times New Roman"/>
                <a:cs typeface="Times New Roman"/>
              </a:rPr>
              <a:t>cost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the product and increase the reliability </a:t>
            </a:r>
            <a:r>
              <a:rPr sz="1400" spc="-10" dirty="0">
                <a:latin typeface="Times New Roman"/>
                <a:cs typeface="Times New Roman"/>
              </a:rPr>
              <a:t>and </a:t>
            </a:r>
            <a:r>
              <a:rPr sz="1400" spc="-5" dirty="0">
                <a:latin typeface="Times New Roman"/>
                <a:cs typeface="Times New Roman"/>
              </a:rPr>
              <a:t> performance.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Some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embedded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systems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are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mass-produced,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benefiting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from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economies </a:t>
            </a:r>
            <a:r>
              <a:rPr sz="1400" spc="-3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scale. Physically embedded systems range from portable devices such </a:t>
            </a:r>
            <a:r>
              <a:rPr sz="1400" dirty="0">
                <a:latin typeface="Times New Roman"/>
                <a:cs typeface="Times New Roman"/>
              </a:rPr>
              <a:t>as </a:t>
            </a:r>
            <a:r>
              <a:rPr sz="1400" spc="-5" dirty="0">
                <a:latin typeface="Times New Roman"/>
                <a:cs typeface="Times New Roman"/>
              </a:rPr>
              <a:t>digital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watches </a:t>
            </a:r>
            <a:r>
              <a:rPr sz="1400" spc="-10" dirty="0">
                <a:latin typeface="Times New Roman"/>
                <a:cs typeface="Times New Roman"/>
              </a:rPr>
              <a:t>and </a:t>
            </a:r>
            <a:r>
              <a:rPr sz="1400" dirty="0">
                <a:latin typeface="Times New Roman"/>
                <a:cs typeface="Times New Roman"/>
              </a:rPr>
              <a:t>MP3 </a:t>
            </a:r>
            <a:r>
              <a:rPr sz="1400" spc="-5" dirty="0">
                <a:latin typeface="Times New Roman"/>
                <a:cs typeface="Times New Roman"/>
              </a:rPr>
              <a:t>players, to large stationary installations like </a:t>
            </a:r>
            <a:r>
              <a:rPr sz="1400" dirty="0">
                <a:latin typeface="Times New Roman"/>
                <a:cs typeface="Times New Roman"/>
              </a:rPr>
              <a:t>traffic </a:t>
            </a:r>
            <a:r>
              <a:rPr sz="1400" spc="-5" dirty="0">
                <a:latin typeface="Times New Roman"/>
                <a:cs typeface="Times New Roman"/>
              </a:rPr>
              <a:t>lights, factory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controllers, </a:t>
            </a:r>
            <a:r>
              <a:rPr sz="1400" dirty="0">
                <a:latin typeface="Times New Roman"/>
                <a:cs typeface="Times New Roman"/>
              </a:rPr>
              <a:t>or </a:t>
            </a:r>
            <a:r>
              <a:rPr sz="1400" spc="-5" dirty="0">
                <a:latin typeface="Times New Roman"/>
                <a:cs typeface="Times New Roman"/>
              </a:rPr>
              <a:t>the systems controlling nuclear power plants. Complexity varies from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low, with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5" dirty="0">
                <a:latin typeface="Times New Roman"/>
                <a:cs typeface="Times New Roman"/>
              </a:rPr>
              <a:t>single microcontroller chip, to very high with multiple units, peripherals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networks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mounted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inside</a:t>
            </a:r>
            <a:r>
              <a:rPr sz="1400" dirty="0">
                <a:latin typeface="Times New Roman"/>
                <a:cs typeface="Times New Roman"/>
              </a:rPr>
              <a:t> a</a:t>
            </a:r>
            <a:r>
              <a:rPr sz="1400" spc="-5" dirty="0">
                <a:latin typeface="Times New Roman"/>
                <a:cs typeface="Times New Roman"/>
              </a:rPr>
              <a:t> large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chassis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 </a:t>
            </a:r>
            <a:r>
              <a:rPr sz="1400" spc="-5" dirty="0">
                <a:latin typeface="Times New Roman"/>
                <a:cs typeface="Times New Roman"/>
              </a:rPr>
              <a:t>enclosure.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17080" y="18288"/>
                </a:moveTo>
                <a:lnTo>
                  <a:pt x="7107936" y="18288"/>
                </a:lnTo>
                <a:lnTo>
                  <a:pt x="7107936" y="56388"/>
                </a:lnTo>
                <a:lnTo>
                  <a:pt x="7107936" y="9393936"/>
                </a:lnTo>
                <a:lnTo>
                  <a:pt x="56388" y="9393936"/>
                </a:lnTo>
                <a:lnTo>
                  <a:pt x="56388" y="56388"/>
                </a:lnTo>
                <a:lnTo>
                  <a:pt x="7107936" y="56388"/>
                </a:lnTo>
                <a:lnTo>
                  <a:pt x="7107936" y="18288"/>
                </a:lnTo>
                <a:lnTo>
                  <a:pt x="56388" y="18288"/>
                </a:lnTo>
                <a:lnTo>
                  <a:pt x="18288" y="18288"/>
                </a:lnTo>
                <a:lnTo>
                  <a:pt x="18288" y="56388"/>
                </a:lnTo>
                <a:lnTo>
                  <a:pt x="18288" y="9393936"/>
                </a:lnTo>
                <a:lnTo>
                  <a:pt x="18288" y="9403080"/>
                </a:lnTo>
                <a:lnTo>
                  <a:pt x="56388" y="9403080"/>
                </a:lnTo>
                <a:lnTo>
                  <a:pt x="7107936" y="9403080"/>
                </a:lnTo>
                <a:lnTo>
                  <a:pt x="7117080" y="9403080"/>
                </a:lnTo>
                <a:lnTo>
                  <a:pt x="7117080" y="9393936"/>
                </a:lnTo>
                <a:lnTo>
                  <a:pt x="7117080" y="56388"/>
                </a:lnTo>
                <a:lnTo>
                  <a:pt x="7117080" y="18288"/>
                </a:lnTo>
                <a:close/>
              </a:path>
              <a:path w="7164705" h="9450705">
                <a:moveTo>
                  <a:pt x="7164324" y="0"/>
                </a:moveTo>
                <a:lnTo>
                  <a:pt x="7126224" y="0"/>
                </a:lnTo>
                <a:lnTo>
                  <a:pt x="7126224" y="9144"/>
                </a:lnTo>
                <a:lnTo>
                  <a:pt x="7126224" y="56388"/>
                </a:lnTo>
                <a:lnTo>
                  <a:pt x="7126224" y="9393936"/>
                </a:lnTo>
                <a:lnTo>
                  <a:pt x="7126224" y="9412224"/>
                </a:lnTo>
                <a:lnTo>
                  <a:pt x="7107936" y="9412224"/>
                </a:lnTo>
                <a:lnTo>
                  <a:pt x="56388" y="9412224"/>
                </a:lnTo>
                <a:lnTo>
                  <a:pt x="9144" y="9412224"/>
                </a:lnTo>
                <a:lnTo>
                  <a:pt x="9144" y="9393936"/>
                </a:lnTo>
                <a:lnTo>
                  <a:pt x="9144" y="56388"/>
                </a:lnTo>
                <a:lnTo>
                  <a:pt x="9144" y="9144"/>
                </a:lnTo>
                <a:lnTo>
                  <a:pt x="56388" y="9144"/>
                </a:lnTo>
                <a:lnTo>
                  <a:pt x="7107936" y="9144"/>
                </a:lnTo>
                <a:lnTo>
                  <a:pt x="7126224" y="9144"/>
                </a:lnTo>
                <a:lnTo>
                  <a:pt x="7126224" y="0"/>
                </a:lnTo>
                <a:lnTo>
                  <a:pt x="7107936" y="0"/>
                </a:lnTo>
                <a:lnTo>
                  <a:pt x="56388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56388"/>
                </a:lnTo>
                <a:lnTo>
                  <a:pt x="0" y="9393936"/>
                </a:lnTo>
                <a:lnTo>
                  <a:pt x="0" y="9412224"/>
                </a:lnTo>
                <a:lnTo>
                  <a:pt x="0" y="9450324"/>
                </a:lnTo>
                <a:lnTo>
                  <a:pt x="9144" y="9450324"/>
                </a:lnTo>
                <a:lnTo>
                  <a:pt x="56388" y="9450324"/>
                </a:lnTo>
                <a:lnTo>
                  <a:pt x="7107936" y="9450324"/>
                </a:lnTo>
                <a:lnTo>
                  <a:pt x="7126224" y="9450324"/>
                </a:lnTo>
                <a:lnTo>
                  <a:pt x="7164324" y="9450324"/>
                </a:lnTo>
                <a:lnTo>
                  <a:pt x="7164324" y="9412224"/>
                </a:lnTo>
                <a:lnTo>
                  <a:pt x="7164324" y="9393936"/>
                </a:lnTo>
                <a:lnTo>
                  <a:pt x="7164324" y="56388"/>
                </a:lnTo>
                <a:lnTo>
                  <a:pt x="7164324" y="9144"/>
                </a:lnTo>
                <a:lnTo>
                  <a:pt x="7164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r>
              <a:rPr spc="-5" dirty="0"/>
              <a:t>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17080" y="18288"/>
                </a:moveTo>
                <a:lnTo>
                  <a:pt x="7107936" y="18288"/>
                </a:lnTo>
                <a:lnTo>
                  <a:pt x="7107936" y="56388"/>
                </a:lnTo>
                <a:lnTo>
                  <a:pt x="7107936" y="9393936"/>
                </a:lnTo>
                <a:lnTo>
                  <a:pt x="56388" y="9393936"/>
                </a:lnTo>
                <a:lnTo>
                  <a:pt x="56388" y="56388"/>
                </a:lnTo>
                <a:lnTo>
                  <a:pt x="7107936" y="56388"/>
                </a:lnTo>
                <a:lnTo>
                  <a:pt x="7107936" y="18288"/>
                </a:lnTo>
                <a:lnTo>
                  <a:pt x="56388" y="18288"/>
                </a:lnTo>
                <a:lnTo>
                  <a:pt x="18288" y="18288"/>
                </a:lnTo>
                <a:lnTo>
                  <a:pt x="18288" y="56388"/>
                </a:lnTo>
                <a:lnTo>
                  <a:pt x="18288" y="9393936"/>
                </a:lnTo>
                <a:lnTo>
                  <a:pt x="18288" y="9403080"/>
                </a:lnTo>
                <a:lnTo>
                  <a:pt x="56388" y="9403080"/>
                </a:lnTo>
                <a:lnTo>
                  <a:pt x="7107936" y="9403080"/>
                </a:lnTo>
                <a:lnTo>
                  <a:pt x="7117080" y="9403080"/>
                </a:lnTo>
                <a:lnTo>
                  <a:pt x="7117080" y="9393936"/>
                </a:lnTo>
                <a:lnTo>
                  <a:pt x="7117080" y="56388"/>
                </a:lnTo>
                <a:lnTo>
                  <a:pt x="7117080" y="18288"/>
                </a:lnTo>
                <a:close/>
              </a:path>
              <a:path w="7164705" h="9450705">
                <a:moveTo>
                  <a:pt x="7164324" y="0"/>
                </a:moveTo>
                <a:lnTo>
                  <a:pt x="7126224" y="0"/>
                </a:lnTo>
                <a:lnTo>
                  <a:pt x="7126224" y="9144"/>
                </a:lnTo>
                <a:lnTo>
                  <a:pt x="7126224" y="56388"/>
                </a:lnTo>
                <a:lnTo>
                  <a:pt x="7126224" y="9393936"/>
                </a:lnTo>
                <a:lnTo>
                  <a:pt x="7126224" y="9412224"/>
                </a:lnTo>
                <a:lnTo>
                  <a:pt x="7107936" y="9412224"/>
                </a:lnTo>
                <a:lnTo>
                  <a:pt x="56388" y="9412224"/>
                </a:lnTo>
                <a:lnTo>
                  <a:pt x="9144" y="9412224"/>
                </a:lnTo>
                <a:lnTo>
                  <a:pt x="9144" y="9393936"/>
                </a:lnTo>
                <a:lnTo>
                  <a:pt x="9144" y="56388"/>
                </a:lnTo>
                <a:lnTo>
                  <a:pt x="9144" y="9144"/>
                </a:lnTo>
                <a:lnTo>
                  <a:pt x="56388" y="9144"/>
                </a:lnTo>
                <a:lnTo>
                  <a:pt x="7107936" y="9144"/>
                </a:lnTo>
                <a:lnTo>
                  <a:pt x="7126224" y="9144"/>
                </a:lnTo>
                <a:lnTo>
                  <a:pt x="7126224" y="0"/>
                </a:lnTo>
                <a:lnTo>
                  <a:pt x="7107936" y="0"/>
                </a:lnTo>
                <a:lnTo>
                  <a:pt x="56388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56388"/>
                </a:lnTo>
                <a:lnTo>
                  <a:pt x="0" y="9393936"/>
                </a:lnTo>
                <a:lnTo>
                  <a:pt x="0" y="9412224"/>
                </a:lnTo>
                <a:lnTo>
                  <a:pt x="0" y="9450324"/>
                </a:lnTo>
                <a:lnTo>
                  <a:pt x="9144" y="9450324"/>
                </a:lnTo>
                <a:lnTo>
                  <a:pt x="56388" y="9450324"/>
                </a:lnTo>
                <a:lnTo>
                  <a:pt x="7107936" y="9450324"/>
                </a:lnTo>
                <a:lnTo>
                  <a:pt x="7126224" y="9450324"/>
                </a:lnTo>
                <a:lnTo>
                  <a:pt x="7164324" y="9450324"/>
                </a:lnTo>
                <a:lnTo>
                  <a:pt x="7164324" y="9412224"/>
                </a:lnTo>
                <a:lnTo>
                  <a:pt x="7164324" y="9393936"/>
                </a:lnTo>
                <a:lnTo>
                  <a:pt x="7164324" y="56388"/>
                </a:lnTo>
                <a:lnTo>
                  <a:pt x="7164324" y="9144"/>
                </a:lnTo>
                <a:lnTo>
                  <a:pt x="7164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95324" y="872998"/>
            <a:ext cx="6290945" cy="7429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3830" algn="ctr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CHAPTER</a:t>
            </a:r>
            <a:r>
              <a:rPr sz="1600" b="1" spc="-4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>
              <a:latin typeface="Times New Roman"/>
              <a:cs typeface="Times New Roman"/>
            </a:endParaRPr>
          </a:p>
          <a:p>
            <a:pPr marL="299085" algn="ctr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Times New Roman"/>
                <a:cs typeface="Times New Roman"/>
              </a:rPr>
              <a:t>PROJECT</a:t>
            </a:r>
            <a:r>
              <a:rPr sz="1600" b="1" spc="3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METHODOLOGY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 marR="5080" indent="457200" algn="just">
              <a:lnSpc>
                <a:spcPct val="143900"/>
              </a:lnSpc>
            </a:pP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dirty="0">
                <a:latin typeface="Times New Roman"/>
                <a:cs typeface="Times New Roman"/>
              </a:rPr>
              <a:t> aim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design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develop</a:t>
            </a:r>
            <a:r>
              <a:rPr sz="1400" dirty="0">
                <a:latin typeface="Times New Roman"/>
                <a:cs typeface="Times New Roman"/>
              </a:rPr>
              <a:t> a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control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system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based</a:t>
            </a:r>
            <a:r>
              <a:rPr sz="1400" dirty="0">
                <a:latin typeface="Times New Roman"/>
                <a:cs typeface="Times New Roman"/>
              </a:rPr>
              <a:t> an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electronically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controlled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automotive</a:t>
            </a:r>
            <a:r>
              <a:rPr sz="1400" spc="-5" dirty="0">
                <a:latin typeface="Times New Roman"/>
                <a:cs typeface="Times New Roman"/>
              </a:rPr>
              <a:t> rain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operated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motor</a:t>
            </a:r>
            <a:r>
              <a:rPr sz="1400" dirty="0">
                <a:latin typeface="Times New Roman"/>
                <a:cs typeface="Times New Roman"/>
              </a:rPr>
              <a:t> is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called</a:t>
            </a:r>
            <a:r>
              <a:rPr sz="1400" spc="-5" dirty="0">
                <a:latin typeface="Times New Roman"/>
                <a:cs typeface="Times New Roman"/>
              </a:rPr>
              <a:t> RAIN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DETECTION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WITH </a:t>
            </a:r>
            <a:r>
              <a:rPr sz="1400" spc="-5" dirty="0">
                <a:latin typeface="Times New Roman"/>
                <a:cs typeface="Times New Roman"/>
              </a:rPr>
              <a:t> AUTOMATIC CLOSING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WINDOW.</a:t>
            </a:r>
            <a:endParaRPr sz="1400">
              <a:latin typeface="Times New Roman"/>
              <a:cs typeface="Times New Roman"/>
            </a:endParaRPr>
          </a:p>
          <a:p>
            <a:pPr marL="12700" marR="5080" indent="608965" algn="just">
              <a:lnSpc>
                <a:spcPct val="143600"/>
              </a:lnSpc>
              <a:spcBef>
                <a:spcPts val="5"/>
              </a:spcBef>
            </a:pPr>
            <a:r>
              <a:rPr sz="1400" spc="-5" dirty="0">
                <a:latin typeface="Times New Roman"/>
                <a:cs typeface="Times New Roman"/>
              </a:rPr>
              <a:t>Rain operated motor </a:t>
            </a:r>
            <a:r>
              <a:rPr sz="1400" dirty="0">
                <a:latin typeface="Times New Roman"/>
                <a:cs typeface="Times New Roman"/>
              </a:rPr>
              <a:t>is </a:t>
            </a:r>
            <a:r>
              <a:rPr sz="1400" spc="-10" dirty="0">
                <a:latin typeface="Times New Roman"/>
                <a:cs typeface="Times New Roman"/>
              </a:rPr>
              <a:t>consists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conduction sensor (Tough sensor) circuit,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Control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Unit,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wiper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motor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and </a:t>
            </a:r>
            <a:r>
              <a:rPr sz="1400" spc="-5" dirty="0">
                <a:latin typeface="Times New Roman"/>
                <a:cs typeface="Times New Roman"/>
              </a:rPr>
              <a:t>glass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frame.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sensor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used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detect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the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rain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water</a:t>
            </a:r>
            <a:endParaRPr sz="1400">
              <a:latin typeface="Times New Roman"/>
              <a:cs typeface="Times New Roman"/>
            </a:endParaRPr>
          </a:p>
          <a:p>
            <a:pPr marL="12700" marR="13970" algn="just">
              <a:lnSpc>
                <a:spcPct val="143600"/>
              </a:lnSpc>
              <a:spcBef>
                <a:spcPts val="10"/>
              </a:spcBef>
            </a:pPr>
            <a:r>
              <a:rPr sz="1400" spc="-5" dirty="0">
                <a:latin typeface="Times New Roman"/>
                <a:cs typeface="Times New Roman"/>
              </a:rPr>
              <a:t>flow. There is any rain </a:t>
            </a:r>
            <a:r>
              <a:rPr sz="1400" dirty="0">
                <a:latin typeface="Times New Roman"/>
                <a:cs typeface="Times New Roman"/>
              </a:rPr>
              <a:t>on the </a:t>
            </a:r>
            <a:r>
              <a:rPr sz="1400" spc="-5" dirty="0">
                <a:latin typeface="Times New Roman"/>
                <a:cs typeface="Times New Roman"/>
              </a:rPr>
              <a:t>class, the sensor senses the rain or flow water and giving </a:t>
            </a:r>
            <a:r>
              <a:rPr sz="1400" dirty="0">
                <a:latin typeface="Times New Roman"/>
                <a:cs typeface="Times New Roman"/>
              </a:rPr>
              <a:t> the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control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signal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wiper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motor.</a:t>
            </a:r>
            <a:endParaRPr sz="1400">
              <a:latin typeface="Times New Roman"/>
              <a:cs typeface="Times New Roman"/>
            </a:endParaRPr>
          </a:p>
          <a:p>
            <a:pPr marL="12700" marR="10160" indent="608965" algn="just">
              <a:lnSpc>
                <a:spcPct val="143600"/>
              </a:lnSpc>
            </a:pPr>
            <a:r>
              <a:rPr sz="1400" spc="-5" dirty="0">
                <a:latin typeface="Times New Roman"/>
                <a:cs typeface="Times New Roman"/>
              </a:rPr>
              <a:t>The battery supplies </a:t>
            </a:r>
            <a:r>
              <a:rPr sz="1400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power </a:t>
            </a:r>
            <a:r>
              <a:rPr sz="1400" dirty="0">
                <a:latin typeface="Times New Roman"/>
                <a:cs typeface="Times New Roman"/>
              </a:rPr>
              <a:t>to </a:t>
            </a:r>
            <a:r>
              <a:rPr sz="1400" spc="-5" dirty="0">
                <a:latin typeface="Times New Roman"/>
                <a:cs typeface="Times New Roman"/>
              </a:rPr>
              <a:t>the sensor </a:t>
            </a:r>
            <a:r>
              <a:rPr sz="1400" dirty="0">
                <a:latin typeface="Times New Roman"/>
                <a:cs typeface="Times New Roman"/>
              </a:rPr>
              <a:t>as </a:t>
            </a:r>
            <a:r>
              <a:rPr sz="1400" spc="-5" dirty="0">
                <a:latin typeface="Times New Roman"/>
                <a:cs typeface="Times New Roman"/>
              </a:rPr>
              <a:t>well </a:t>
            </a:r>
            <a:r>
              <a:rPr sz="1400" spc="-10" dirty="0">
                <a:latin typeface="Times New Roman"/>
                <a:cs typeface="Times New Roman"/>
              </a:rPr>
              <a:t>as </a:t>
            </a:r>
            <a:r>
              <a:rPr sz="1400" spc="-5" dirty="0">
                <a:latin typeface="Times New Roman"/>
                <a:cs typeface="Times New Roman"/>
              </a:rPr>
              <a:t>rain operated motor. </a:t>
            </a:r>
            <a:r>
              <a:rPr sz="1400" dirty="0">
                <a:latin typeface="Times New Roman"/>
                <a:cs typeface="Times New Roman"/>
              </a:rPr>
              <a:t> Wiper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motor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is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automatically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ON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during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time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rainfall.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senor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is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fixed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endParaRPr sz="1400">
              <a:latin typeface="Times New Roman"/>
              <a:cs typeface="Times New Roman"/>
            </a:endParaRPr>
          </a:p>
          <a:p>
            <a:pPr marL="12700" marR="8890" algn="just">
              <a:lnSpc>
                <a:spcPct val="143600"/>
              </a:lnSpc>
              <a:spcBef>
                <a:spcPts val="10"/>
              </a:spcBef>
            </a:pPr>
            <a:r>
              <a:rPr sz="1400" spc="-5" dirty="0">
                <a:latin typeface="Times New Roman"/>
                <a:cs typeface="Times New Roman"/>
              </a:rPr>
              <a:t>vehicle glass. </a:t>
            </a:r>
            <a:r>
              <a:rPr sz="1400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conductive (Touch) sensor is used </a:t>
            </a:r>
            <a:r>
              <a:rPr sz="1400" dirty="0">
                <a:latin typeface="Times New Roman"/>
                <a:cs typeface="Times New Roman"/>
              </a:rPr>
              <a:t>in </a:t>
            </a:r>
            <a:r>
              <a:rPr sz="1400" spc="-5" dirty="0">
                <a:latin typeface="Times New Roman"/>
                <a:cs typeface="Times New Roman"/>
              </a:rPr>
              <a:t>this project. </a:t>
            </a:r>
            <a:r>
              <a:rPr sz="1400" spc="-10" dirty="0">
                <a:latin typeface="Times New Roman"/>
                <a:cs typeface="Times New Roman"/>
              </a:rPr>
              <a:t>It </a:t>
            </a:r>
            <a:r>
              <a:rPr sz="1400" spc="-5" dirty="0">
                <a:latin typeface="Times New Roman"/>
                <a:cs typeface="Times New Roman"/>
              </a:rPr>
              <a:t>senses the rainfall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 giving control signal to </a:t>
            </a:r>
            <a:r>
              <a:rPr sz="1400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control unit. The control unit activates </a:t>
            </a:r>
            <a:r>
              <a:rPr sz="1400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wiper motor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automatically.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This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operation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called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Rain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detection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with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automatic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closing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window. </a:t>
            </a:r>
            <a:r>
              <a:rPr sz="1400" spc="-3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This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project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can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extended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high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efficiency </a:t>
            </a:r>
            <a:r>
              <a:rPr sz="1400" dirty="0">
                <a:latin typeface="Times New Roman"/>
                <a:cs typeface="Times New Roman"/>
              </a:rPr>
              <a:t>GSM </a:t>
            </a:r>
            <a:r>
              <a:rPr sz="1400" spc="-10" dirty="0">
                <a:latin typeface="Times New Roman"/>
                <a:cs typeface="Times New Roman"/>
              </a:rPr>
              <a:t>module.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Times New Roman"/>
              <a:cs typeface="Times New Roman"/>
            </a:endParaRPr>
          </a:p>
          <a:p>
            <a:pPr marL="146685" marR="447675" indent="494665" algn="just">
              <a:lnSpc>
                <a:spcPct val="143600"/>
              </a:lnSpc>
            </a:pPr>
            <a:r>
              <a:rPr sz="1400" dirty="0">
                <a:latin typeface="Times New Roman"/>
                <a:cs typeface="Times New Roman"/>
              </a:rPr>
              <a:t>Internet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Things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expected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produce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high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degree</a:t>
            </a:r>
            <a:r>
              <a:rPr sz="1400" dirty="0">
                <a:latin typeface="Times New Roman"/>
                <a:cs typeface="Times New Roman"/>
              </a:rPr>
              <a:t> of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human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to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machine </a:t>
            </a:r>
            <a:r>
              <a:rPr sz="1400" spc="5" dirty="0">
                <a:latin typeface="Times New Roman"/>
                <a:cs typeface="Times New Roman"/>
              </a:rPr>
              <a:t>communicationalong </a:t>
            </a:r>
            <a:r>
              <a:rPr sz="1400" spc="-5" dirty="0">
                <a:latin typeface="Times New Roman"/>
                <a:cs typeface="Times New Roman"/>
              </a:rPr>
              <a:t>with machine-to-machine communication. The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primary objective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this project </a:t>
            </a:r>
            <a:r>
              <a:rPr sz="1400" dirty="0">
                <a:latin typeface="Times New Roman"/>
                <a:cs typeface="Times New Roman"/>
              </a:rPr>
              <a:t>is to </a:t>
            </a:r>
            <a:r>
              <a:rPr sz="1400" spc="-5" dirty="0">
                <a:latin typeface="Times New Roman"/>
                <a:cs typeface="Times New Roman"/>
              </a:rPr>
              <a:t>reduce human work. Automation has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always been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5" dirty="0">
                <a:latin typeface="Times New Roman"/>
                <a:cs typeface="Times New Roman"/>
              </a:rPr>
              <a:t>prime </a:t>
            </a:r>
            <a:r>
              <a:rPr sz="1400" dirty="0">
                <a:latin typeface="Times New Roman"/>
                <a:cs typeface="Times New Roman"/>
              </a:rPr>
              <a:t>factor for </a:t>
            </a:r>
            <a:r>
              <a:rPr sz="1400" spc="-5" dirty="0">
                <a:latin typeface="Times New Roman"/>
                <a:cs typeface="Times New Roman"/>
              </a:rPr>
              <a:t>security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system. Our aim </a:t>
            </a:r>
            <a:r>
              <a:rPr sz="1400" dirty="0">
                <a:latin typeface="Times New Roman"/>
                <a:cs typeface="Times New Roman"/>
              </a:rPr>
              <a:t>in </a:t>
            </a:r>
            <a:r>
              <a:rPr sz="1400" spc="-5" dirty="0">
                <a:latin typeface="Times New Roman"/>
                <a:cs typeface="Times New Roman"/>
              </a:rPr>
              <a:t>the project is to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design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and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implement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safety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system.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System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that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offers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controllability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through </a:t>
            </a:r>
            <a:r>
              <a:rPr sz="1400" spc="-3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hand-held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mobile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phone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by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means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IOT.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r>
              <a:rPr spc="-5" dirty="0"/>
              <a:t>4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8956" y="914146"/>
            <a:ext cx="331025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3.1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PROPOSED</a:t>
            </a:r>
            <a:r>
              <a:rPr sz="1600" b="1" spc="7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BLOCK</a:t>
            </a:r>
            <a:r>
              <a:rPr sz="1600" b="1" spc="9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DIAGRAM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40863" y="6267069"/>
            <a:ext cx="221615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dirty="0">
                <a:latin typeface="Times New Roman"/>
                <a:cs typeface="Times New Roman"/>
              </a:rPr>
              <a:t>Fig.3.1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Proposed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Block</a:t>
            </a:r>
            <a:r>
              <a:rPr sz="1300" spc="-5" dirty="0">
                <a:latin typeface="Times New Roman"/>
                <a:cs typeface="Times New Roman"/>
              </a:rPr>
              <a:t> Diagram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40989" y="4095115"/>
            <a:ext cx="351790" cy="71755"/>
          </a:xfrm>
          <a:custGeom>
            <a:avLst/>
            <a:gdLst/>
            <a:ahLst/>
            <a:cxnLst/>
            <a:rect l="l" t="t" r="r" b="b"/>
            <a:pathLst>
              <a:path w="351789" h="71754">
                <a:moveTo>
                  <a:pt x="280035" y="0"/>
                </a:moveTo>
                <a:lnTo>
                  <a:pt x="280035" y="71755"/>
                </a:lnTo>
                <a:lnTo>
                  <a:pt x="342900" y="39370"/>
                </a:lnTo>
                <a:lnTo>
                  <a:pt x="290830" y="39370"/>
                </a:lnTo>
                <a:lnTo>
                  <a:pt x="290830" y="30480"/>
                </a:lnTo>
                <a:lnTo>
                  <a:pt x="342900" y="30480"/>
                </a:lnTo>
                <a:lnTo>
                  <a:pt x="280035" y="0"/>
                </a:lnTo>
                <a:close/>
              </a:path>
              <a:path w="351789" h="71754">
                <a:moveTo>
                  <a:pt x="280035" y="30480"/>
                </a:moveTo>
                <a:lnTo>
                  <a:pt x="0" y="30480"/>
                </a:lnTo>
                <a:lnTo>
                  <a:pt x="0" y="39370"/>
                </a:lnTo>
                <a:lnTo>
                  <a:pt x="280035" y="39370"/>
                </a:lnTo>
                <a:lnTo>
                  <a:pt x="280035" y="30480"/>
                </a:lnTo>
                <a:close/>
              </a:path>
              <a:path w="351789" h="71754">
                <a:moveTo>
                  <a:pt x="342900" y="30480"/>
                </a:moveTo>
                <a:lnTo>
                  <a:pt x="290830" y="30480"/>
                </a:lnTo>
                <a:lnTo>
                  <a:pt x="290830" y="39370"/>
                </a:lnTo>
                <a:lnTo>
                  <a:pt x="342900" y="39370"/>
                </a:lnTo>
                <a:lnTo>
                  <a:pt x="351790" y="34925"/>
                </a:lnTo>
                <a:lnTo>
                  <a:pt x="342900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71870" y="4507103"/>
            <a:ext cx="71755" cy="351790"/>
          </a:xfrm>
          <a:custGeom>
            <a:avLst/>
            <a:gdLst/>
            <a:ahLst/>
            <a:cxnLst/>
            <a:rect l="l" t="t" r="r" b="b"/>
            <a:pathLst>
              <a:path w="71754" h="351789">
                <a:moveTo>
                  <a:pt x="40004" y="292735"/>
                </a:moveTo>
                <a:lnTo>
                  <a:pt x="32384" y="292735"/>
                </a:lnTo>
                <a:lnTo>
                  <a:pt x="32384" y="342900"/>
                </a:lnTo>
                <a:lnTo>
                  <a:pt x="36829" y="351789"/>
                </a:lnTo>
                <a:lnTo>
                  <a:pt x="40004" y="342900"/>
                </a:lnTo>
                <a:lnTo>
                  <a:pt x="40004" y="292735"/>
                </a:lnTo>
                <a:close/>
              </a:path>
              <a:path w="71754" h="351789">
                <a:moveTo>
                  <a:pt x="71754" y="280035"/>
                </a:moveTo>
                <a:lnTo>
                  <a:pt x="0" y="280035"/>
                </a:lnTo>
                <a:lnTo>
                  <a:pt x="32384" y="342900"/>
                </a:lnTo>
                <a:lnTo>
                  <a:pt x="32384" y="292735"/>
                </a:lnTo>
                <a:lnTo>
                  <a:pt x="65340" y="292735"/>
                </a:lnTo>
                <a:lnTo>
                  <a:pt x="71754" y="280035"/>
                </a:lnTo>
                <a:close/>
              </a:path>
              <a:path w="71754" h="351789">
                <a:moveTo>
                  <a:pt x="65340" y="292735"/>
                </a:moveTo>
                <a:lnTo>
                  <a:pt x="40004" y="292735"/>
                </a:lnTo>
                <a:lnTo>
                  <a:pt x="40004" y="342900"/>
                </a:lnTo>
                <a:lnTo>
                  <a:pt x="65340" y="292735"/>
                </a:lnTo>
                <a:close/>
              </a:path>
              <a:path w="71754" h="351789">
                <a:moveTo>
                  <a:pt x="40004" y="0"/>
                </a:moveTo>
                <a:lnTo>
                  <a:pt x="32384" y="0"/>
                </a:lnTo>
                <a:lnTo>
                  <a:pt x="32384" y="280035"/>
                </a:lnTo>
                <a:lnTo>
                  <a:pt x="40004" y="280035"/>
                </a:lnTo>
                <a:lnTo>
                  <a:pt x="400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76700" y="2726689"/>
            <a:ext cx="71755" cy="556260"/>
          </a:xfrm>
          <a:custGeom>
            <a:avLst/>
            <a:gdLst/>
            <a:ahLst/>
            <a:cxnLst/>
            <a:rect l="l" t="t" r="r" b="b"/>
            <a:pathLst>
              <a:path w="71754" h="556260">
                <a:moveTo>
                  <a:pt x="30479" y="484504"/>
                </a:moveTo>
                <a:lnTo>
                  <a:pt x="0" y="484504"/>
                </a:lnTo>
                <a:lnTo>
                  <a:pt x="34925" y="556259"/>
                </a:lnTo>
                <a:lnTo>
                  <a:pt x="65404" y="495300"/>
                </a:lnTo>
                <a:lnTo>
                  <a:pt x="30479" y="495300"/>
                </a:lnTo>
                <a:lnTo>
                  <a:pt x="30479" y="484504"/>
                </a:lnTo>
                <a:close/>
              </a:path>
              <a:path w="71754" h="556260">
                <a:moveTo>
                  <a:pt x="39370" y="0"/>
                </a:moveTo>
                <a:lnTo>
                  <a:pt x="30479" y="0"/>
                </a:lnTo>
                <a:lnTo>
                  <a:pt x="30479" y="495300"/>
                </a:lnTo>
                <a:lnTo>
                  <a:pt x="39370" y="495300"/>
                </a:lnTo>
                <a:lnTo>
                  <a:pt x="39370" y="0"/>
                </a:lnTo>
                <a:close/>
              </a:path>
              <a:path w="71754" h="556260">
                <a:moveTo>
                  <a:pt x="71754" y="484504"/>
                </a:moveTo>
                <a:lnTo>
                  <a:pt x="39370" y="484504"/>
                </a:lnTo>
                <a:lnTo>
                  <a:pt x="39370" y="495300"/>
                </a:lnTo>
                <a:lnTo>
                  <a:pt x="65404" y="495300"/>
                </a:lnTo>
                <a:lnTo>
                  <a:pt x="71754" y="4845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91784" y="5069713"/>
            <a:ext cx="1594485" cy="612775"/>
          </a:xfrm>
          <a:prstGeom prst="rect">
            <a:avLst/>
          </a:prstGeom>
          <a:ln w="24384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marL="476884">
              <a:lnSpc>
                <a:spcPct val="100000"/>
              </a:lnSpc>
              <a:spcBef>
                <a:spcPts val="15"/>
              </a:spcBef>
            </a:pPr>
            <a:r>
              <a:rPr sz="1400" spc="-5" dirty="0">
                <a:latin typeface="Times New Roman"/>
                <a:cs typeface="Times New Roman"/>
              </a:rPr>
              <a:t>MOTOR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72154" y="3340734"/>
            <a:ext cx="1594485" cy="2702560"/>
          </a:xfrm>
          <a:prstGeom prst="rect">
            <a:avLst/>
          </a:prstGeom>
          <a:ln w="2438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330835">
              <a:lnSpc>
                <a:spcPct val="100000"/>
              </a:lnSpc>
              <a:spcBef>
                <a:spcPts val="1300"/>
              </a:spcBef>
            </a:pPr>
            <a:r>
              <a:rPr sz="1700" spc="-5" dirty="0">
                <a:latin typeface="Times New Roman"/>
                <a:cs typeface="Times New Roman"/>
              </a:rPr>
              <a:t>NODE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MCU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5020310" y="3327908"/>
                </a:moveTo>
                <a:lnTo>
                  <a:pt x="5010785" y="3322828"/>
                </a:lnTo>
                <a:lnTo>
                  <a:pt x="4948555" y="3292348"/>
                </a:lnTo>
                <a:lnTo>
                  <a:pt x="4948555" y="3322828"/>
                </a:lnTo>
                <a:lnTo>
                  <a:pt x="4667885" y="3322828"/>
                </a:lnTo>
                <a:lnTo>
                  <a:pt x="4667885" y="3332353"/>
                </a:lnTo>
                <a:lnTo>
                  <a:pt x="4948555" y="3332353"/>
                </a:lnTo>
                <a:lnTo>
                  <a:pt x="4948555" y="3364103"/>
                </a:lnTo>
                <a:lnTo>
                  <a:pt x="5010785" y="3332353"/>
                </a:lnTo>
                <a:lnTo>
                  <a:pt x="5020310" y="3327908"/>
                </a:lnTo>
                <a:close/>
              </a:path>
              <a:path w="7164705" h="9450705">
                <a:moveTo>
                  <a:pt x="7117080" y="18288"/>
                </a:moveTo>
                <a:lnTo>
                  <a:pt x="7107936" y="18288"/>
                </a:lnTo>
                <a:lnTo>
                  <a:pt x="7107936" y="56388"/>
                </a:lnTo>
                <a:lnTo>
                  <a:pt x="7107936" y="9393936"/>
                </a:lnTo>
                <a:lnTo>
                  <a:pt x="56388" y="9393936"/>
                </a:lnTo>
                <a:lnTo>
                  <a:pt x="56388" y="56388"/>
                </a:lnTo>
                <a:lnTo>
                  <a:pt x="7107936" y="56388"/>
                </a:lnTo>
                <a:lnTo>
                  <a:pt x="7107936" y="18288"/>
                </a:lnTo>
                <a:lnTo>
                  <a:pt x="56388" y="18288"/>
                </a:lnTo>
                <a:lnTo>
                  <a:pt x="18288" y="18288"/>
                </a:lnTo>
                <a:lnTo>
                  <a:pt x="18288" y="56388"/>
                </a:lnTo>
                <a:lnTo>
                  <a:pt x="18288" y="9393936"/>
                </a:lnTo>
                <a:lnTo>
                  <a:pt x="18288" y="9403080"/>
                </a:lnTo>
                <a:lnTo>
                  <a:pt x="56388" y="9403080"/>
                </a:lnTo>
                <a:lnTo>
                  <a:pt x="7107936" y="9403080"/>
                </a:lnTo>
                <a:lnTo>
                  <a:pt x="7117080" y="9403080"/>
                </a:lnTo>
                <a:lnTo>
                  <a:pt x="7117080" y="9393936"/>
                </a:lnTo>
                <a:lnTo>
                  <a:pt x="7117080" y="56388"/>
                </a:lnTo>
                <a:lnTo>
                  <a:pt x="7117080" y="18288"/>
                </a:lnTo>
                <a:close/>
              </a:path>
              <a:path w="7164705" h="9450705">
                <a:moveTo>
                  <a:pt x="7164324" y="0"/>
                </a:moveTo>
                <a:lnTo>
                  <a:pt x="7126224" y="0"/>
                </a:lnTo>
                <a:lnTo>
                  <a:pt x="7126224" y="9144"/>
                </a:lnTo>
                <a:lnTo>
                  <a:pt x="7126224" y="56388"/>
                </a:lnTo>
                <a:lnTo>
                  <a:pt x="7126224" y="9393936"/>
                </a:lnTo>
                <a:lnTo>
                  <a:pt x="7126224" y="9412224"/>
                </a:lnTo>
                <a:lnTo>
                  <a:pt x="7107936" y="9412224"/>
                </a:lnTo>
                <a:lnTo>
                  <a:pt x="56388" y="9412224"/>
                </a:lnTo>
                <a:lnTo>
                  <a:pt x="9144" y="9412224"/>
                </a:lnTo>
                <a:lnTo>
                  <a:pt x="9144" y="9393936"/>
                </a:lnTo>
                <a:lnTo>
                  <a:pt x="9144" y="56388"/>
                </a:lnTo>
                <a:lnTo>
                  <a:pt x="9144" y="9144"/>
                </a:lnTo>
                <a:lnTo>
                  <a:pt x="56388" y="9144"/>
                </a:lnTo>
                <a:lnTo>
                  <a:pt x="7107936" y="9144"/>
                </a:lnTo>
                <a:lnTo>
                  <a:pt x="7126224" y="9144"/>
                </a:lnTo>
                <a:lnTo>
                  <a:pt x="7126224" y="0"/>
                </a:lnTo>
                <a:lnTo>
                  <a:pt x="7107936" y="0"/>
                </a:lnTo>
                <a:lnTo>
                  <a:pt x="56388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56388"/>
                </a:lnTo>
                <a:lnTo>
                  <a:pt x="0" y="9393936"/>
                </a:lnTo>
                <a:lnTo>
                  <a:pt x="0" y="9412224"/>
                </a:lnTo>
                <a:lnTo>
                  <a:pt x="0" y="9450324"/>
                </a:lnTo>
                <a:lnTo>
                  <a:pt x="9144" y="9450324"/>
                </a:lnTo>
                <a:lnTo>
                  <a:pt x="56388" y="9450324"/>
                </a:lnTo>
                <a:lnTo>
                  <a:pt x="7107936" y="9450324"/>
                </a:lnTo>
                <a:lnTo>
                  <a:pt x="7126224" y="9450324"/>
                </a:lnTo>
                <a:lnTo>
                  <a:pt x="7164324" y="9450324"/>
                </a:lnTo>
                <a:lnTo>
                  <a:pt x="7164324" y="9412224"/>
                </a:lnTo>
                <a:lnTo>
                  <a:pt x="7164324" y="9393936"/>
                </a:lnTo>
                <a:lnTo>
                  <a:pt x="7164324" y="56388"/>
                </a:lnTo>
                <a:lnTo>
                  <a:pt x="7164324" y="9144"/>
                </a:lnTo>
                <a:lnTo>
                  <a:pt x="7164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96284" y="2011552"/>
            <a:ext cx="1594485" cy="678180"/>
          </a:xfrm>
          <a:prstGeom prst="rect">
            <a:avLst/>
          </a:prstGeom>
          <a:ln w="24383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400">
              <a:latin typeface="Times New Roman"/>
              <a:cs typeface="Times New Roman"/>
            </a:endParaRPr>
          </a:p>
          <a:p>
            <a:pPr marL="133350">
              <a:lnSpc>
                <a:spcPct val="100000"/>
              </a:lnSpc>
            </a:pPr>
            <a:r>
              <a:rPr sz="1400" spc="-5" dirty="0">
                <a:latin typeface="Times New Roman"/>
                <a:cs typeface="Times New Roman"/>
              </a:rPr>
              <a:t>POWER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SUPPLY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r>
              <a:rPr spc="-5" dirty="0"/>
              <a:t>5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93775" y="3722242"/>
            <a:ext cx="1722120" cy="607060"/>
          </a:xfrm>
          <a:prstGeom prst="rect">
            <a:avLst/>
          </a:prstGeom>
          <a:ln w="24384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204"/>
              </a:spcBef>
            </a:pPr>
            <a:r>
              <a:rPr sz="1400" spc="-15" dirty="0">
                <a:latin typeface="Times New Roman"/>
                <a:cs typeface="Times New Roman"/>
              </a:rPr>
              <a:t>RAIN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SENSOR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62575" y="3373628"/>
            <a:ext cx="1592580" cy="819150"/>
          </a:xfrm>
          <a:prstGeom prst="rect">
            <a:avLst/>
          </a:prstGeom>
          <a:ln w="2438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422275" marR="499745">
              <a:lnSpc>
                <a:spcPts val="1620"/>
              </a:lnSpc>
            </a:pPr>
            <a:r>
              <a:rPr sz="1400" spc="-5" dirty="0">
                <a:latin typeface="Times New Roman"/>
                <a:cs typeface="Times New Roman"/>
              </a:rPr>
              <a:t>MOTOR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DR</a:t>
            </a:r>
            <a:r>
              <a:rPr sz="1400" spc="-15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V</a:t>
            </a:r>
            <a:r>
              <a:rPr sz="1400" dirty="0">
                <a:latin typeface="Times New Roman"/>
                <a:cs typeface="Times New Roman"/>
              </a:rPr>
              <a:t>ER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8956" y="982116"/>
            <a:ext cx="6205220" cy="2006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424045">
              <a:lnSpc>
                <a:spcPct val="148100"/>
              </a:lnSpc>
              <a:spcBef>
                <a:spcPts val="100"/>
              </a:spcBef>
            </a:pPr>
            <a:r>
              <a:rPr sz="1600" b="1" spc="-5" dirty="0">
                <a:latin typeface="Times New Roman"/>
                <a:cs typeface="Times New Roman"/>
              </a:rPr>
              <a:t>3.2</a:t>
            </a:r>
            <a:r>
              <a:rPr sz="1600" b="1" spc="-6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COMPONENTS </a:t>
            </a:r>
            <a:r>
              <a:rPr sz="1600" b="1" spc="-38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TRANSISTOR</a:t>
            </a:r>
            <a:endParaRPr sz="1600">
              <a:latin typeface="Times New Roman"/>
              <a:cs typeface="Times New Roman"/>
            </a:endParaRPr>
          </a:p>
          <a:p>
            <a:pPr marL="12700" marR="5080" indent="572770" algn="just">
              <a:lnSpc>
                <a:spcPct val="143800"/>
              </a:lnSpc>
              <a:spcBef>
                <a:spcPts val="245"/>
              </a:spcBef>
            </a:pP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30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transistor</a:t>
            </a:r>
            <a:r>
              <a:rPr sz="1400" spc="30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is</a:t>
            </a:r>
            <a:r>
              <a:rPr sz="1400" spc="3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30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miniature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  <a:hlinkClick r:id="rId2"/>
              </a:rPr>
              <a:t>semiconductor</a:t>
            </a:r>
            <a:r>
              <a:rPr sz="1400" dirty="0">
                <a:latin typeface="Times New Roman"/>
                <a:cs typeface="Times New Roman"/>
                <a:hlinkClick r:id="rId2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that</a:t>
            </a:r>
            <a:r>
              <a:rPr sz="1400" spc="3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regulates</a:t>
            </a:r>
            <a:r>
              <a:rPr sz="1400" spc="3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</a:t>
            </a:r>
            <a:r>
              <a:rPr sz="1400" spc="3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controls</a:t>
            </a:r>
            <a:r>
              <a:rPr sz="1400" spc="3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current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  <a:hlinkClick r:id="rId3"/>
              </a:rPr>
              <a:t>voltage</a:t>
            </a:r>
            <a:r>
              <a:rPr sz="1400" spc="5" dirty="0">
                <a:latin typeface="Times New Roman"/>
                <a:cs typeface="Times New Roman"/>
                <a:hlinkClick r:id="rId3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flow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addition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amplifying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generating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these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electrical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signals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acting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as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switch/gate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for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them.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Typically,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transistors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consist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three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layers,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terminals,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of </a:t>
            </a:r>
            <a:r>
              <a:rPr sz="1400" spc="-3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5" dirty="0">
                <a:latin typeface="Times New Roman"/>
                <a:cs typeface="Times New Roman"/>
              </a:rPr>
              <a:t>semiconductor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material, each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which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can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carry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5" dirty="0">
                <a:latin typeface="Times New Roman"/>
                <a:cs typeface="Times New Roman"/>
              </a:rPr>
              <a:t>current.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7328" y="5605653"/>
            <a:ext cx="6003925" cy="2289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" algn="ctr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Times New Roman"/>
                <a:cs typeface="Times New Roman"/>
              </a:rPr>
              <a:t>Fig.3.2</a:t>
            </a:r>
            <a:r>
              <a:rPr sz="1300" spc="-6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Transistor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latin typeface="Times New Roman"/>
                <a:cs typeface="Times New Roman"/>
              </a:rPr>
              <a:t>CHN </a:t>
            </a:r>
            <a:r>
              <a:rPr sz="1600" b="1" spc="-5" dirty="0">
                <a:latin typeface="Times New Roman"/>
                <a:cs typeface="Times New Roman"/>
              </a:rPr>
              <a:t>233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TRANSISTOR</a:t>
            </a:r>
            <a:endParaRPr sz="1600">
              <a:latin typeface="Times New Roman"/>
              <a:cs typeface="Times New Roman"/>
            </a:endParaRPr>
          </a:p>
          <a:p>
            <a:pPr marL="103505" marR="5080" indent="386715" algn="just">
              <a:lnSpc>
                <a:spcPct val="143900"/>
              </a:lnSpc>
              <a:spcBef>
                <a:spcPts val="1525"/>
              </a:spcBef>
            </a:pPr>
            <a:r>
              <a:rPr sz="1400" spc="-5" dirty="0">
                <a:latin typeface="Times New Roman"/>
                <a:cs typeface="Times New Roman"/>
              </a:rPr>
              <a:t>The Transistors </a:t>
            </a:r>
            <a:r>
              <a:rPr sz="1400" dirty="0">
                <a:latin typeface="Times New Roman"/>
                <a:cs typeface="Times New Roman"/>
              </a:rPr>
              <a:t>are </a:t>
            </a:r>
            <a:r>
              <a:rPr sz="1400" spc="-5" dirty="0">
                <a:latin typeface="Times New Roman"/>
                <a:cs typeface="Times New Roman"/>
              </a:rPr>
              <a:t>also used </a:t>
            </a:r>
            <a:r>
              <a:rPr sz="1400" dirty="0">
                <a:latin typeface="Times New Roman"/>
                <a:cs typeface="Times New Roman"/>
              </a:rPr>
              <a:t>for </a:t>
            </a:r>
            <a:r>
              <a:rPr sz="1400" spc="-5" dirty="0">
                <a:latin typeface="Times New Roman"/>
                <a:cs typeface="Times New Roman"/>
              </a:rPr>
              <a:t>low-frequency, high-power applications,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such </a:t>
            </a:r>
            <a:r>
              <a:rPr sz="1400" spc="-10" dirty="0">
                <a:latin typeface="Times New Roman"/>
                <a:cs typeface="Times New Roman"/>
              </a:rPr>
              <a:t>as </a:t>
            </a:r>
            <a:r>
              <a:rPr sz="1400" spc="-5" dirty="0">
                <a:latin typeface="Times New Roman"/>
                <a:cs typeface="Times New Roman"/>
              </a:rPr>
              <a:t>power-supply inverters that convert alternating current into direct current.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Additionally,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transistors</a:t>
            </a:r>
            <a:r>
              <a:rPr sz="1400" dirty="0">
                <a:latin typeface="Times New Roman"/>
                <a:cs typeface="Times New Roman"/>
              </a:rPr>
              <a:t> are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used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high-frequency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applications,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such</a:t>
            </a:r>
            <a:r>
              <a:rPr sz="1400" dirty="0">
                <a:latin typeface="Times New Roman"/>
                <a:cs typeface="Times New Roman"/>
              </a:rPr>
              <a:t> as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oscillator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circuits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used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generate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radio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signals.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32100" y="3081527"/>
            <a:ext cx="2133346" cy="1934845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17080" y="18288"/>
                </a:moveTo>
                <a:lnTo>
                  <a:pt x="7107936" y="18288"/>
                </a:lnTo>
                <a:lnTo>
                  <a:pt x="7107936" y="56388"/>
                </a:lnTo>
                <a:lnTo>
                  <a:pt x="7107936" y="9393936"/>
                </a:lnTo>
                <a:lnTo>
                  <a:pt x="56388" y="9393936"/>
                </a:lnTo>
                <a:lnTo>
                  <a:pt x="56388" y="56388"/>
                </a:lnTo>
                <a:lnTo>
                  <a:pt x="7107936" y="56388"/>
                </a:lnTo>
                <a:lnTo>
                  <a:pt x="7107936" y="18288"/>
                </a:lnTo>
                <a:lnTo>
                  <a:pt x="56388" y="18288"/>
                </a:lnTo>
                <a:lnTo>
                  <a:pt x="18288" y="18288"/>
                </a:lnTo>
                <a:lnTo>
                  <a:pt x="18288" y="56388"/>
                </a:lnTo>
                <a:lnTo>
                  <a:pt x="18288" y="9393936"/>
                </a:lnTo>
                <a:lnTo>
                  <a:pt x="18288" y="9403080"/>
                </a:lnTo>
                <a:lnTo>
                  <a:pt x="56388" y="9403080"/>
                </a:lnTo>
                <a:lnTo>
                  <a:pt x="7107936" y="9403080"/>
                </a:lnTo>
                <a:lnTo>
                  <a:pt x="7117080" y="9403080"/>
                </a:lnTo>
                <a:lnTo>
                  <a:pt x="7117080" y="9393936"/>
                </a:lnTo>
                <a:lnTo>
                  <a:pt x="7117080" y="56388"/>
                </a:lnTo>
                <a:lnTo>
                  <a:pt x="7117080" y="18288"/>
                </a:lnTo>
                <a:close/>
              </a:path>
              <a:path w="7164705" h="9450705">
                <a:moveTo>
                  <a:pt x="7164324" y="0"/>
                </a:moveTo>
                <a:lnTo>
                  <a:pt x="7126224" y="0"/>
                </a:lnTo>
                <a:lnTo>
                  <a:pt x="7126224" y="9144"/>
                </a:lnTo>
                <a:lnTo>
                  <a:pt x="7126224" y="56388"/>
                </a:lnTo>
                <a:lnTo>
                  <a:pt x="7126224" y="9393936"/>
                </a:lnTo>
                <a:lnTo>
                  <a:pt x="7126224" y="9412224"/>
                </a:lnTo>
                <a:lnTo>
                  <a:pt x="7107936" y="9412224"/>
                </a:lnTo>
                <a:lnTo>
                  <a:pt x="56388" y="9412224"/>
                </a:lnTo>
                <a:lnTo>
                  <a:pt x="9144" y="9412224"/>
                </a:lnTo>
                <a:lnTo>
                  <a:pt x="9144" y="9393936"/>
                </a:lnTo>
                <a:lnTo>
                  <a:pt x="9144" y="56388"/>
                </a:lnTo>
                <a:lnTo>
                  <a:pt x="9144" y="9144"/>
                </a:lnTo>
                <a:lnTo>
                  <a:pt x="56388" y="9144"/>
                </a:lnTo>
                <a:lnTo>
                  <a:pt x="7107936" y="9144"/>
                </a:lnTo>
                <a:lnTo>
                  <a:pt x="7126224" y="9144"/>
                </a:lnTo>
                <a:lnTo>
                  <a:pt x="7126224" y="0"/>
                </a:lnTo>
                <a:lnTo>
                  <a:pt x="7107936" y="0"/>
                </a:lnTo>
                <a:lnTo>
                  <a:pt x="56388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56388"/>
                </a:lnTo>
                <a:lnTo>
                  <a:pt x="0" y="9393936"/>
                </a:lnTo>
                <a:lnTo>
                  <a:pt x="0" y="9412224"/>
                </a:lnTo>
                <a:lnTo>
                  <a:pt x="0" y="9450324"/>
                </a:lnTo>
                <a:lnTo>
                  <a:pt x="9144" y="9450324"/>
                </a:lnTo>
                <a:lnTo>
                  <a:pt x="56388" y="9450324"/>
                </a:lnTo>
                <a:lnTo>
                  <a:pt x="7107936" y="9450324"/>
                </a:lnTo>
                <a:lnTo>
                  <a:pt x="7126224" y="9450324"/>
                </a:lnTo>
                <a:lnTo>
                  <a:pt x="7164324" y="9450324"/>
                </a:lnTo>
                <a:lnTo>
                  <a:pt x="7164324" y="9412224"/>
                </a:lnTo>
                <a:lnTo>
                  <a:pt x="7164324" y="9393936"/>
                </a:lnTo>
                <a:lnTo>
                  <a:pt x="7164324" y="56388"/>
                </a:lnTo>
                <a:lnTo>
                  <a:pt x="7164324" y="9144"/>
                </a:lnTo>
                <a:lnTo>
                  <a:pt x="7164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r>
              <a:rPr spc="-5" dirty="0"/>
              <a:t>6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8956" y="1036065"/>
            <a:ext cx="6504940" cy="4057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111111"/>
                </a:solidFill>
                <a:latin typeface="Times New Roman"/>
                <a:cs typeface="Times New Roman"/>
              </a:rPr>
              <a:t>Specifications</a:t>
            </a:r>
            <a:r>
              <a:rPr sz="1600" b="1" spc="-1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111111"/>
                </a:solidFill>
                <a:latin typeface="Times New Roman"/>
                <a:cs typeface="Times New Roman"/>
              </a:rPr>
              <a:t>of</a:t>
            </a:r>
            <a:r>
              <a:rPr sz="1600" b="1" spc="-1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111111"/>
                </a:solidFill>
                <a:latin typeface="Times New Roman"/>
                <a:cs typeface="Times New Roman"/>
              </a:rPr>
              <a:t>MQ-135</a:t>
            </a:r>
            <a:r>
              <a:rPr sz="1600" b="1" spc="-4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111111"/>
                </a:solidFill>
                <a:latin typeface="Times New Roman"/>
                <a:cs typeface="Times New Roman"/>
              </a:rPr>
              <a:t>RAIN</a:t>
            </a:r>
            <a:r>
              <a:rPr sz="1600" b="1" spc="-5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111111"/>
                </a:solidFill>
                <a:latin typeface="Times New Roman"/>
                <a:cs typeface="Times New Roman"/>
              </a:rPr>
              <a:t>Sensor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50">
              <a:latin typeface="Times New Roman"/>
              <a:cs typeface="Times New Roman"/>
            </a:endParaRPr>
          </a:p>
          <a:p>
            <a:pPr marL="441959" indent="-217170">
              <a:lnSpc>
                <a:spcPct val="100000"/>
              </a:lnSpc>
              <a:spcBef>
                <a:spcPts val="5"/>
              </a:spcBef>
              <a:buSzPct val="85714"/>
              <a:buChar char="□"/>
              <a:tabLst>
                <a:tab pos="442595" algn="l"/>
              </a:tabLst>
            </a:pPr>
            <a:r>
              <a:rPr sz="1400" spc="-5" dirty="0">
                <a:latin typeface="Times New Roman"/>
                <a:cs typeface="Times New Roman"/>
              </a:rPr>
              <a:t>This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sensor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module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uses good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quality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double-sided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material.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Char char="□"/>
            </a:pPr>
            <a:endParaRPr sz="1300">
              <a:latin typeface="Times New Roman"/>
              <a:cs typeface="Times New Roman"/>
            </a:endParaRPr>
          </a:p>
          <a:p>
            <a:pPr marL="441959" indent="-217170">
              <a:lnSpc>
                <a:spcPct val="100000"/>
              </a:lnSpc>
              <a:buSzPct val="85714"/>
              <a:buChar char="□"/>
              <a:tabLst>
                <a:tab pos="442595" algn="l"/>
              </a:tabLst>
            </a:pPr>
            <a:r>
              <a:rPr sz="1400" spc="-5" dirty="0">
                <a:latin typeface="Times New Roman"/>
                <a:cs typeface="Times New Roman"/>
              </a:rPr>
              <a:t>Anti-conductivity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&amp; </a:t>
            </a:r>
            <a:r>
              <a:rPr sz="1400" spc="-5" dirty="0">
                <a:latin typeface="Times New Roman"/>
                <a:cs typeface="Times New Roman"/>
              </a:rPr>
              <a:t>oxidation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with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long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time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use.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imes New Roman"/>
              <a:buChar char="□"/>
            </a:pPr>
            <a:endParaRPr sz="1400">
              <a:latin typeface="Times New Roman"/>
              <a:cs typeface="Times New Roman"/>
            </a:endParaRPr>
          </a:p>
          <a:p>
            <a:pPr marL="441959" marR="5080" indent="-216535">
              <a:lnSpc>
                <a:spcPts val="1610"/>
              </a:lnSpc>
              <a:buSzPct val="85714"/>
              <a:buChar char="□"/>
              <a:tabLst>
                <a:tab pos="442595" algn="l"/>
              </a:tabLst>
            </a:pP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area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this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sensor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includes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5cm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x </a:t>
            </a:r>
            <a:r>
              <a:rPr sz="1400" spc="-5" dirty="0">
                <a:latin typeface="Times New Roman"/>
                <a:cs typeface="Times New Roman"/>
              </a:rPr>
              <a:t>4cm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can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built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with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nickel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plate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on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side.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Char char="□"/>
            </a:pPr>
            <a:endParaRPr sz="1300">
              <a:latin typeface="Times New Roman"/>
              <a:cs typeface="Times New Roman"/>
            </a:endParaRPr>
          </a:p>
          <a:p>
            <a:pPr marL="441959" indent="-217170">
              <a:lnSpc>
                <a:spcPct val="100000"/>
              </a:lnSpc>
              <a:buSzPct val="85714"/>
              <a:buChar char="□"/>
              <a:tabLst>
                <a:tab pos="442595" algn="l"/>
              </a:tabLst>
            </a:pPr>
            <a:r>
              <a:rPr sz="1400" spc="-5" dirty="0">
                <a:latin typeface="Times New Roman"/>
                <a:cs typeface="Times New Roman"/>
              </a:rPr>
              <a:t>The sensitivity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can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adjusted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by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potentiometer.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Char char="□"/>
            </a:pPr>
            <a:endParaRPr sz="1300">
              <a:latin typeface="Times New Roman"/>
              <a:cs typeface="Times New Roman"/>
            </a:endParaRPr>
          </a:p>
          <a:p>
            <a:pPr marL="441959" indent="-217170">
              <a:lnSpc>
                <a:spcPct val="100000"/>
              </a:lnSpc>
              <a:buSzPct val="85714"/>
              <a:buChar char="□"/>
              <a:tabLst>
                <a:tab pos="442595" algn="l"/>
              </a:tabLst>
            </a:pP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required voltage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5V.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Times New Roman"/>
              <a:buChar char="□"/>
            </a:pPr>
            <a:endParaRPr sz="1300">
              <a:latin typeface="Times New Roman"/>
              <a:cs typeface="Times New Roman"/>
            </a:endParaRPr>
          </a:p>
          <a:p>
            <a:pPr marL="441959" indent="-217170">
              <a:lnSpc>
                <a:spcPct val="100000"/>
              </a:lnSpc>
              <a:buSzPct val="85714"/>
              <a:buChar char="□"/>
              <a:tabLst>
                <a:tab pos="442595" algn="l"/>
              </a:tabLst>
            </a:pPr>
            <a:r>
              <a:rPr sz="1400" spc="-5" dirty="0">
                <a:latin typeface="Times New Roman"/>
                <a:cs typeface="Times New Roman"/>
              </a:rPr>
              <a:t>The size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5" dirty="0">
                <a:latin typeface="Times New Roman"/>
                <a:cs typeface="Times New Roman"/>
              </a:rPr>
              <a:t> the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small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PCB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3.2cm x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1.4cm.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Char char="□"/>
            </a:pPr>
            <a:endParaRPr sz="1300">
              <a:latin typeface="Times New Roman"/>
              <a:cs typeface="Times New Roman"/>
            </a:endParaRPr>
          </a:p>
          <a:p>
            <a:pPr marL="441959" indent="-217170">
              <a:lnSpc>
                <a:spcPct val="100000"/>
              </a:lnSpc>
              <a:buSzPct val="85714"/>
              <a:buChar char="□"/>
              <a:tabLst>
                <a:tab pos="442595" algn="l"/>
              </a:tabLst>
            </a:pPr>
            <a:r>
              <a:rPr sz="1400" dirty="0">
                <a:latin typeface="Times New Roman"/>
                <a:cs typeface="Times New Roman"/>
              </a:rPr>
              <a:t>It </a:t>
            </a:r>
            <a:r>
              <a:rPr sz="1400" spc="-5" dirty="0">
                <a:latin typeface="Times New Roman"/>
                <a:cs typeface="Times New Roman"/>
              </a:rPr>
              <a:t>uses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LM393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comparator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with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wide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voltage.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imes New Roman"/>
              <a:buChar char="□"/>
            </a:pPr>
            <a:endParaRPr sz="1400">
              <a:latin typeface="Times New Roman"/>
              <a:cs typeface="Times New Roman"/>
            </a:endParaRPr>
          </a:p>
          <a:p>
            <a:pPr marL="441959" marR="6985" indent="-216535">
              <a:lnSpc>
                <a:spcPts val="1610"/>
              </a:lnSpc>
              <a:spcBef>
                <a:spcPts val="5"/>
              </a:spcBef>
              <a:buSzPct val="85714"/>
              <a:buChar char="□"/>
              <a:tabLst>
                <a:tab pos="442595" algn="l"/>
              </a:tabLst>
            </a:pP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2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output</a:t>
            </a:r>
            <a:r>
              <a:rPr sz="1400" spc="2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2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2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comparator</a:t>
            </a:r>
            <a:r>
              <a:rPr sz="1400" spc="2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2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229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clean</a:t>
            </a:r>
            <a:r>
              <a:rPr sz="1400" spc="2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waveform</a:t>
            </a:r>
            <a:r>
              <a:rPr sz="1400" spc="2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2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driving</a:t>
            </a:r>
            <a:r>
              <a:rPr sz="1400" spc="2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capacity</a:t>
            </a:r>
            <a:r>
              <a:rPr sz="1400" spc="2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is</a:t>
            </a:r>
            <a:r>
              <a:rPr sz="1400" spc="229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above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15mA.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54223" y="8259318"/>
            <a:ext cx="188976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Times New Roman"/>
                <a:cs typeface="Times New Roman"/>
              </a:rPr>
              <a:t>Fig</a:t>
            </a:r>
            <a:r>
              <a:rPr sz="1300" spc="-5" dirty="0">
                <a:latin typeface="Times New Roman"/>
                <a:cs typeface="Times New Roman"/>
              </a:rPr>
              <a:t>.3.3</a:t>
            </a:r>
            <a:r>
              <a:rPr sz="1300" spc="-65" dirty="0">
                <a:latin typeface="Times New Roman"/>
                <a:cs typeface="Times New Roman"/>
              </a:rPr>
              <a:t> </a:t>
            </a:r>
            <a:r>
              <a:rPr sz="1300" spc="5" dirty="0">
                <a:latin typeface="Times New Roman"/>
                <a:cs typeface="Times New Roman"/>
              </a:rPr>
              <a:t>M</a:t>
            </a:r>
            <a:r>
              <a:rPr sz="1300" spc="-5" dirty="0">
                <a:latin typeface="Times New Roman"/>
                <a:cs typeface="Times New Roman"/>
              </a:rPr>
              <a:t>Q135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Ra</a:t>
            </a:r>
            <a:r>
              <a:rPr sz="1300" spc="5" dirty="0">
                <a:latin typeface="Times New Roman"/>
                <a:cs typeface="Times New Roman"/>
              </a:rPr>
              <a:t>i</a:t>
            </a:r>
            <a:r>
              <a:rPr sz="1300" spc="-5" dirty="0">
                <a:latin typeface="Times New Roman"/>
                <a:cs typeface="Times New Roman"/>
              </a:rPr>
              <a:t>n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Sensor</a:t>
            </a:r>
            <a:endParaRPr sz="13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46275" y="6070853"/>
            <a:ext cx="3897757" cy="211328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17080" y="18288"/>
                </a:moveTo>
                <a:lnTo>
                  <a:pt x="7107936" y="18288"/>
                </a:lnTo>
                <a:lnTo>
                  <a:pt x="7107936" y="56388"/>
                </a:lnTo>
                <a:lnTo>
                  <a:pt x="7107936" y="9393936"/>
                </a:lnTo>
                <a:lnTo>
                  <a:pt x="56388" y="9393936"/>
                </a:lnTo>
                <a:lnTo>
                  <a:pt x="56388" y="56388"/>
                </a:lnTo>
                <a:lnTo>
                  <a:pt x="7107936" y="56388"/>
                </a:lnTo>
                <a:lnTo>
                  <a:pt x="7107936" y="18288"/>
                </a:lnTo>
                <a:lnTo>
                  <a:pt x="56388" y="18288"/>
                </a:lnTo>
                <a:lnTo>
                  <a:pt x="18288" y="18288"/>
                </a:lnTo>
                <a:lnTo>
                  <a:pt x="18288" y="56388"/>
                </a:lnTo>
                <a:lnTo>
                  <a:pt x="18288" y="9393936"/>
                </a:lnTo>
                <a:lnTo>
                  <a:pt x="18288" y="9403080"/>
                </a:lnTo>
                <a:lnTo>
                  <a:pt x="56388" y="9403080"/>
                </a:lnTo>
                <a:lnTo>
                  <a:pt x="7107936" y="9403080"/>
                </a:lnTo>
                <a:lnTo>
                  <a:pt x="7117080" y="9403080"/>
                </a:lnTo>
                <a:lnTo>
                  <a:pt x="7117080" y="9393936"/>
                </a:lnTo>
                <a:lnTo>
                  <a:pt x="7117080" y="56388"/>
                </a:lnTo>
                <a:lnTo>
                  <a:pt x="7117080" y="18288"/>
                </a:lnTo>
                <a:close/>
              </a:path>
              <a:path w="7164705" h="9450705">
                <a:moveTo>
                  <a:pt x="7164324" y="0"/>
                </a:moveTo>
                <a:lnTo>
                  <a:pt x="7126224" y="0"/>
                </a:lnTo>
                <a:lnTo>
                  <a:pt x="7126224" y="9144"/>
                </a:lnTo>
                <a:lnTo>
                  <a:pt x="7126224" y="56388"/>
                </a:lnTo>
                <a:lnTo>
                  <a:pt x="7126224" y="9393936"/>
                </a:lnTo>
                <a:lnTo>
                  <a:pt x="7126224" y="9412224"/>
                </a:lnTo>
                <a:lnTo>
                  <a:pt x="7107936" y="9412224"/>
                </a:lnTo>
                <a:lnTo>
                  <a:pt x="56388" y="9412224"/>
                </a:lnTo>
                <a:lnTo>
                  <a:pt x="9144" y="9412224"/>
                </a:lnTo>
                <a:lnTo>
                  <a:pt x="9144" y="9393936"/>
                </a:lnTo>
                <a:lnTo>
                  <a:pt x="9144" y="56388"/>
                </a:lnTo>
                <a:lnTo>
                  <a:pt x="9144" y="9144"/>
                </a:lnTo>
                <a:lnTo>
                  <a:pt x="56388" y="9144"/>
                </a:lnTo>
                <a:lnTo>
                  <a:pt x="7107936" y="9144"/>
                </a:lnTo>
                <a:lnTo>
                  <a:pt x="7126224" y="9144"/>
                </a:lnTo>
                <a:lnTo>
                  <a:pt x="7126224" y="0"/>
                </a:lnTo>
                <a:lnTo>
                  <a:pt x="7107936" y="0"/>
                </a:lnTo>
                <a:lnTo>
                  <a:pt x="56388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56388"/>
                </a:lnTo>
                <a:lnTo>
                  <a:pt x="0" y="9393936"/>
                </a:lnTo>
                <a:lnTo>
                  <a:pt x="0" y="9412224"/>
                </a:lnTo>
                <a:lnTo>
                  <a:pt x="0" y="9450324"/>
                </a:lnTo>
                <a:lnTo>
                  <a:pt x="9144" y="9450324"/>
                </a:lnTo>
                <a:lnTo>
                  <a:pt x="56388" y="9450324"/>
                </a:lnTo>
                <a:lnTo>
                  <a:pt x="7107936" y="9450324"/>
                </a:lnTo>
                <a:lnTo>
                  <a:pt x="7126224" y="9450324"/>
                </a:lnTo>
                <a:lnTo>
                  <a:pt x="7164324" y="9450324"/>
                </a:lnTo>
                <a:lnTo>
                  <a:pt x="7164324" y="9412224"/>
                </a:lnTo>
                <a:lnTo>
                  <a:pt x="7164324" y="9393936"/>
                </a:lnTo>
                <a:lnTo>
                  <a:pt x="7164324" y="56388"/>
                </a:lnTo>
                <a:lnTo>
                  <a:pt x="7164324" y="9144"/>
                </a:lnTo>
                <a:lnTo>
                  <a:pt x="7164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r>
              <a:rPr spc="-5" dirty="0"/>
              <a:t>7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9624" y="1055877"/>
            <a:ext cx="6167120" cy="2262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RAIN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SENSOR</a:t>
            </a:r>
            <a:endParaRPr sz="1600">
              <a:latin typeface="Times New Roman"/>
              <a:cs typeface="Times New Roman"/>
            </a:endParaRPr>
          </a:p>
          <a:p>
            <a:pPr marL="91440" marR="5080" indent="493395" algn="just">
              <a:lnSpc>
                <a:spcPct val="143800"/>
              </a:lnSpc>
              <a:spcBef>
                <a:spcPts val="1205"/>
              </a:spcBef>
            </a:pPr>
            <a:r>
              <a:rPr sz="1400" spc="-5" dirty="0">
                <a:latin typeface="Times New Roman"/>
                <a:cs typeface="Times New Roman"/>
              </a:rPr>
              <a:t>Raindrop sensor </a:t>
            </a:r>
            <a:r>
              <a:rPr sz="1400" dirty="0">
                <a:latin typeface="Times New Roman"/>
                <a:cs typeface="Times New Roman"/>
              </a:rPr>
              <a:t>is </a:t>
            </a:r>
            <a:r>
              <a:rPr sz="1400" spc="-5" dirty="0">
                <a:latin typeface="Times New Roman"/>
                <a:cs typeface="Times New Roman"/>
              </a:rPr>
              <a:t>basically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5" dirty="0">
                <a:latin typeface="Times New Roman"/>
                <a:cs typeface="Times New Roman"/>
              </a:rPr>
              <a:t>board on which nickel is coated </a:t>
            </a:r>
            <a:r>
              <a:rPr sz="1400" dirty="0">
                <a:latin typeface="Times New Roman"/>
                <a:cs typeface="Times New Roman"/>
              </a:rPr>
              <a:t>in </a:t>
            </a:r>
            <a:r>
              <a:rPr sz="1400" spc="-5" dirty="0">
                <a:latin typeface="Times New Roman"/>
                <a:cs typeface="Times New Roman"/>
              </a:rPr>
              <a:t>the form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lines. </a:t>
            </a:r>
            <a:r>
              <a:rPr sz="1400" dirty="0">
                <a:latin typeface="Times New Roman"/>
                <a:cs typeface="Times New Roman"/>
              </a:rPr>
              <a:t>It </a:t>
            </a:r>
            <a:r>
              <a:rPr sz="1400" spc="-5" dirty="0">
                <a:latin typeface="Times New Roman"/>
                <a:cs typeface="Times New Roman"/>
              </a:rPr>
              <a:t>works on the principal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resistance. When there is no rain drop on board.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Resistance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is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high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so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we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gets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high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voltage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according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V=IR.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When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rain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drop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present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it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reduces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resistance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because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water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conductor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electricity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presence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water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connects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nickel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lines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parallel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so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reduced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resistance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reduced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voltage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drop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across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it.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34639" y="5465445"/>
            <a:ext cx="132715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Times New Roman"/>
                <a:cs typeface="Times New Roman"/>
              </a:rPr>
              <a:t>Fi</a:t>
            </a:r>
            <a:r>
              <a:rPr sz="1300" spc="-5" dirty="0">
                <a:latin typeface="Times New Roman"/>
                <a:cs typeface="Times New Roman"/>
              </a:rPr>
              <a:t>g3.4.</a:t>
            </a:r>
            <a:r>
              <a:rPr sz="1300" spc="-6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Rain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Sens</a:t>
            </a:r>
            <a:r>
              <a:rPr sz="1300" spc="5" dirty="0">
                <a:latin typeface="Times New Roman"/>
                <a:cs typeface="Times New Roman"/>
              </a:rPr>
              <a:t>o</a:t>
            </a:r>
            <a:r>
              <a:rPr sz="1300" spc="-5" dirty="0">
                <a:latin typeface="Times New Roman"/>
                <a:cs typeface="Times New Roman"/>
              </a:rPr>
              <a:t>r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8956" y="6053709"/>
            <a:ext cx="6200775" cy="1585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RESISTOR</a:t>
            </a:r>
            <a:endParaRPr sz="1600">
              <a:latin typeface="Times New Roman"/>
              <a:cs typeface="Times New Roman"/>
            </a:endParaRPr>
          </a:p>
          <a:p>
            <a:pPr marL="12700" marR="5080" indent="535940" algn="just">
              <a:lnSpc>
                <a:spcPct val="143600"/>
              </a:lnSpc>
              <a:spcBef>
                <a:spcPts val="715"/>
              </a:spcBef>
            </a:pPr>
            <a:r>
              <a:rPr sz="1400" dirty="0">
                <a:solidFill>
                  <a:srgbClr val="040C28"/>
                </a:solidFill>
                <a:latin typeface="Times New Roman"/>
                <a:cs typeface="Times New Roman"/>
              </a:rPr>
              <a:t>A </a:t>
            </a:r>
            <a:r>
              <a:rPr sz="1400" spc="-5" dirty="0">
                <a:solidFill>
                  <a:srgbClr val="040C28"/>
                </a:solidFill>
                <a:latin typeface="Times New Roman"/>
                <a:cs typeface="Times New Roman"/>
              </a:rPr>
              <a:t>passive electrical component with two terminals that </a:t>
            </a:r>
            <a:r>
              <a:rPr sz="1400" dirty="0">
                <a:solidFill>
                  <a:srgbClr val="040C28"/>
                </a:solidFill>
                <a:latin typeface="Times New Roman"/>
                <a:cs typeface="Times New Roman"/>
              </a:rPr>
              <a:t>are </a:t>
            </a:r>
            <a:r>
              <a:rPr sz="1400" spc="-5" dirty="0">
                <a:solidFill>
                  <a:srgbClr val="040C28"/>
                </a:solidFill>
                <a:latin typeface="Times New Roman"/>
                <a:cs typeface="Times New Roman"/>
              </a:rPr>
              <a:t>used for either </a:t>
            </a:r>
            <a:r>
              <a:rPr sz="1400" dirty="0">
                <a:solidFill>
                  <a:srgbClr val="040C28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40C28"/>
                </a:solidFill>
                <a:latin typeface="Times New Roman"/>
                <a:cs typeface="Times New Roman"/>
              </a:rPr>
              <a:t>limiting</a:t>
            </a:r>
            <a:r>
              <a:rPr sz="1400" spc="-70" dirty="0">
                <a:solidFill>
                  <a:srgbClr val="040C28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40C28"/>
                </a:solidFill>
                <a:latin typeface="Times New Roman"/>
                <a:cs typeface="Times New Roman"/>
              </a:rPr>
              <a:t>or</a:t>
            </a:r>
            <a:r>
              <a:rPr sz="1400" spc="-70" dirty="0">
                <a:solidFill>
                  <a:srgbClr val="040C28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40C28"/>
                </a:solidFill>
                <a:latin typeface="Times New Roman"/>
                <a:cs typeface="Times New Roman"/>
              </a:rPr>
              <a:t>regulating</a:t>
            </a:r>
            <a:r>
              <a:rPr sz="1400" spc="-65" dirty="0">
                <a:solidFill>
                  <a:srgbClr val="040C28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40C28"/>
                </a:solidFill>
                <a:latin typeface="Times New Roman"/>
                <a:cs typeface="Times New Roman"/>
              </a:rPr>
              <a:t>the</a:t>
            </a:r>
            <a:r>
              <a:rPr sz="1400" spc="-75" dirty="0">
                <a:solidFill>
                  <a:srgbClr val="040C28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40C28"/>
                </a:solidFill>
                <a:latin typeface="Times New Roman"/>
                <a:cs typeface="Times New Roman"/>
              </a:rPr>
              <a:t>flow</a:t>
            </a:r>
            <a:r>
              <a:rPr sz="1400" spc="-65" dirty="0">
                <a:solidFill>
                  <a:srgbClr val="040C28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40C28"/>
                </a:solidFill>
                <a:latin typeface="Times New Roman"/>
                <a:cs typeface="Times New Roman"/>
              </a:rPr>
              <a:t>of</a:t>
            </a:r>
            <a:r>
              <a:rPr sz="1400" spc="-60" dirty="0">
                <a:solidFill>
                  <a:srgbClr val="040C28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40C28"/>
                </a:solidFill>
                <a:latin typeface="Times New Roman"/>
                <a:cs typeface="Times New Roman"/>
              </a:rPr>
              <a:t>electric</a:t>
            </a:r>
            <a:r>
              <a:rPr sz="1400" spc="-65" dirty="0">
                <a:solidFill>
                  <a:srgbClr val="040C28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40C28"/>
                </a:solidFill>
                <a:latin typeface="Times New Roman"/>
                <a:cs typeface="Times New Roman"/>
              </a:rPr>
              <a:t>current</a:t>
            </a:r>
            <a:r>
              <a:rPr sz="1400" spc="-65" dirty="0">
                <a:solidFill>
                  <a:srgbClr val="040C28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40C28"/>
                </a:solidFill>
                <a:latin typeface="Times New Roman"/>
                <a:cs typeface="Times New Roman"/>
              </a:rPr>
              <a:t>in</a:t>
            </a:r>
            <a:r>
              <a:rPr sz="1400" spc="-65" dirty="0">
                <a:solidFill>
                  <a:srgbClr val="040C28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40C28"/>
                </a:solidFill>
                <a:latin typeface="Times New Roman"/>
                <a:cs typeface="Times New Roman"/>
              </a:rPr>
              <a:t>electrical</a:t>
            </a:r>
            <a:r>
              <a:rPr sz="1400" spc="-60" dirty="0">
                <a:solidFill>
                  <a:srgbClr val="040C28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40C28"/>
                </a:solidFill>
                <a:latin typeface="Times New Roman"/>
                <a:cs typeface="Times New Roman"/>
              </a:rPr>
              <a:t>circuits</a:t>
            </a:r>
            <a:r>
              <a:rPr sz="1400" dirty="0">
                <a:solidFill>
                  <a:srgbClr val="1F2023"/>
                </a:solidFill>
                <a:latin typeface="Times New Roman"/>
                <a:cs typeface="Times New Roman"/>
              </a:rPr>
              <a:t>.</a:t>
            </a:r>
            <a:r>
              <a:rPr sz="1400" spc="-7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F2023"/>
                </a:solidFill>
                <a:latin typeface="Times New Roman"/>
                <a:cs typeface="Times New Roman"/>
              </a:rPr>
              <a:t>The</a:t>
            </a:r>
            <a:r>
              <a:rPr sz="1400" spc="-6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F2023"/>
                </a:solidFill>
                <a:latin typeface="Times New Roman"/>
                <a:cs typeface="Times New Roman"/>
              </a:rPr>
              <a:t>main</a:t>
            </a:r>
            <a:r>
              <a:rPr sz="1400" spc="-7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F2023"/>
                </a:solidFill>
                <a:latin typeface="Times New Roman"/>
                <a:cs typeface="Times New Roman"/>
              </a:rPr>
              <a:t>purpose </a:t>
            </a:r>
            <a:r>
              <a:rPr sz="1400" spc="-33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F2023"/>
                </a:solidFill>
                <a:latin typeface="Times New Roman"/>
                <a:cs typeface="Times New Roman"/>
              </a:rPr>
              <a:t>of</a:t>
            </a:r>
            <a:r>
              <a:rPr sz="1400" spc="-6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F2023"/>
                </a:solidFill>
                <a:latin typeface="Times New Roman"/>
                <a:cs typeface="Times New Roman"/>
              </a:rPr>
              <a:t>resistor</a:t>
            </a:r>
            <a:r>
              <a:rPr sz="1400" spc="-6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F2023"/>
                </a:solidFill>
                <a:latin typeface="Times New Roman"/>
                <a:cs typeface="Times New Roman"/>
              </a:rPr>
              <a:t>is</a:t>
            </a:r>
            <a:r>
              <a:rPr sz="1400" spc="-6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F2023"/>
                </a:solidFill>
                <a:latin typeface="Times New Roman"/>
                <a:cs typeface="Times New Roman"/>
              </a:rPr>
              <a:t>to</a:t>
            </a:r>
            <a:r>
              <a:rPr sz="1400" spc="-5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F2023"/>
                </a:solidFill>
                <a:latin typeface="Times New Roman"/>
                <a:cs typeface="Times New Roman"/>
              </a:rPr>
              <a:t>reduce</a:t>
            </a:r>
            <a:r>
              <a:rPr sz="1400" spc="-7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F2023"/>
                </a:solidFill>
                <a:latin typeface="Times New Roman"/>
                <a:cs typeface="Times New Roman"/>
              </a:rPr>
              <a:t>the</a:t>
            </a:r>
            <a:r>
              <a:rPr sz="1400" spc="-6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F2023"/>
                </a:solidFill>
                <a:latin typeface="Times New Roman"/>
                <a:cs typeface="Times New Roman"/>
              </a:rPr>
              <a:t>current</a:t>
            </a:r>
            <a:r>
              <a:rPr sz="1400" spc="-5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F2023"/>
                </a:solidFill>
                <a:latin typeface="Times New Roman"/>
                <a:cs typeface="Times New Roman"/>
              </a:rPr>
              <a:t>flow</a:t>
            </a:r>
            <a:r>
              <a:rPr sz="1400" spc="-5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F2023"/>
                </a:solidFill>
                <a:latin typeface="Times New Roman"/>
                <a:cs typeface="Times New Roman"/>
              </a:rPr>
              <a:t>and</a:t>
            </a:r>
            <a:r>
              <a:rPr sz="1400" spc="-6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F2023"/>
                </a:solidFill>
                <a:latin typeface="Times New Roman"/>
                <a:cs typeface="Times New Roman"/>
              </a:rPr>
              <a:t>to</a:t>
            </a:r>
            <a:r>
              <a:rPr sz="1400" spc="-5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F2023"/>
                </a:solidFill>
                <a:latin typeface="Times New Roman"/>
                <a:cs typeface="Times New Roman"/>
              </a:rPr>
              <a:t>lower</a:t>
            </a:r>
            <a:r>
              <a:rPr sz="1400" spc="-6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F2023"/>
                </a:solidFill>
                <a:latin typeface="Times New Roman"/>
                <a:cs typeface="Times New Roman"/>
              </a:rPr>
              <a:t>the</a:t>
            </a:r>
            <a:r>
              <a:rPr sz="1400" spc="-6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F2023"/>
                </a:solidFill>
                <a:latin typeface="Times New Roman"/>
                <a:cs typeface="Times New Roman"/>
              </a:rPr>
              <a:t>voltage</a:t>
            </a:r>
            <a:r>
              <a:rPr sz="1400" spc="-6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F2023"/>
                </a:solidFill>
                <a:latin typeface="Times New Roman"/>
                <a:cs typeface="Times New Roman"/>
              </a:rPr>
              <a:t>in</a:t>
            </a:r>
            <a:r>
              <a:rPr sz="1400" spc="-6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F2023"/>
                </a:solidFill>
                <a:latin typeface="Times New Roman"/>
                <a:cs typeface="Times New Roman"/>
              </a:rPr>
              <a:t>any</a:t>
            </a:r>
            <a:r>
              <a:rPr sz="1400" spc="-5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F2023"/>
                </a:solidFill>
                <a:latin typeface="Times New Roman"/>
                <a:cs typeface="Times New Roman"/>
              </a:rPr>
              <a:t>particular</a:t>
            </a:r>
            <a:r>
              <a:rPr sz="1400" spc="-6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F2023"/>
                </a:solidFill>
                <a:latin typeface="Times New Roman"/>
                <a:cs typeface="Times New Roman"/>
              </a:rPr>
              <a:t>portion </a:t>
            </a:r>
            <a:r>
              <a:rPr sz="1400" spc="-34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F2023"/>
                </a:solidFill>
                <a:latin typeface="Times New Roman"/>
                <a:cs typeface="Times New Roman"/>
              </a:rPr>
              <a:t>of</a:t>
            </a:r>
            <a:r>
              <a:rPr sz="1400" spc="-5" dirty="0">
                <a:solidFill>
                  <a:srgbClr val="1F2023"/>
                </a:solidFill>
                <a:latin typeface="Times New Roman"/>
                <a:cs typeface="Times New Roman"/>
              </a:rPr>
              <a:t> the</a:t>
            </a:r>
            <a:r>
              <a:rPr sz="140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F2023"/>
                </a:solidFill>
                <a:latin typeface="Times New Roman"/>
                <a:cs typeface="Times New Roman"/>
              </a:rPr>
              <a:t>circuit.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34283" y="8978595"/>
            <a:ext cx="107251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Times New Roman"/>
                <a:cs typeface="Times New Roman"/>
              </a:rPr>
              <a:t>Fig.3.5</a:t>
            </a:r>
            <a:r>
              <a:rPr sz="1300" spc="-5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Resistor</a:t>
            </a:r>
            <a:endParaRPr sz="13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51810" y="3412616"/>
            <a:ext cx="2693542" cy="20186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8502" y="7731506"/>
            <a:ext cx="1651889" cy="1090294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17080" y="18288"/>
                </a:moveTo>
                <a:lnTo>
                  <a:pt x="7107936" y="18288"/>
                </a:lnTo>
                <a:lnTo>
                  <a:pt x="7107936" y="56388"/>
                </a:lnTo>
                <a:lnTo>
                  <a:pt x="7107936" y="9393936"/>
                </a:lnTo>
                <a:lnTo>
                  <a:pt x="56388" y="9393936"/>
                </a:lnTo>
                <a:lnTo>
                  <a:pt x="56388" y="56388"/>
                </a:lnTo>
                <a:lnTo>
                  <a:pt x="7107936" y="56388"/>
                </a:lnTo>
                <a:lnTo>
                  <a:pt x="7107936" y="18288"/>
                </a:lnTo>
                <a:lnTo>
                  <a:pt x="56388" y="18288"/>
                </a:lnTo>
                <a:lnTo>
                  <a:pt x="18288" y="18288"/>
                </a:lnTo>
                <a:lnTo>
                  <a:pt x="18288" y="56388"/>
                </a:lnTo>
                <a:lnTo>
                  <a:pt x="18288" y="9393936"/>
                </a:lnTo>
                <a:lnTo>
                  <a:pt x="18288" y="9403080"/>
                </a:lnTo>
                <a:lnTo>
                  <a:pt x="56388" y="9403080"/>
                </a:lnTo>
                <a:lnTo>
                  <a:pt x="7107936" y="9403080"/>
                </a:lnTo>
                <a:lnTo>
                  <a:pt x="7117080" y="9403080"/>
                </a:lnTo>
                <a:lnTo>
                  <a:pt x="7117080" y="9393936"/>
                </a:lnTo>
                <a:lnTo>
                  <a:pt x="7117080" y="56388"/>
                </a:lnTo>
                <a:lnTo>
                  <a:pt x="7117080" y="18288"/>
                </a:lnTo>
                <a:close/>
              </a:path>
              <a:path w="7164705" h="9450705">
                <a:moveTo>
                  <a:pt x="7164324" y="0"/>
                </a:moveTo>
                <a:lnTo>
                  <a:pt x="7126224" y="0"/>
                </a:lnTo>
                <a:lnTo>
                  <a:pt x="7126224" y="9144"/>
                </a:lnTo>
                <a:lnTo>
                  <a:pt x="7126224" y="56388"/>
                </a:lnTo>
                <a:lnTo>
                  <a:pt x="7126224" y="9393936"/>
                </a:lnTo>
                <a:lnTo>
                  <a:pt x="7126224" y="9412224"/>
                </a:lnTo>
                <a:lnTo>
                  <a:pt x="7107936" y="9412224"/>
                </a:lnTo>
                <a:lnTo>
                  <a:pt x="56388" y="9412224"/>
                </a:lnTo>
                <a:lnTo>
                  <a:pt x="9144" y="9412224"/>
                </a:lnTo>
                <a:lnTo>
                  <a:pt x="9144" y="9393936"/>
                </a:lnTo>
                <a:lnTo>
                  <a:pt x="9144" y="56388"/>
                </a:lnTo>
                <a:lnTo>
                  <a:pt x="9144" y="9144"/>
                </a:lnTo>
                <a:lnTo>
                  <a:pt x="56388" y="9144"/>
                </a:lnTo>
                <a:lnTo>
                  <a:pt x="7107936" y="9144"/>
                </a:lnTo>
                <a:lnTo>
                  <a:pt x="7126224" y="9144"/>
                </a:lnTo>
                <a:lnTo>
                  <a:pt x="7126224" y="0"/>
                </a:lnTo>
                <a:lnTo>
                  <a:pt x="7107936" y="0"/>
                </a:lnTo>
                <a:lnTo>
                  <a:pt x="56388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56388"/>
                </a:lnTo>
                <a:lnTo>
                  <a:pt x="0" y="9393936"/>
                </a:lnTo>
                <a:lnTo>
                  <a:pt x="0" y="9412224"/>
                </a:lnTo>
                <a:lnTo>
                  <a:pt x="0" y="9450324"/>
                </a:lnTo>
                <a:lnTo>
                  <a:pt x="9144" y="9450324"/>
                </a:lnTo>
                <a:lnTo>
                  <a:pt x="56388" y="9450324"/>
                </a:lnTo>
                <a:lnTo>
                  <a:pt x="7107936" y="9450324"/>
                </a:lnTo>
                <a:lnTo>
                  <a:pt x="7126224" y="9450324"/>
                </a:lnTo>
                <a:lnTo>
                  <a:pt x="7164324" y="9450324"/>
                </a:lnTo>
                <a:lnTo>
                  <a:pt x="7164324" y="9412224"/>
                </a:lnTo>
                <a:lnTo>
                  <a:pt x="7164324" y="9393936"/>
                </a:lnTo>
                <a:lnTo>
                  <a:pt x="7164324" y="56388"/>
                </a:lnTo>
                <a:lnTo>
                  <a:pt x="7164324" y="9144"/>
                </a:lnTo>
                <a:lnTo>
                  <a:pt x="7164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r>
              <a:rPr spc="-5" dirty="0"/>
              <a:t>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209801"/>
            <a:ext cx="6117921" cy="29727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50490" marR="230504" indent="-2245360">
              <a:lnSpc>
                <a:spcPct val="1439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M.KUMARASAMY </a:t>
            </a:r>
            <a:r>
              <a:rPr sz="1800" b="1" dirty="0">
                <a:latin typeface="Times New Roman"/>
                <a:cs typeface="Times New Roman"/>
              </a:rPr>
              <a:t>COLLEGE OF </a:t>
            </a:r>
            <a:r>
              <a:rPr sz="1800" b="1" spc="-5" dirty="0">
                <a:latin typeface="Times New Roman"/>
                <a:cs typeface="Times New Roman"/>
              </a:rPr>
              <a:t>ENGINEERING, </a:t>
            </a:r>
            <a:r>
              <a:rPr sz="1800" b="1" spc="-434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KARUR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600" b="1" spc="-5" dirty="0">
                <a:latin typeface="Times New Roman"/>
                <a:cs typeface="Times New Roman"/>
              </a:rPr>
              <a:t>BONAFIDE</a:t>
            </a:r>
            <a:r>
              <a:rPr sz="1600" b="1" spc="-2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CERTIFICATE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 marR="5080" indent="228600">
              <a:lnSpc>
                <a:spcPts val="1610"/>
              </a:lnSpc>
              <a:tabLst>
                <a:tab pos="1027430" algn="l"/>
                <a:tab pos="1449705" algn="l"/>
                <a:tab pos="1859914" algn="l"/>
                <a:tab pos="2934335" algn="l"/>
                <a:tab pos="3147695" algn="l"/>
                <a:tab pos="3785235" algn="l"/>
                <a:tab pos="4493260" algn="l"/>
                <a:tab pos="4845685" algn="l"/>
                <a:tab pos="5426710" algn="l"/>
              </a:tabLst>
            </a:pPr>
            <a:r>
              <a:rPr sz="1400" dirty="0">
                <a:latin typeface="Times New Roman"/>
                <a:cs typeface="Times New Roman"/>
              </a:rPr>
              <a:t>Cer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if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ed	th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t	</a:t>
            </a:r>
            <a:r>
              <a:rPr sz="1400" spc="-10" dirty="0">
                <a:latin typeface="Times New Roman"/>
                <a:cs typeface="Times New Roman"/>
              </a:rPr>
              <a:t>th</a:t>
            </a:r>
            <a:r>
              <a:rPr sz="1400" dirty="0">
                <a:latin typeface="Times New Roman"/>
                <a:cs typeface="Times New Roman"/>
              </a:rPr>
              <a:t>is	</a:t>
            </a:r>
            <a:r>
              <a:rPr sz="1400" b="1" dirty="0">
                <a:latin typeface="Times New Roman"/>
                <a:cs typeface="Times New Roman"/>
              </a:rPr>
              <a:t>18</a:t>
            </a:r>
            <a:r>
              <a:rPr sz="1400" b="1" spc="-15" dirty="0">
                <a:latin typeface="Times New Roman"/>
                <a:cs typeface="Times New Roman"/>
              </a:rPr>
              <a:t>E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spc="10" dirty="0">
                <a:latin typeface="Times New Roman"/>
                <a:cs typeface="Times New Roman"/>
              </a:rPr>
              <a:t>P</a:t>
            </a:r>
            <a:r>
              <a:rPr sz="1400" b="1" spc="-10" dirty="0">
                <a:latin typeface="Times New Roman"/>
                <a:cs typeface="Times New Roman"/>
              </a:rPr>
              <a:t>10</a:t>
            </a:r>
            <a:r>
              <a:rPr sz="1400" b="1" spc="5" dirty="0">
                <a:latin typeface="Times New Roman"/>
                <a:cs typeface="Times New Roman"/>
              </a:rPr>
              <a:t>6</a:t>
            </a:r>
            <a:r>
              <a:rPr sz="1400" b="1" dirty="0">
                <a:latin typeface="Times New Roman"/>
                <a:cs typeface="Times New Roman"/>
              </a:rPr>
              <a:t>L</a:t>
            </a:r>
            <a:r>
              <a:rPr lang="en-US" sz="1400" b="1" dirty="0">
                <a:latin typeface="Times New Roman"/>
                <a:cs typeface="Times New Roman"/>
              </a:rPr>
              <a:t>	-	</a:t>
            </a:r>
            <a:r>
              <a:rPr sz="1400" b="1" spc="-10" dirty="0">
                <a:latin typeface="Times New Roman"/>
                <a:cs typeface="Times New Roman"/>
              </a:rPr>
              <a:t>M</a:t>
            </a:r>
            <a:r>
              <a:rPr sz="1400" b="1" dirty="0">
                <a:latin typeface="Times New Roman"/>
                <a:cs typeface="Times New Roman"/>
              </a:rPr>
              <a:t>inor</a:t>
            </a:r>
            <a:r>
              <a:rPr lang="en-US" sz="1400" b="1" dirty="0">
                <a:latin typeface="Times New Roman"/>
                <a:cs typeface="Times New Roman"/>
              </a:rPr>
              <a:t>	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-15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oject</a:t>
            </a:r>
            <a:r>
              <a:rPr lang="en-US" sz="1400" b="1" dirty="0">
                <a:latin typeface="Times New Roman"/>
                <a:cs typeface="Times New Roman"/>
              </a:rPr>
              <a:t>	</a:t>
            </a:r>
            <a:r>
              <a:rPr sz="1400" b="1" spc="5" dirty="0">
                <a:latin typeface="Times New Roman"/>
                <a:cs typeface="Times New Roman"/>
              </a:rPr>
              <a:t>I</a:t>
            </a:r>
            <a:r>
              <a:rPr lang="en-US" sz="1400" b="1" spc="5" dirty="0">
                <a:latin typeface="Times New Roman"/>
                <a:cs typeface="Times New Roman"/>
              </a:rPr>
              <a:t>II</a:t>
            </a:r>
            <a:r>
              <a:rPr lang="en-US" sz="1400" b="1" dirty="0">
                <a:latin typeface="Times New Roman"/>
                <a:cs typeface="Times New Roman"/>
              </a:rPr>
              <a:t>	</a:t>
            </a:r>
            <a:r>
              <a:rPr sz="1400" dirty="0">
                <a:latin typeface="Times New Roman"/>
                <a:cs typeface="Times New Roman"/>
              </a:rPr>
              <a:t>re</a:t>
            </a:r>
            <a:r>
              <a:rPr sz="1400" spc="5" dirty="0">
                <a:latin typeface="Times New Roman"/>
                <a:cs typeface="Times New Roman"/>
              </a:rPr>
              <a:t>p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rt</a:t>
            </a:r>
            <a:r>
              <a:rPr lang="en-US" sz="1400" dirty="0">
                <a:latin typeface="Times New Roman"/>
                <a:cs typeface="Times New Roman"/>
              </a:rPr>
              <a:t>	</a:t>
            </a:r>
            <a:r>
              <a:rPr sz="1400" spc="-15" dirty="0">
                <a:latin typeface="Times New Roman"/>
                <a:cs typeface="Times New Roman"/>
              </a:rPr>
              <a:t>“</a:t>
            </a:r>
            <a:r>
              <a:rPr sz="1400" b="1" dirty="0">
                <a:latin typeface="Times New Roman"/>
                <a:cs typeface="Times New Roman"/>
              </a:rPr>
              <a:t>R</a:t>
            </a:r>
            <a:r>
              <a:rPr sz="1400" b="1" spc="-10" dirty="0">
                <a:latin typeface="Times New Roman"/>
                <a:cs typeface="Times New Roman"/>
              </a:rPr>
              <a:t>A</a:t>
            </a:r>
            <a:r>
              <a:rPr sz="1400" b="1" spc="-20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N  </a:t>
            </a:r>
            <a:r>
              <a:rPr sz="1400" b="1" spc="-5" dirty="0">
                <a:latin typeface="Times New Roman"/>
                <a:cs typeface="Times New Roman"/>
              </a:rPr>
              <a:t>DETECTION</a:t>
            </a:r>
            <a:r>
              <a:rPr sz="1400" b="1" spc="27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WITH</a:t>
            </a:r>
            <a:r>
              <a:rPr sz="1400" b="1" spc="28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AUTOMATIC</a:t>
            </a:r>
            <a:r>
              <a:rPr sz="1400" b="1" spc="27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CLOSE</a:t>
            </a:r>
            <a:r>
              <a:rPr sz="1400" b="1" spc="2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OF</a:t>
            </a:r>
            <a:r>
              <a:rPr sz="1400" b="1" spc="27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WINDOW</a:t>
            </a:r>
            <a:r>
              <a:rPr sz="1400" b="1" spc="2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USING</a:t>
            </a:r>
            <a:r>
              <a:rPr sz="1400" b="1" spc="26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RAIN</a:t>
            </a:r>
            <a:endParaRPr sz="1400" dirty="0">
              <a:latin typeface="Times New Roman"/>
              <a:cs typeface="Times New Roman"/>
            </a:endParaRPr>
          </a:p>
          <a:p>
            <a:pPr marL="12700" marR="5080">
              <a:lnSpc>
                <a:spcPts val="1610"/>
              </a:lnSpc>
              <a:tabLst>
                <a:tab pos="1340485" algn="l"/>
                <a:tab pos="1727200" algn="l"/>
                <a:tab pos="3077845" algn="l"/>
                <a:tab pos="4473575" algn="l"/>
                <a:tab pos="4892040" algn="l"/>
              </a:tabLst>
            </a:pPr>
            <a:r>
              <a:rPr sz="1400" b="1" dirty="0">
                <a:latin typeface="Times New Roman"/>
                <a:cs typeface="Times New Roman"/>
              </a:rPr>
              <a:t>SENSOR</a:t>
            </a:r>
            <a:r>
              <a:rPr sz="1400" b="1" spc="24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IN</a:t>
            </a:r>
            <a:r>
              <a:rPr sz="1400" b="1" spc="24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IOT”</a:t>
            </a:r>
            <a:r>
              <a:rPr sz="1400" b="1" spc="2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2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2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bonafide</a:t>
            </a:r>
            <a:r>
              <a:rPr sz="1400" spc="2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work</a:t>
            </a:r>
            <a:r>
              <a:rPr sz="1400" spc="25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2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“</a:t>
            </a:r>
            <a:r>
              <a:rPr lang="en-US" sz="1400" b="1" spc="-5" dirty="0">
                <a:latin typeface="Times New Roman"/>
                <a:cs typeface="Times New Roman"/>
              </a:rPr>
              <a:t>YUVARAJ S </a:t>
            </a:r>
            <a:r>
              <a:rPr sz="1400" b="1" spc="-5" dirty="0">
                <a:latin typeface="Times New Roman"/>
                <a:cs typeface="Times New Roman"/>
              </a:rPr>
              <a:t>(</a:t>
            </a:r>
            <a:r>
              <a:rPr lang="en-US" sz="1400" b="1" spc="-5" dirty="0">
                <a:latin typeface="Times New Roman"/>
                <a:cs typeface="Times New Roman"/>
              </a:rPr>
              <a:t>927621BEC251</a:t>
            </a:r>
            <a:r>
              <a:rPr sz="1400" b="1" spc="-5" dirty="0">
                <a:latin typeface="Times New Roman"/>
                <a:cs typeface="Times New Roman"/>
              </a:rPr>
              <a:t>), </a:t>
            </a:r>
            <a:r>
              <a:rPr lang="en-US" sz="1400" b="1" spc="-5" dirty="0">
                <a:latin typeface="Times New Roman"/>
                <a:cs typeface="Times New Roman"/>
              </a:rPr>
              <a:t>THARUNKUMAR RB</a:t>
            </a:r>
            <a:r>
              <a:rPr sz="1400" b="1" spc="-335" dirty="0">
                <a:latin typeface="Times New Roman"/>
                <a:cs typeface="Times New Roman"/>
              </a:rPr>
              <a:t> </a:t>
            </a:r>
            <a:r>
              <a:rPr lang="en-US" sz="1400" b="1" spc="-335" dirty="0">
                <a:latin typeface="Times New Roman"/>
                <a:cs typeface="Times New Roman"/>
              </a:rPr>
              <a:t>       </a:t>
            </a:r>
            <a:r>
              <a:rPr sz="1400" b="1" dirty="0">
                <a:latin typeface="Times New Roman"/>
                <a:cs typeface="Times New Roman"/>
              </a:rPr>
              <a:t>(</a:t>
            </a:r>
            <a:r>
              <a:rPr lang="en-US" sz="1400" b="1" spc="5" dirty="0">
                <a:latin typeface="Times New Roman"/>
                <a:cs typeface="Times New Roman"/>
              </a:rPr>
              <a:t>927621BEC229</a:t>
            </a:r>
            <a:r>
              <a:rPr sz="1400" b="1" dirty="0">
                <a:latin typeface="Times New Roman"/>
                <a:cs typeface="Times New Roman"/>
              </a:rPr>
              <a:t>),</a:t>
            </a:r>
            <a:r>
              <a:rPr lang="en-US" sz="1400" b="1" dirty="0">
                <a:latin typeface="Times New Roman"/>
                <a:cs typeface="Times New Roman"/>
              </a:rPr>
              <a:t> VASHANTH S P</a:t>
            </a:r>
            <a:r>
              <a:rPr sz="1400" b="1" dirty="0">
                <a:latin typeface="Times New Roman"/>
                <a:cs typeface="Times New Roman"/>
              </a:rPr>
              <a:t>	(</a:t>
            </a:r>
            <a:r>
              <a:rPr lang="en-US" sz="1400" b="1" spc="-10" dirty="0">
                <a:latin typeface="Times New Roman"/>
                <a:cs typeface="Times New Roman"/>
              </a:rPr>
              <a:t>927621BEC235</a:t>
            </a:r>
            <a:r>
              <a:rPr sz="1400" b="1" spc="-15" dirty="0">
                <a:latin typeface="Times New Roman"/>
                <a:cs typeface="Times New Roman"/>
              </a:rPr>
              <a:t>)</a:t>
            </a:r>
            <a:r>
              <a:rPr sz="1400" b="1" dirty="0">
                <a:latin typeface="Times New Roman"/>
                <a:cs typeface="Times New Roman"/>
              </a:rPr>
              <a:t>,</a:t>
            </a:r>
            <a:endParaRPr sz="1400" dirty="0">
              <a:latin typeface="Times New Roman"/>
              <a:cs typeface="Times New Roman"/>
            </a:endParaRPr>
          </a:p>
          <a:p>
            <a:pPr marL="12700" marR="8890">
              <a:lnSpc>
                <a:spcPts val="1610"/>
              </a:lnSpc>
              <a:spcBef>
                <a:spcPts val="10"/>
              </a:spcBef>
            </a:pPr>
            <a:r>
              <a:rPr lang="en-US" sz="1400" b="1" spc="-5" dirty="0">
                <a:latin typeface="Times New Roman"/>
                <a:cs typeface="Times New Roman"/>
              </a:rPr>
              <a:t>SURYA S</a:t>
            </a:r>
            <a:r>
              <a:rPr sz="1400" b="1" spc="254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(</a:t>
            </a:r>
            <a:r>
              <a:rPr lang="en-US" sz="1400" b="1" spc="-5" dirty="0">
                <a:latin typeface="Times New Roman"/>
                <a:cs typeface="Times New Roman"/>
              </a:rPr>
              <a:t>927621BEC313</a:t>
            </a:r>
            <a:r>
              <a:rPr sz="1400" b="1" spc="-5" dirty="0">
                <a:latin typeface="Times New Roman"/>
                <a:cs typeface="Times New Roman"/>
              </a:rPr>
              <a:t>)</a:t>
            </a:r>
            <a:r>
              <a:rPr sz="1400" spc="-5" dirty="0">
                <a:latin typeface="Times New Roman"/>
                <a:cs typeface="Times New Roman"/>
              </a:rPr>
              <a:t>”who</a:t>
            </a:r>
            <a:r>
              <a:rPr sz="1400" spc="2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carried</a:t>
            </a:r>
            <a:r>
              <a:rPr sz="1400" spc="254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out</a:t>
            </a:r>
            <a:r>
              <a:rPr sz="1400" spc="26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2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project</a:t>
            </a:r>
            <a:r>
              <a:rPr sz="1400" spc="26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work</a:t>
            </a:r>
            <a:r>
              <a:rPr sz="1400" spc="254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under</a:t>
            </a:r>
            <a:r>
              <a:rPr sz="1400" spc="2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my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supervision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academic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year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202</a:t>
            </a:r>
            <a:r>
              <a:rPr lang="en-US" sz="1400" spc="-5" dirty="0">
                <a:latin typeface="Times New Roman"/>
                <a:cs typeface="Times New Roman"/>
              </a:rPr>
              <a:t>3</a:t>
            </a:r>
            <a:r>
              <a:rPr sz="1400" spc="-5" dirty="0">
                <a:latin typeface="Times New Roman"/>
                <a:cs typeface="Times New Roman"/>
              </a:rPr>
              <a:t>-202</a:t>
            </a:r>
            <a:r>
              <a:rPr lang="en-US" sz="1400" spc="-5" dirty="0">
                <a:latin typeface="Times New Roman"/>
                <a:cs typeface="Times New Roman"/>
              </a:rPr>
              <a:t>4</a:t>
            </a:r>
            <a:r>
              <a:rPr sz="1400" spc="-5" dirty="0">
                <a:latin typeface="Times New Roman"/>
                <a:cs typeface="Times New Roman"/>
              </a:rPr>
              <a:t>.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00525" y="4528845"/>
            <a:ext cx="2436826" cy="5654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 marR="5080" indent="-1905">
              <a:lnSpc>
                <a:spcPct val="143100"/>
              </a:lnSpc>
              <a:spcBef>
                <a:spcPts val="100"/>
              </a:spcBef>
            </a:pPr>
            <a:r>
              <a:rPr sz="1300" b="1" spc="-5" dirty="0">
                <a:latin typeface="Times New Roman"/>
                <a:cs typeface="Times New Roman"/>
              </a:rPr>
              <a:t>SIGNATURE </a:t>
            </a:r>
            <a:r>
              <a:rPr sz="1300" b="1" dirty="0">
                <a:latin typeface="Times New Roman"/>
                <a:cs typeface="Times New Roman"/>
              </a:rPr>
              <a:t> </a:t>
            </a:r>
            <a:endParaRPr lang="en-US" sz="1300" b="1" spc="-5" dirty="0">
              <a:latin typeface="Times New Roman"/>
              <a:cs typeface="Times New Roman"/>
            </a:endParaRPr>
          </a:p>
          <a:p>
            <a:pPr marL="13970" marR="5080" indent="-1905">
              <a:lnSpc>
                <a:spcPct val="143100"/>
              </a:lnSpc>
              <a:spcBef>
                <a:spcPts val="100"/>
              </a:spcBef>
            </a:pPr>
            <a:r>
              <a:rPr lang="en-US" sz="1300" b="1" spc="-5" dirty="0" err="1">
                <a:latin typeface="Times New Roman"/>
                <a:cs typeface="Times New Roman"/>
              </a:rPr>
              <a:t>Mr.K.SUDHAKAR</a:t>
            </a:r>
            <a:r>
              <a:rPr lang="en-US" sz="1300" b="1" spc="-5" dirty="0">
                <a:latin typeface="Times New Roman"/>
                <a:cs typeface="Times New Roman"/>
              </a:rPr>
              <a:t>.</a:t>
            </a:r>
            <a:r>
              <a:rPr lang="en-US" sz="1300" b="1" spc="-10" dirty="0">
                <a:latin typeface="Times New Roman"/>
                <a:cs typeface="Times New Roman"/>
              </a:rPr>
              <a:t>, </a:t>
            </a:r>
            <a:r>
              <a:rPr sz="1300" b="1" spc="-5" dirty="0">
                <a:latin typeface="Times New Roman"/>
                <a:cs typeface="Times New Roman"/>
              </a:rPr>
              <a:t>M.E</a:t>
            </a:r>
            <a:endParaRPr sz="13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4528845"/>
            <a:ext cx="3398520" cy="2602764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300" b="1" spc="-5" dirty="0">
                <a:latin typeface="Times New Roman"/>
                <a:cs typeface="Times New Roman"/>
              </a:rPr>
              <a:t>SIGNATURE</a:t>
            </a:r>
            <a:endParaRPr sz="1300" dirty="0">
              <a:latin typeface="Times New Roman"/>
              <a:cs typeface="Times New Roman"/>
            </a:endParaRPr>
          </a:p>
          <a:p>
            <a:pPr marL="12700" marR="5080">
              <a:lnSpc>
                <a:spcPts val="2140"/>
              </a:lnSpc>
              <a:spcBef>
                <a:spcPts val="260"/>
              </a:spcBef>
            </a:pPr>
            <a:r>
              <a:rPr sz="1300" b="1" spc="-5" dirty="0" err="1">
                <a:latin typeface="Times New Roman"/>
                <a:cs typeface="Times New Roman"/>
              </a:rPr>
              <a:t>Dr.</a:t>
            </a:r>
            <a:r>
              <a:rPr lang="en-US" sz="1300" b="1" spc="-5" dirty="0" err="1">
                <a:latin typeface="Times New Roman"/>
                <a:cs typeface="Times New Roman"/>
              </a:rPr>
              <a:t>A.KAVITHA</a:t>
            </a:r>
            <a:r>
              <a:rPr sz="1300" b="1" spc="-5" dirty="0">
                <a:latin typeface="Times New Roman"/>
                <a:cs typeface="Times New Roman"/>
              </a:rPr>
              <a:t>,</a:t>
            </a:r>
            <a:r>
              <a:rPr sz="1300" b="1" spc="15" dirty="0">
                <a:latin typeface="Times New Roman"/>
                <a:cs typeface="Times New Roman"/>
              </a:rPr>
              <a:t> </a:t>
            </a:r>
            <a:r>
              <a:rPr lang="en-US" sz="1200" b="1" spc="-5" dirty="0">
                <a:latin typeface="Times New Roman"/>
                <a:cs typeface="Times New Roman"/>
              </a:rPr>
              <a:t>B</a:t>
            </a:r>
            <a:r>
              <a:rPr sz="1200" b="1" spc="-5" dirty="0">
                <a:latin typeface="Times New Roman"/>
                <a:cs typeface="Times New Roman"/>
              </a:rPr>
              <a:t>.E</a:t>
            </a:r>
            <a:r>
              <a:rPr lang="en-US" sz="1200" b="1" spc="-5" dirty="0">
                <a:latin typeface="Times New Roman"/>
                <a:cs typeface="Times New Roman"/>
              </a:rPr>
              <a:t>.</a:t>
            </a:r>
            <a:r>
              <a:rPr sz="1200" b="1" spc="-5" dirty="0">
                <a:latin typeface="Times New Roman"/>
                <a:cs typeface="Times New Roman"/>
              </a:rPr>
              <a:t>,</a:t>
            </a:r>
            <a:r>
              <a:rPr lang="en-US" sz="1200" b="1" spc="-5" dirty="0">
                <a:latin typeface="Times New Roman"/>
                <a:cs typeface="Times New Roman"/>
              </a:rPr>
              <a:t> M.E.,</a:t>
            </a:r>
            <a:r>
              <a:rPr sz="1200" b="1" spc="2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Ph.D.,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300" b="1" spc="-5" dirty="0">
                <a:latin typeface="Times New Roman"/>
                <a:cs typeface="Times New Roman"/>
              </a:rPr>
              <a:t>HEAD</a:t>
            </a:r>
            <a:r>
              <a:rPr sz="1300" b="1" spc="-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OF</a:t>
            </a:r>
            <a:r>
              <a:rPr sz="1300" b="1" spc="-15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Times New Roman"/>
                <a:cs typeface="Times New Roman"/>
              </a:rPr>
              <a:t>THE</a:t>
            </a:r>
            <a:r>
              <a:rPr sz="1300" b="1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Times New Roman"/>
                <a:cs typeface="Times New Roman"/>
              </a:rPr>
              <a:t>DEPARTMENT,</a:t>
            </a:r>
            <a:endParaRPr sz="13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300" spc="-5" dirty="0">
                <a:latin typeface="Times New Roman"/>
                <a:cs typeface="Times New Roman"/>
              </a:rPr>
              <a:t>Professor,</a:t>
            </a:r>
            <a:endParaRPr sz="1300" dirty="0">
              <a:latin typeface="Times New Roman"/>
              <a:cs typeface="Times New Roman"/>
            </a:endParaRPr>
          </a:p>
          <a:p>
            <a:pPr marL="12700" marR="688975">
              <a:lnSpc>
                <a:spcPct val="143600"/>
              </a:lnSpc>
              <a:spcBef>
                <a:spcPts val="5"/>
              </a:spcBef>
            </a:pPr>
            <a:r>
              <a:rPr sz="1300" spc="-5" dirty="0">
                <a:latin typeface="Times New Roman"/>
                <a:cs typeface="Times New Roman"/>
              </a:rPr>
              <a:t>Department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of Electronics and 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Communication </a:t>
            </a:r>
            <a:r>
              <a:rPr sz="1300" dirty="0">
                <a:latin typeface="Times New Roman"/>
                <a:cs typeface="Times New Roman"/>
              </a:rPr>
              <a:t>Engineering, 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M.Kumarasamy</a:t>
            </a:r>
            <a:r>
              <a:rPr sz="1300" spc="-5" dirty="0">
                <a:latin typeface="Times New Roman"/>
                <a:cs typeface="Times New Roman"/>
              </a:rPr>
              <a:t> College of Engineering, </a:t>
            </a:r>
            <a:r>
              <a:rPr sz="1300" spc="-3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Thalavapalayam,</a:t>
            </a:r>
            <a:endParaRPr sz="13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300" spc="-5" dirty="0">
                <a:latin typeface="Times New Roman"/>
                <a:cs typeface="Times New Roman"/>
              </a:rPr>
              <a:t>Karur-639113.</a:t>
            </a:r>
            <a:endParaRPr sz="13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00524" y="5087540"/>
            <a:ext cx="2725420" cy="201930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785"/>
              </a:spcBef>
            </a:pPr>
            <a:r>
              <a:rPr sz="1300" b="1" spc="-5" dirty="0">
                <a:latin typeface="Times New Roman"/>
                <a:cs typeface="Times New Roman"/>
              </a:rPr>
              <a:t>SUPERVISOR,</a:t>
            </a:r>
            <a:endParaRPr sz="1300" dirty="0">
              <a:latin typeface="Times New Roman"/>
              <a:cs typeface="Times New Roman"/>
            </a:endParaRPr>
          </a:p>
          <a:p>
            <a:pPr marL="12700" marR="683895" indent="31750">
              <a:lnSpc>
                <a:spcPct val="143500"/>
              </a:lnSpc>
              <a:spcBef>
                <a:spcPts val="5"/>
              </a:spcBef>
            </a:pPr>
            <a:r>
              <a:rPr sz="1300" spc="-5" dirty="0">
                <a:latin typeface="Times New Roman"/>
                <a:cs typeface="Times New Roman"/>
              </a:rPr>
              <a:t>Assistant Professor, 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Department of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Electronics and </a:t>
            </a:r>
            <a:r>
              <a:rPr sz="1300" spc="-3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Communication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Engineering,</a:t>
            </a:r>
          </a:p>
          <a:p>
            <a:pPr marL="22860" marR="5080">
              <a:lnSpc>
                <a:spcPct val="143800"/>
              </a:lnSpc>
            </a:pPr>
            <a:r>
              <a:rPr sz="1300" spc="-10" dirty="0">
                <a:latin typeface="Times New Roman"/>
                <a:cs typeface="Times New Roman"/>
              </a:rPr>
              <a:t>M.Kumarasamy</a:t>
            </a:r>
            <a:r>
              <a:rPr sz="1300" spc="-5" dirty="0">
                <a:latin typeface="Times New Roman"/>
                <a:cs typeface="Times New Roman"/>
              </a:rPr>
              <a:t> College of Engineering, </a:t>
            </a:r>
            <a:r>
              <a:rPr sz="1300" spc="-3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Thalavapalayam,</a:t>
            </a:r>
            <a:endParaRPr sz="1300" dirty="0">
              <a:latin typeface="Times New Roman"/>
              <a:cs typeface="Times New Roman"/>
            </a:endParaRPr>
          </a:p>
          <a:p>
            <a:pPr marL="22860">
              <a:lnSpc>
                <a:spcPct val="100000"/>
              </a:lnSpc>
              <a:spcBef>
                <a:spcPts val="685"/>
              </a:spcBef>
            </a:pPr>
            <a:r>
              <a:rPr sz="1300" spc="-5" dirty="0">
                <a:latin typeface="Times New Roman"/>
                <a:cs typeface="Times New Roman"/>
              </a:rPr>
              <a:t>Karur-639113.</a:t>
            </a:r>
            <a:endParaRPr sz="13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7789926"/>
            <a:ext cx="5967095" cy="6026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Times New Roman"/>
                <a:cs typeface="Times New Roman"/>
              </a:rPr>
              <a:t>This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Minor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project-IV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report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has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been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submitted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for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Times New Roman"/>
                <a:cs typeface="Times New Roman"/>
              </a:rPr>
              <a:t>18ECP106L</a:t>
            </a:r>
            <a:r>
              <a:rPr sz="1300" b="1" spc="-30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Times New Roman"/>
                <a:cs typeface="Times New Roman"/>
              </a:rPr>
              <a:t>–</a:t>
            </a:r>
            <a:r>
              <a:rPr sz="1300" b="1" spc="-15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Times New Roman"/>
                <a:cs typeface="Times New Roman"/>
              </a:rPr>
              <a:t>Minor</a:t>
            </a:r>
            <a:r>
              <a:rPr sz="1300" b="1" spc="-35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Times New Roman"/>
                <a:cs typeface="Times New Roman"/>
              </a:rPr>
              <a:t>Project-IV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5110480" algn="l"/>
              </a:tabLst>
            </a:pPr>
            <a:r>
              <a:rPr sz="1300" spc="-5" dirty="0">
                <a:latin typeface="Times New Roman"/>
                <a:cs typeface="Times New Roman"/>
              </a:rPr>
              <a:t>Review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held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at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M.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Kumarasamy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College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of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Engineering,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Karur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on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b="1" spc="5" dirty="0">
                <a:latin typeface="Times New Roman"/>
                <a:cs typeface="Times New Roman"/>
              </a:rPr>
              <a:t>_</a:t>
            </a:r>
            <a:r>
              <a:rPr sz="1300" b="1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300" b="1" spc="-5" dirty="0">
                <a:latin typeface="Times New Roman"/>
                <a:cs typeface="Times New Roman"/>
              </a:rPr>
              <a:t>.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98289" y="8926779"/>
            <a:ext cx="22733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Times New Roman"/>
                <a:cs typeface="Times New Roman"/>
              </a:rPr>
              <a:t>PROJECT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COORDINATOR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66775" y="7576819"/>
            <a:ext cx="6153150" cy="28575"/>
          </a:xfrm>
          <a:custGeom>
            <a:avLst/>
            <a:gdLst/>
            <a:ahLst/>
            <a:cxnLst/>
            <a:rect l="l" t="t" r="r" b="b"/>
            <a:pathLst>
              <a:path w="6153150" h="28575">
                <a:moveTo>
                  <a:pt x="0" y="28574"/>
                </a:moveTo>
                <a:lnTo>
                  <a:pt x="615315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17080" y="18288"/>
                </a:moveTo>
                <a:lnTo>
                  <a:pt x="7107936" y="18288"/>
                </a:lnTo>
                <a:lnTo>
                  <a:pt x="7107936" y="56388"/>
                </a:lnTo>
                <a:lnTo>
                  <a:pt x="7107936" y="9393936"/>
                </a:lnTo>
                <a:lnTo>
                  <a:pt x="56388" y="9393936"/>
                </a:lnTo>
                <a:lnTo>
                  <a:pt x="56388" y="56388"/>
                </a:lnTo>
                <a:lnTo>
                  <a:pt x="7107936" y="56388"/>
                </a:lnTo>
                <a:lnTo>
                  <a:pt x="7107936" y="18288"/>
                </a:lnTo>
                <a:lnTo>
                  <a:pt x="56388" y="18288"/>
                </a:lnTo>
                <a:lnTo>
                  <a:pt x="18288" y="18288"/>
                </a:lnTo>
                <a:lnTo>
                  <a:pt x="18288" y="56388"/>
                </a:lnTo>
                <a:lnTo>
                  <a:pt x="18288" y="9393936"/>
                </a:lnTo>
                <a:lnTo>
                  <a:pt x="18288" y="9403080"/>
                </a:lnTo>
                <a:lnTo>
                  <a:pt x="56388" y="9403080"/>
                </a:lnTo>
                <a:lnTo>
                  <a:pt x="7107936" y="9403080"/>
                </a:lnTo>
                <a:lnTo>
                  <a:pt x="7117080" y="9403080"/>
                </a:lnTo>
                <a:lnTo>
                  <a:pt x="7117080" y="9393936"/>
                </a:lnTo>
                <a:lnTo>
                  <a:pt x="7117080" y="56388"/>
                </a:lnTo>
                <a:lnTo>
                  <a:pt x="7117080" y="18288"/>
                </a:lnTo>
                <a:close/>
              </a:path>
              <a:path w="7164705" h="9450705">
                <a:moveTo>
                  <a:pt x="7164324" y="0"/>
                </a:moveTo>
                <a:lnTo>
                  <a:pt x="7126224" y="0"/>
                </a:lnTo>
                <a:lnTo>
                  <a:pt x="7126224" y="9144"/>
                </a:lnTo>
                <a:lnTo>
                  <a:pt x="7126224" y="56388"/>
                </a:lnTo>
                <a:lnTo>
                  <a:pt x="7126224" y="9393936"/>
                </a:lnTo>
                <a:lnTo>
                  <a:pt x="7126224" y="9412224"/>
                </a:lnTo>
                <a:lnTo>
                  <a:pt x="7107936" y="9412224"/>
                </a:lnTo>
                <a:lnTo>
                  <a:pt x="56388" y="9412224"/>
                </a:lnTo>
                <a:lnTo>
                  <a:pt x="9144" y="9412224"/>
                </a:lnTo>
                <a:lnTo>
                  <a:pt x="9144" y="9393936"/>
                </a:lnTo>
                <a:lnTo>
                  <a:pt x="9144" y="56388"/>
                </a:lnTo>
                <a:lnTo>
                  <a:pt x="9144" y="9144"/>
                </a:lnTo>
                <a:lnTo>
                  <a:pt x="56388" y="9144"/>
                </a:lnTo>
                <a:lnTo>
                  <a:pt x="7107936" y="9144"/>
                </a:lnTo>
                <a:lnTo>
                  <a:pt x="7126224" y="9144"/>
                </a:lnTo>
                <a:lnTo>
                  <a:pt x="7126224" y="0"/>
                </a:lnTo>
                <a:lnTo>
                  <a:pt x="7107936" y="0"/>
                </a:lnTo>
                <a:lnTo>
                  <a:pt x="56388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56388"/>
                </a:lnTo>
                <a:lnTo>
                  <a:pt x="0" y="9393936"/>
                </a:lnTo>
                <a:lnTo>
                  <a:pt x="0" y="9412224"/>
                </a:lnTo>
                <a:lnTo>
                  <a:pt x="0" y="9450324"/>
                </a:lnTo>
                <a:lnTo>
                  <a:pt x="9144" y="9450324"/>
                </a:lnTo>
                <a:lnTo>
                  <a:pt x="56388" y="9450324"/>
                </a:lnTo>
                <a:lnTo>
                  <a:pt x="7107936" y="9450324"/>
                </a:lnTo>
                <a:lnTo>
                  <a:pt x="7126224" y="9450324"/>
                </a:lnTo>
                <a:lnTo>
                  <a:pt x="7164324" y="9450324"/>
                </a:lnTo>
                <a:lnTo>
                  <a:pt x="7164324" y="9412224"/>
                </a:lnTo>
                <a:lnTo>
                  <a:pt x="7164324" y="9393936"/>
                </a:lnTo>
                <a:lnTo>
                  <a:pt x="7164324" y="56388"/>
                </a:lnTo>
                <a:lnTo>
                  <a:pt x="7164324" y="9144"/>
                </a:lnTo>
                <a:lnTo>
                  <a:pt x="7164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746627" y="9486222"/>
            <a:ext cx="28003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z="1200" dirty="0">
                <a:latin typeface="Times New Roman"/>
                <a:cs typeface="Times New Roman"/>
              </a:rPr>
              <a:t>2</a:t>
            </a:fld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3276" y="1033017"/>
            <a:ext cx="5430520" cy="3161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MOTOR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DRIVER</a:t>
            </a:r>
            <a:endParaRPr sz="1600">
              <a:latin typeface="Times New Roman"/>
              <a:cs typeface="Times New Roman"/>
            </a:endParaRPr>
          </a:p>
          <a:p>
            <a:pPr marL="12700" marR="5080" indent="455295" algn="just">
              <a:lnSpc>
                <a:spcPct val="143800"/>
              </a:lnSpc>
              <a:spcBef>
                <a:spcPts val="1035"/>
              </a:spcBef>
            </a:pP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22222"/>
                </a:solidFill>
                <a:latin typeface="Times New Roman"/>
                <a:cs typeface="Times New Roman"/>
              </a:rPr>
              <a:t>Motor</a:t>
            </a:r>
            <a:r>
              <a:rPr sz="1400" spc="-6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22222"/>
                </a:solidFill>
                <a:latin typeface="Times New Roman"/>
                <a:cs typeface="Times New Roman"/>
              </a:rPr>
              <a:t>driver</a:t>
            </a:r>
            <a:r>
              <a:rPr sz="1400" spc="-4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22222"/>
                </a:solidFill>
                <a:latin typeface="Times New Roman"/>
                <a:cs typeface="Times New Roman"/>
              </a:rPr>
              <a:t>acts</a:t>
            </a:r>
            <a:r>
              <a:rPr sz="1400" spc="-5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22222"/>
                </a:solidFill>
                <a:latin typeface="Times New Roman"/>
                <a:cs typeface="Times New Roman"/>
              </a:rPr>
              <a:t>as</a:t>
            </a:r>
            <a:r>
              <a:rPr sz="1400" spc="-5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22222"/>
                </a:solidFill>
                <a:latin typeface="Times New Roman"/>
                <a:cs typeface="Times New Roman"/>
              </a:rPr>
              <a:t>an</a:t>
            </a:r>
            <a:r>
              <a:rPr sz="1400" spc="-4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22222"/>
                </a:solidFill>
                <a:latin typeface="Times New Roman"/>
                <a:cs typeface="Times New Roman"/>
              </a:rPr>
              <a:t>interface</a:t>
            </a:r>
            <a:r>
              <a:rPr sz="1400" spc="-4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22222"/>
                </a:solidFill>
                <a:latin typeface="Times New Roman"/>
                <a:cs typeface="Times New Roman"/>
              </a:rPr>
              <a:t>between</a:t>
            </a:r>
            <a:r>
              <a:rPr sz="1400" spc="-4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22222"/>
                </a:solidFill>
                <a:latin typeface="Times New Roman"/>
                <a:cs typeface="Times New Roman"/>
              </a:rPr>
              <a:t>the</a:t>
            </a:r>
            <a:r>
              <a:rPr sz="1400" spc="-6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22222"/>
                </a:solidFill>
                <a:latin typeface="Times New Roman"/>
                <a:cs typeface="Times New Roman"/>
              </a:rPr>
              <a:t>motors</a:t>
            </a:r>
            <a:r>
              <a:rPr sz="1400" spc="-6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22222"/>
                </a:solidFill>
                <a:latin typeface="Times New Roman"/>
                <a:cs typeface="Times New Roman"/>
              </a:rPr>
              <a:t>and</a:t>
            </a:r>
            <a:r>
              <a:rPr sz="1400" spc="-5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22222"/>
                </a:solidFill>
                <a:latin typeface="Times New Roman"/>
                <a:cs typeface="Times New Roman"/>
              </a:rPr>
              <a:t>the</a:t>
            </a:r>
            <a:r>
              <a:rPr sz="1400" spc="-6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22222"/>
                </a:solidFill>
                <a:latin typeface="Times New Roman"/>
                <a:cs typeface="Times New Roman"/>
              </a:rPr>
              <a:t>control </a:t>
            </a:r>
            <a:r>
              <a:rPr sz="1400" spc="-34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22222"/>
                </a:solidFill>
                <a:latin typeface="Times New Roman"/>
                <a:cs typeface="Times New Roman"/>
              </a:rPr>
              <a:t>circuits.</a:t>
            </a:r>
            <a:r>
              <a:rPr sz="1400" spc="-6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22222"/>
                </a:solidFill>
                <a:latin typeface="Times New Roman"/>
                <a:cs typeface="Times New Roman"/>
              </a:rPr>
              <a:t>Motor</a:t>
            </a:r>
            <a:r>
              <a:rPr sz="1400" spc="-6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22222"/>
                </a:solidFill>
                <a:latin typeface="Times New Roman"/>
                <a:cs typeface="Times New Roman"/>
              </a:rPr>
              <a:t>requires</a:t>
            </a:r>
            <a:r>
              <a:rPr sz="1400" spc="-5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22222"/>
                </a:solidFill>
                <a:latin typeface="Times New Roman"/>
                <a:cs typeface="Times New Roman"/>
              </a:rPr>
              <a:t>high</a:t>
            </a:r>
            <a:r>
              <a:rPr sz="1400" spc="-5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22222"/>
                </a:solidFill>
                <a:latin typeface="Times New Roman"/>
                <a:cs typeface="Times New Roman"/>
              </a:rPr>
              <a:t>amount</a:t>
            </a:r>
            <a:r>
              <a:rPr sz="1400" spc="-5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22222"/>
                </a:solidFill>
                <a:latin typeface="Times New Roman"/>
                <a:cs typeface="Times New Roman"/>
              </a:rPr>
              <a:t>of</a:t>
            </a:r>
            <a:r>
              <a:rPr sz="1400" spc="-6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22222"/>
                </a:solidFill>
                <a:latin typeface="Times New Roman"/>
                <a:cs typeface="Times New Roman"/>
              </a:rPr>
              <a:t>current</a:t>
            </a:r>
            <a:r>
              <a:rPr sz="1400" spc="-5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22222"/>
                </a:solidFill>
                <a:latin typeface="Times New Roman"/>
                <a:cs typeface="Times New Roman"/>
              </a:rPr>
              <a:t>whereas</a:t>
            </a:r>
            <a:r>
              <a:rPr sz="1400" spc="-6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22222"/>
                </a:solidFill>
                <a:latin typeface="Times New Roman"/>
                <a:cs typeface="Times New Roman"/>
              </a:rPr>
              <a:t>the</a:t>
            </a:r>
            <a:r>
              <a:rPr sz="1400" spc="-6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22222"/>
                </a:solidFill>
                <a:latin typeface="Times New Roman"/>
                <a:cs typeface="Times New Roman"/>
              </a:rPr>
              <a:t>controller</a:t>
            </a:r>
            <a:r>
              <a:rPr sz="1400" spc="-6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22222"/>
                </a:solidFill>
                <a:latin typeface="Times New Roman"/>
                <a:cs typeface="Times New Roman"/>
              </a:rPr>
              <a:t>circuit </a:t>
            </a:r>
            <a:r>
              <a:rPr sz="1400" spc="-33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22222"/>
                </a:solidFill>
                <a:latin typeface="Times New Roman"/>
                <a:cs typeface="Times New Roman"/>
              </a:rPr>
              <a:t>works </a:t>
            </a:r>
            <a:r>
              <a:rPr sz="1400" dirty="0">
                <a:solidFill>
                  <a:srgbClr val="222222"/>
                </a:solidFill>
                <a:latin typeface="Times New Roman"/>
                <a:cs typeface="Times New Roman"/>
              </a:rPr>
              <a:t>on </a:t>
            </a:r>
            <a:r>
              <a:rPr sz="1400" spc="-5" dirty="0">
                <a:solidFill>
                  <a:srgbClr val="222222"/>
                </a:solidFill>
                <a:latin typeface="Times New Roman"/>
                <a:cs typeface="Times New Roman"/>
              </a:rPr>
              <a:t>low current signals. So, </a:t>
            </a:r>
            <a:r>
              <a:rPr sz="1400" dirty="0">
                <a:solidFill>
                  <a:srgbClr val="222222"/>
                </a:solidFill>
                <a:latin typeface="Times New Roman"/>
                <a:cs typeface="Times New Roman"/>
              </a:rPr>
              <a:t>the </a:t>
            </a:r>
            <a:r>
              <a:rPr sz="1400" spc="-5" dirty="0">
                <a:solidFill>
                  <a:srgbClr val="222222"/>
                </a:solidFill>
                <a:latin typeface="Times New Roman"/>
                <a:cs typeface="Times New Roman"/>
              </a:rPr>
              <a:t>function of motor drivers </a:t>
            </a:r>
            <a:r>
              <a:rPr sz="1400" dirty="0">
                <a:solidFill>
                  <a:srgbClr val="222222"/>
                </a:solidFill>
                <a:latin typeface="Times New Roman"/>
                <a:cs typeface="Times New Roman"/>
              </a:rPr>
              <a:t>is </a:t>
            </a:r>
            <a:r>
              <a:rPr sz="1400" spc="-5" dirty="0">
                <a:solidFill>
                  <a:srgbClr val="222222"/>
                </a:solidFill>
                <a:latin typeface="Times New Roman"/>
                <a:cs typeface="Times New Roman"/>
              </a:rPr>
              <a:t>to take </a:t>
            </a:r>
            <a:r>
              <a:rPr sz="1400" dirty="0">
                <a:solidFill>
                  <a:srgbClr val="222222"/>
                </a:solidFill>
                <a:latin typeface="Times New Roman"/>
                <a:cs typeface="Times New Roman"/>
              </a:rPr>
              <a:t>a </a:t>
            </a:r>
            <a:r>
              <a:rPr sz="1400" spc="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22222"/>
                </a:solidFill>
                <a:latin typeface="Times New Roman"/>
                <a:cs typeface="Times New Roman"/>
              </a:rPr>
              <a:t>low-current control signal and then turn </a:t>
            </a:r>
            <a:r>
              <a:rPr sz="1400" dirty="0">
                <a:solidFill>
                  <a:srgbClr val="222222"/>
                </a:solidFill>
                <a:latin typeface="Times New Roman"/>
                <a:cs typeface="Times New Roman"/>
              </a:rPr>
              <a:t>it </a:t>
            </a:r>
            <a:r>
              <a:rPr sz="1400" spc="-5" dirty="0">
                <a:solidFill>
                  <a:srgbClr val="222222"/>
                </a:solidFill>
                <a:latin typeface="Times New Roman"/>
                <a:cs typeface="Times New Roman"/>
              </a:rPr>
              <a:t>into </a:t>
            </a:r>
            <a:r>
              <a:rPr sz="1400" dirty="0">
                <a:solidFill>
                  <a:srgbClr val="222222"/>
                </a:solidFill>
                <a:latin typeface="Times New Roman"/>
                <a:cs typeface="Times New Roman"/>
              </a:rPr>
              <a:t>a higher-current </a:t>
            </a:r>
            <a:r>
              <a:rPr sz="1400" spc="-5" dirty="0">
                <a:solidFill>
                  <a:srgbClr val="222222"/>
                </a:solidFill>
                <a:latin typeface="Times New Roman"/>
                <a:cs typeface="Times New Roman"/>
              </a:rPr>
              <a:t>signal that </a:t>
            </a:r>
            <a:r>
              <a:rPr sz="1400" dirty="0">
                <a:solidFill>
                  <a:srgbClr val="222222"/>
                </a:solidFill>
                <a:latin typeface="Times New Roman"/>
                <a:cs typeface="Times New Roman"/>
              </a:rPr>
              <a:t> can</a:t>
            </a:r>
            <a:r>
              <a:rPr sz="1400" spc="-1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22222"/>
                </a:solidFill>
                <a:latin typeface="Times New Roman"/>
                <a:cs typeface="Times New Roman"/>
              </a:rPr>
              <a:t>drive</a:t>
            </a:r>
            <a:r>
              <a:rPr sz="1400" dirty="0">
                <a:solidFill>
                  <a:srgbClr val="222222"/>
                </a:solidFill>
                <a:latin typeface="Times New Roman"/>
                <a:cs typeface="Times New Roman"/>
              </a:rPr>
              <a:t> a</a:t>
            </a:r>
            <a:r>
              <a:rPr sz="1400" spc="-5" dirty="0">
                <a:solidFill>
                  <a:srgbClr val="222222"/>
                </a:solidFill>
                <a:latin typeface="Times New Roman"/>
                <a:cs typeface="Times New Roman"/>
              </a:rPr>
              <a:t> motor.</a:t>
            </a:r>
            <a:endParaRPr sz="1400">
              <a:latin typeface="Times New Roman"/>
              <a:cs typeface="Times New Roman"/>
            </a:endParaRPr>
          </a:p>
          <a:p>
            <a:pPr marL="12700" indent="455295" algn="just">
              <a:lnSpc>
                <a:spcPct val="100000"/>
              </a:lnSpc>
              <a:spcBef>
                <a:spcPts val="735"/>
              </a:spcBef>
            </a:pPr>
            <a:r>
              <a:rPr sz="1400" spc="-5" dirty="0">
                <a:solidFill>
                  <a:srgbClr val="040C28"/>
                </a:solidFill>
                <a:latin typeface="Times New Roman"/>
                <a:cs typeface="Times New Roman"/>
              </a:rPr>
              <a:t>When</a:t>
            </a:r>
            <a:r>
              <a:rPr sz="1400" spc="385" dirty="0">
                <a:solidFill>
                  <a:srgbClr val="040C28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40C28"/>
                </a:solidFill>
                <a:latin typeface="Times New Roman"/>
                <a:cs typeface="Times New Roman"/>
              </a:rPr>
              <a:t>voltage</a:t>
            </a:r>
            <a:r>
              <a:rPr sz="1400" spc="395" dirty="0">
                <a:solidFill>
                  <a:srgbClr val="040C28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40C28"/>
                </a:solidFill>
                <a:latin typeface="Times New Roman"/>
                <a:cs typeface="Times New Roman"/>
              </a:rPr>
              <a:t>is</a:t>
            </a:r>
            <a:r>
              <a:rPr sz="1400" spc="395" dirty="0">
                <a:solidFill>
                  <a:srgbClr val="040C28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40C28"/>
                </a:solidFill>
                <a:latin typeface="Times New Roman"/>
                <a:cs typeface="Times New Roman"/>
              </a:rPr>
              <a:t>applied,</a:t>
            </a:r>
            <a:r>
              <a:rPr sz="1400" spc="390" dirty="0">
                <a:solidFill>
                  <a:srgbClr val="040C28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40C28"/>
                </a:solidFill>
                <a:latin typeface="Times New Roman"/>
                <a:cs typeface="Times New Roman"/>
              </a:rPr>
              <a:t>a</a:t>
            </a:r>
            <a:r>
              <a:rPr sz="1400" spc="390" dirty="0">
                <a:solidFill>
                  <a:srgbClr val="040C28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40C28"/>
                </a:solidFill>
                <a:latin typeface="Times New Roman"/>
                <a:cs typeface="Times New Roman"/>
              </a:rPr>
              <a:t>motor</a:t>
            </a:r>
            <a:r>
              <a:rPr sz="1400" spc="395" dirty="0">
                <a:solidFill>
                  <a:srgbClr val="040C28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40C28"/>
                </a:solidFill>
                <a:latin typeface="Times New Roman"/>
                <a:cs typeface="Times New Roman"/>
              </a:rPr>
              <a:t>rotates</a:t>
            </a:r>
            <a:r>
              <a:rPr sz="1400" spc="395" dirty="0">
                <a:solidFill>
                  <a:srgbClr val="040C28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40C28"/>
                </a:solidFill>
                <a:latin typeface="Times New Roman"/>
                <a:cs typeface="Times New Roman"/>
              </a:rPr>
              <a:t>in</a:t>
            </a:r>
            <a:r>
              <a:rPr sz="1400" spc="400" dirty="0">
                <a:solidFill>
                  <a:srgbClr val="040C28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40C28"/>
                </a:solidFill>
                <a:latin typeface="Times New Roman"/>
                <a:cs typeface="Times New Roman"/>
              </a:rPr>
              <a:t>the</a:t>
            </a:r>
            <a:r>
              <a:rPr sz="1400" spc="390" dirty="0">
                <a:solidFill>
                  <a:srgbClr val="040C28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40C28"/>
                </a:solidFill>
                <a:latin typeface="Times New Roman"/>
                <a:cs typeface="Times New Roman"/>
              </a:rPr>
              <a:t>forward/reverse</a:t>
            </a:r>
            <a:endParaRPr sz="1400">
              <a:latin typeface="Times New Roman"/>
              <a:cs typeface="Times New Roman"/>
            </a:endParaRPr>
          </a:p>
          <a:p>
            <a:pPr marL="12700" marR="5715" algn="just">
              <a:lnSpc>
                <a:spcPct val="143600"/>
              </a:lnSpc>
              <a:spcBef>
                <a:spcPts val="10"/>
              </a:spcBef>
            </a:pPr>
            <a:r>
              <a:rPr sz="1400" spc="-5" dirty="0">
                <a:solidFill>
                  <a:srgbClr val="040C28"/>
                </a:solidFill>
                <a:latin typeface="Times New Roman"/>
                <a:cs typeface="Times New Roman"/>
              </a:rPr>
              <a:t>direction</a:t>
            </a:r>
            <a:r>
              <a:rPr sz="1400" spc="-50" dirty="0">
                <a:solidFill>
                  <a:srgbClr val="040C28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40C28"/>
                </a:solidFill>
                <a:latin typeface="Times New Roman"/>
                <a:cs typeface="Times New Roman"/>
              </a:rPr>
              <a:t>according</a:t>
            </a:r>
            <a:r>
              <a:rPr sz="1400" spc="-55" dirty="0">
                <a:solidFill>
                  <a:srgbClr val="040C28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40C28"/>
                </a:solidFill>
                <a:latin typeface="Times New Roman"/>
                <a:cs typeface="Times New Roman"/>
              </a:rPr>
              <a:t>to</a:t>
            </a:r>
            <a:r>
              <a:rPr sz="1400" spc="-55" dirty="0">
                <a:solidFill>
                  <a:srgbClr val="040C28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40C28"/>
                </a:solidFill>
                <a:latin typeface="Times New Roman"/>
                <a:cs typeface="Times New Roman"/>
              </a:rPr>
              <a:t>the</a:t>
            </a:r>
            <a:r>
              <a:rPr sz="1400" spc="-45" dirty="0">
                <a:solidFill>
                  <a:srgbClr val="040C28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40C28"/>
                </a:solidFill>
                <a:latin typeface="Times New Roman"/>
                <a:cs typeface="Times New Roman"/>
              </a:rPr>
              <a:t>polarity</a:t>
            </a:r>
            <a:r>
              <a:rPr sz="1400" spc="-60" dirty="0">
                <a:solidFill>
                  <a:srgbClr val="040C28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40C28"/>
                </a:solidFill>
                <a:latin typeface="Times New Roman"/>
                <a:cs typeface="Times New Roman"/>
              </a:rPr>
              <a:t>of</a:t>
            </a:r>
            <a:r>
              <a:rPr sz="1400" spc="-45" dirty="0">
                <a:solidFill>
                  <a:srgbClr val="040C28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40C28"/>
                </a:solidFill>
                <a:latin typeface="Times New Roman"/>
                <a:cs typeface="Times New Roman"/>
              </a:rPr>
              <a:t>the</a:t>
            </a:r>
            <a:r>
              <a:rPr sz="1400" spc="-60" dirty="0">
                <a:solidFill>
                  <a:srgbClr val="040C28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40C28"/>
                </a:solidFill>
                <a:latin typeface="Times New Roman"/>
                <a:cs typeface="Times New Roman"/>
              </a:rPr>
              <a:t>voltage</a:t>
            </a:r>
            <a:r>
              <a:rPr sz="1400" spc="-5" dirty="0">
                <a:solidFill>
                  <a:srgbClr val="4D5155"/>
                </a:solidFill>
                <a:latin typeface="Times New Roman"/>
                <a:cs typeface="Times New Roman"/>
              </a:rPr>
              <a:t>.</a:t>
            </a:r>
            <a:r>
              <a:rPr sz="1400" spc="-50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4D5155"/>
                </a:solidFill>
                <a:latin typeface="Times New Roman"/>
                <a:cs typeface="Times New Roman"/>
              </a:rPr>
              <a:t>The</a:t>
            </a:r>
            <a:r>
              <a:rPr sz="1400" spc="-4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4D5155"/>
                </a:solidFill>
                <a:latin typeface="Times New Roman"/>
                <a:cs typeface="Times New Roman"/>
              </a:rPr>
              <a:t>rotation</a:t>
            </a:r>
            <a:r>
              <a:rPr sz="1400" spc="-50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4D5155"/>
                </a:solidFill>
                <a:latin typeface="Times New Roman"/>
                <a:cs typeface="Times New Roman"/>
              </a:rPr>
              <a:t>speed</a:t>
            </a:r>
            <a:r>
              <a:rPr sz="1400" spc="-40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4D5155"/>
                </a:solidFill>
                <a:latin typeface="Times New Roman"/>
                <a:cs typeface="Times New Roman"/>
              </a:rPr>
              <a:t>changes </a:t>
            </a:r>
            <a:r>
              <a:rPr sz="1400" spc="-33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D5155"/>
                </a:solidFill>
                <a:latin typeface="Times New Roman"/>
                <a:cs typeface="Times New Roman"/>
              </a:rPr>
              <a:t>in </a:t>
            </a:r>
            <a:r>
              <a:rPr sz="1400" spc="-5" dirty="0">
                <a:solidFill>
                  <a:srgbClr val="4D5155"/>
                </a:solidFill>
                <a:latin typeface="Times New Roman"/>
                <a:cs typeface="Times New Roman"/>
              </a:rPr>
              <a:t>proportion to </a:t>
            </a:r>
            <a:r>
              <a:rPr sz="1400" dirty="0">
                <a:solidFill>
                  <a:srgbClr val="4D5155"/>
                </a:solidFill>
                <a:latin typeface="Times New Roman"/>
                <a:cs typeface="Times New Roman"/>
              </a:rPr>
              <a:t>the </a:t>
            </a:r>
            <a:r>
              <a:rPr sz="1400" spc="-5" dirty="0">
                <a:solidFill>
                  <a:srgbClr val="4D5155"/>
                </a:solidFill>
                <a:latin typeface="Times New Roman"/>
                <a:cs typeface="Times New Roman"/>
              </a:rPr>
              <a:t>voltage. </a:t>
            </a:r>
            <a:r>
              <a:rPr sz="1400" dirty="0">
                <a:solidFill>
                  <a:srgbClr val="4D5155"/>
                </a:solidFill>
                <a:latin typeface="Times New Roman"/>
                <a:cs typeface="Times New Roman"/>
              </a:rPr>
              <a:t>It </a:t>
            </a:r>
            <a:r>
              <a:rPr sz="1400" spc="-10" dirty="0">
                <a:solidFill>
                  <a:srgbClr val="4D5155"/>
                </a:solidFill>
                <a:latin typeface="Times New Roman"/>
                <a:cs typeface="Times New Roman"/>
              </a:rPr>
              <a:t>consists </a:t>
            </a:r>
            <a:r>
              <a:rPr sz="1400" spc="-5" dirty="0">
                <a:solidFill>
                  <a:srgbClr val="4D5155"/>
                </a:solidFill>
                <a:latin typeface="Times New Roman"/>
                <a:cs typeface="Times New Roman"/>
              </a:rPr>
              <a:t>of </a:t>
            </a:r>
            <a:r>
              <a:rPr sz="1400" dirty="0">
                <a:solidFill>
                  <a:srgbClr val="4D5155"/>
                </a:solidFill>
                <a:latin typeface="Times New Roman"/>
                <a:cs typeface="Times New Roman"/>
              </a:rPr>
              <a:t>a </a:t>
            </a:r>
            <a:r>
              <a:rPr sz="1400" spc="-5" dirty="0">
                <a:solidFill>
                  <a:srgbClr val="4D5155"/>
                </a:solidFill>
                <a:latin typeface="Times New Roman"/>
                <a:cs typeface="Times New Roman"/>
              </a:rPr>
              <a:t>stator </a:t>
            </a:r>
            <a:r>
              <a:rPr sz="1400" dirty="0">
                <a:solidFill>
                  <a:srgbClr val="4D5155"/>
                </a:solidFill>
                <a:latin typeface="Times New Roman"/>
                <a:cs typeface="Times New Roman"/>
              </a:rPr>
              <a:t>of </a:t>
            </a:r>
            <a:r>
              <a:rPr sz="1400" spc="-5" dirty="0">
                <a:solidFill>
                  <a:srgbClr val="4D5155"/>
                </a:solidFill>
                <a:latin typeface="Times New Roman"/>
                <a:cs typeface="Times New Roman"/>
              </a:rPr>
              <a:t>permanent magnet, </a:t>
            </a:r>
            <a:r>
              <a:rPr sz="1400" dirty="0">
                <a:solidFill>
                  <a:srgbClr val="4D5155"/>
                </a:solidFill>
                <a:latin typeface="Times New Roman"/>
                <a:cs typeface="Times New Roman"/>
              </a:rPr>
              <a:t>a </a:t>
            </a:r>
            <a:r>
              <a:rPr sz="1400" spc="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D5155"/>
                </a:solidFill>
                <a:latin typeface="Times New Roman"/>
                <a:cs typeface="Times New Roman"/>
              </a:rPr>
              <a:t>rotor</a:t>
            </a:r>
            <a:r>
              <a:rPr sz="1400" spc="-20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4D5155"/>
                </a:solidFill>
                <a:latin typeface="Times New Roman"/>
                <a:cs typeface="Times New Roman"/>
              </a:rPr>
              <a:t>with</a:t>
            </a:r>
            <a:r>
              <a:rPr sz="1400" spc="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4D5155"/>
                </a:solidFill>
                <a:latin typeface="Times New Roman"/>
                <a:cs typeface="Times New Roman"/>
              </a:rPr>
              <a:t>coil, </a:t>
            </a:r>
            <a:r>
              <a:rPr sz="1400" dirty="0">
                <a:solidFill>
                  <a:srgbClr val="4D5155"/>
                </a:solidFill>
                <a:latin typeface="Times New Roman"/>
                <a:cs typeface="Times New Roman"/>
              </a:rPr>
              <a:t>a</a:t>
            </a:r>
            <a:r>
              <a:rPr sz="1400" spc="-1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4D5155"/>
                </a:solidFill>
                <a:latin typeface="Times New Roman"/>
                <a:cs typeface="Times New Roman"/>
              </a:rPr>
              <a:t>brush, and</a:t>
            </a:r>
            <a:r>
              <a:rPr sz="1400" spc="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D5155"/>
                </a:solidFill>
                <a:latin typeface="Times New Roman"/>
                <a:cs typeface="Times New Roman"/>
              </a:rPr>
              <a:t>a</a:t>
            </a:r>
            <a:r>
              <a:rPr sz="1400" spc="-5" dirty="0">
                <a:solidFill>
                  <a:srgbClr val="4D5155"/>
                </a:solidFill>
                <a:latin typeface="Times New Roman"/>
                <a:cs typeface="Times New Roman"/>
              </a:rPr>
              <a:t> commutator.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81654" y="7771638"/>
            <a:ext cx="129921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Times New Roman"/>
                <a:cs typeface="Times New Roman"/>
              </a:rPr>
              <a:t>Fig</a:t>
            </a:r>
            <a:r>
              <a:rPr sz="1300" spc="-5" dirty="0">
                <a:latin typeface="Times New Roman"/>
                <a:cs typeface="Times New Roman"/>
              </a:rPr>
              <a:t>.3.6</a:t>
            </a:r>
            <a:r>
              <a:rPr sz="1300" spc="-50" dirty="0">
                <a:latin typeface="Times New Roman"/>
                <a:cs typeface="Times New Roman"/>
              </a:rPr>
              <a:t> </a:t>
            </a:r>
            <a:r>
              <a:rPr sz="1300" spc="-55" dirty="0">
                <a:latin typeface="Times New Roman"/>
                <a:cs typeface="Times New Roman"/>
              </a:rPr>
              <a:t>Moto</a:t>
            </a:r>
            <a:r>
              <a:rPr sz="1300" spc="-5" dirty="0">
                <a:latin typeface="Times New Roman"/>
                <a:cs typeface="Times New Roman"/>
              </a:rPr>
              <a:t>r</a:t>
            </a:r>
            <a:r>
              <a:rPr sz="1300" spc="-100" dirty="0">
                <a:latin typeface="Times New Roman"/>
                <a:cs typeface="Times New Roman"/>
              </a:rPr>
              <a:t> </a:t>
            </a:r>
            <a:r>
              <a:rPr sz="1300" spc="-55" dirty="0">
                <a:latin typeface="Times New Roman"/>
                <a:cs typeface="Times New Roman"/>
              </a:rPr>
              <a:t>driver</a:t>
            </a:r>
            <a:endParaRPr sz="13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7700" y="4555363"/>
            <a:ext cx="3962400" cy="299720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17080" y="18288"/>
                </a:moveTo>
                <a:lnTo>
                  <a:pt x="7107936" y="18288"/>
                </a:lnTo>
                <a:lnTo>
                  <a:pt x="7107936" y="56388"/>
                </a:lnTo>
                <a:lnTo>
                  <a:pt x="7107936" y="9393936"/>
                </a:lnTo>
                <a:lnTo>
                  <a:pt x="56388" y="9393936"/>
                </a:lnTo>
                <a:lnTo>
                  <a:pt x="56388" y="56388"/>
                </a:lnTo>
                <a:lnTo>
                  <a:pt x="7107936" y="56388"/>
                </a:lnTo>
                <a:lnTo>
                  <a:pt x="7107936" y="18288"/>
                </a:lnTo>
                <a:lnTo>
                  <a:pt x="56388" y="18288"/>
                </a:lnTo>
                <a:lnTo>
                  <a:pt x="18288" y="18288"/>
                </a:lnTo>
                <a:lnTo>
                  <a:pt x="18288" y="56388"/>
                </a:lnTo>
                <a:lnTo>
                  <a:pt x="18288" y="9393936"/>
                </a:lnTo>
                <a:lnTo>
                  <a:pt x="18288" y="9403080"/>
                </a:lnTo>
                <a:lnTo>
                  <a:pt x="56388" y="9403080"/>
                </a:lnTo>
                <a:lnTo>
                  <a:pt x="7107936" y="9403080"/>
                </a:lnTo>
                <a:lnTo>
                  <a:pt x="7117080" y="9403080"/>
                </a:lnTo>
                <a:lnTo>
                  <a:pt x="7117080" y="9393936"/>
                </a:lnTo>
                <a:lnTo>
                  <a:pt x="7117080" y="56388"/>
                </a:lnTo>
                <a:lnTo>
                  <a:pt x="7117080" y="18288"/>
                </a:lnTo>
                <a:close/>
              </a:path>
              <a:path w="7164705" h="9450705">
                <a:moveTo>
                  <a:pt x="7164324" y="0"/>
                </a:moveTo>
                <a:lnTo>
                  <a:pt x="7126224" y="0"/>
                </a:lnTo>
                <a:lnTo>
                  <a:pt x="7126224" y="9144"/>
                </a:lnTo>
                <a:lnTo>
                  <a:pt x="7126224" y="56388"/>
                </a:lnTo>
                <a:lnTo>
                  <a:pt x="7126224" y="9393936"/>
                </a:lnTo>
                <a:lnTo>
                  <a:pt x="7126224" y="9412224"/>
                </a:lnTo>
                <a:lnTo>
                  <a:pt x="7107936" y="9412224"/>
                </a:lnTo>
                <a:lnTo>
                  <a:pt x="56388" y="9412224"/>
                </a:lnTo>
                <a:lnTo>
                  <a:pt x="9144" y="9412224"/>
                </a:lnTo>
                <a:lnTo>
                  <a:pt x="9144" y="9393936"/>
                </a:lnTo>
                <a:lnTo>
                  <a:pt x="9144" y="56388"/>
                </a:lnTo>
                <a:lnTo>
                  <a:pt x="9144" y="9144"/>
                </a:lnTo>
                <a:lnTo>
                  <a:pt x="56388" y="9144"/>
                </a:lnTo>
                <a:lnTo>
                  <a:pt x="7107936" y="9144"/>
                </a:lnTo>
                <a:lnTo>
                  <a:pt x="7126224" y="9144"/>
                </a:lnTo>
                <a:lnTo>
                  <a:pt x="7126224" y="0"/>
                </a:lnTo>
                <a:lnTo>
                  <a:pt x="7107936" y="0"/>
                </a:lnTo>
                <a:lnTo>
                  <a:pt x="56388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56388"/>
                </a:lnTo>
                <a:lnTo>
                  <a:pt x="0" y="9393936"/>
                </a:lnTo>
                <a:lnTo>
                  <a:pt x="0" y="9412224"/>
                </a:lnTo>
                <a:lnTo>
                  <a:pt x="0" y="9450324"/>
                </a:lnTo>
                <a:lnTo>
                  <a:pt x="9144" y="9450324"/>
                </a:lnTo>
                <a:lnTo>
                  <a:pt x="56388" y="9450324"/>
                </a:lnTo>
                <a:lnTo>
                  <a:pt x="7107936" y="9450324"/>
                </a:lnTo>
                <a:lnTo>
                  <a:pt x="7126224" y="9450324"/>
                </a:lnTo>
                <a:lnTo>
                  <a:pt x="7164324" y="9450324"/>
                </a:lnTo>
                <a:lnTo>
                  <a:pt x="7164324" y="9412224"/>
                </a:lnTo>
                <a:lnTo>
                  <a:pt x="7164324" y="9393936"/>
                </a:lnTo>
                <a:lnTo>
                  <a:pt x="7164324" y="56388"/>
                </a:lnTo>
                <a:lnTo>
                  <a:pt x="7164324" y="9144"/>
                </a:lnTo>
                <a:lnTo>
                  <a:pt x="7164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r>
              <a:rPr spc="-5" dirty="0"/>
              <a:t>9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3276" y="1247901"/>
            <a:ext cx="5429885" cy="16281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WI-FI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MODULE</a:t>
            </a:r>
            <a:endParaRPr sz="1600">
              <a:latin typeface="Times New Roman"/>
              <a:cs typeface="Times New Roman"/>
            </a:endParaRPr>
          </a:p>
          <a:p>
            <a:pPr marL="12700" marR="5080" indent="493395" algn="just">
              <a:lnSpc>
                <a:spcPct val="143800"/>
              </a:lnSpc>
              <a:spcBef>
                <a:spcPts val="1035"/>
              </a:spcBef>
            </a:pPr>
            <a:r>
              <a:rPr sz="1400" dirty="0">
                <a:solidFill>
                  <a:srgbClr val="1F2022"/>
                </a:solidFill>
                <a:latin typeface="Times New Roman"/>
                <a:cs typeface="Times New Roman"/>
              </a:rPr>
              <a:t>Wi-Fi</a:t>
            </a:r>
            <a:r>
              <a:rPr sz="1400" spc="-70" dirty="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F2022"/>
                </a:solidFill>
                <a:latin typeface="Times New Roman"/>
                <a:cs typeface="Times New Roman"/>
              </a:rPr>
              <a:t>modules</a:t>
            </a:r>
            <a:r>
              <a:rPr sz="1400" spc="-65" dirty="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F2022"/>
                </a:solidFill>
                <a:latin typeface="Times New Roman"/>
                <a:cs typeface="Times New Roman"/>
              </a:rPr>
              <a:t>or</a:t>
            </a:r>
            <a:r>
              <a:rPr sz="1400" spc="-70" dirty="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F2022"/>
                </a:solidFill>
                <a:latin typeface="Times New Roman"/>
                <a:cs typeface="Times New Roman"/>
              </a:rPr>
              <a:t>Wi-Fi</a:t>
            </a:r>
            <a:r>
              <a:rPr sz="1400" spc="-65" dirty="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F2022"/>
                </a:solidFill>
                <a:latin typeface="Times New Roman"/>
                <a:cs typeface="Times New Roman"/>
              </a:rPr>
              <a:t>microcontrollers</a:t>
            </a:r>
            <a:r>
              <a:rPr sz="1400" spc="-65" dirty="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F2022"/>
                </a:solidFill>
                <a:latin typeface="Times New Roman"/>
                <a:cs typeface="Times New Roman"/>
              </a:rPr>
              <a:t>are</a:t>
            </a:r>
            <a:r>
              <a:rPr sz="1400" spc="-70" dirty="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F2022"/>
                </a:solidFill>
                <a:latin typeface="Times New Roman"/>
                <a:cs typeface="Times New Roman"/>
              </a:rPr>
              <a:t>used</a:t>
            </a:r>
            <a:r>
              <a:rPr sz="1400" spc="-65" dirty="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F2022"/>
                </a:solidFill>
                <a:latin typeface="Times New Roman"/>
                <a:cs typeface="Times New Roman"/>
              </a:rPr>
              <a:t>to</a:t>
            </a:r>
            <a:r>
              <a:rPr sz="1400" spc="-65" dirty="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F2022"/>
                </a:solidFill>
                <a:latin typeface="Times New Roman"/>
                <a:cs typeface="Times New Roman"/>
              </a:rPr>
              <a:t>send</a:t>
            </a:r>
            <a:r>
              <a:rPr sz="1400" spc="-65" dirty="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F2022"/>
                </a:solidFill>
                <a:latin typeface="Times New Roman"/>
                <a:cs typeface="Times New Roman"/>
              </a:rPr>
              <a:t>and</a:t>
            </a:r>
            <a:r>
              <a:rPr sz="1400" spc="-65" dirty="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F2022"/>
                </a:solidFill>
                <a:latin typeface="Times New Roman"/>
                <a:cs typeface="Times New Roman"/>
              </a:rPr>
              <a:t>receive </a:t>
            </a:r>
            <a:r>
              <a:rPr sz="1400" spc="-340" dirty="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F2022"/>
                </a:solidFill>
                <a:latin typeface="Times New Roman"/>
                <a:cs typeface="Times New Roman"/>
              </a:rPr>
              <a:t>data over Wi-Fi. They can also accept commands over the </a:t>
            </a:r>
            <a:r>
              <a:rPr sz="1400" dirty="0">
                <a:solidFill>
                  <a:srgbClr val="1F2022"/>
                </a:solidFill>
                <a:latin typeface="Times New Roman"/>
                <a:cs typeface="Times New Roman"/>
              </a:rPr>
              <a:t>Wi-Fi. </a:t>
            </a:r>
            <a:r>
              <a:rPr sz="1400" spc="-10" dirty="0">
                <a:solidFill>
                  <a:srgbClr val="1F2022"/>
                </a:solidFill>
                <a:latin typeface="Times New Roman"/>
                <a:cs typeface="Times New Roman"/>
              </a:rPr>
              <a:t>Wi-Fi </a:t>
            </a:r>
            <a:r>
              <a:rPr sz="1400" spc="-5" dirty="0">
                <a:solidFill>
                  <a:srgbClr val="1F2022"/>
                </a:solidFill>
                <a:latin typeface="Times New Roman"/>
                <a:cs typeface="Times New Roman"/>
              </a:rPr>
              <a:t> modules </a:t>
            </a:r>
            <a:r>
              <a:rPr sz="1400" dirty="0">
                <a:solidFill>
                  <a:srgbClr val="1F2022"/>
                </a:solidFill>
                <a:latin typeface="Times New Roman"/>
                <a:cs typeface="Times New Roman"/>
              </a:rPr>
              <a:t>are </a:t>
            </a:r>
            <a:r>
              <a:rPr sz="1400" spc="-5" dirty="0">
                <a:solidFill>
                  <a:srgbClr val="1F2022"/>
                </a:solidFill>
                <a:latin typeface="Times New Roman"/>
                <a:cs typeface="Times New Roman"/>
              </a:rPr>
              <a:t>used </a:t>
            </a:r>
            <a:r>
              <a:rPr sz="1400" dirty="0">
                <a:solidFill>
                  <a:srgbClr val="1F2022"/>
                </a:solidFill>
                <a:latin typeface="Times New Roman"/>
                <a:cs typeface="Times New Roman"/>
              </a:rPr>
              <a:t>for </a:t>
            </a:r>
            <a:r>
              <a:rPr sz="1400" spc="-5" dirty="0">
                <a:solidFill>
                  <a:srgbClr val="1F2022"/>
                </a:solidFill>
                <a:latin typeface="Times New Roman"/>
                <a:cs typeface="Times New Roman"/>
              </a:rPr>
              <a:t>communications between devices. They </a:t>
            </a:r>
            <a:r>
              <a:rPr sz="1400" dirty="0">
                <a:solidFill>
                  <a:srgbClr val="1F2022"/>
                </a:solidFill>
                <a:latin typeface="Times New Roman"/>
                <a:cs typeface="Times New Roman"/>
              </a:rPr>
              <a:t>are </a:t>
            </a:r>
            <a:r>
              <a:rPr sz="1400" spc="-5" dirty="0">
                <a:solidFill>
                  <a:srgbClr val="1F2022"/>
                </a:solidFill>
                <a:latin typeface="Times New Roman"/>
                <a:cs typeface="Times New Roman"/>
              </a:rPr>
              <a:t>most used </a:t>
            </a:r>
            <a:r>
              <a:rPr sz="1400" spc="-335" dirty="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F2022"/>
                </a:solidFill>
                <a:latin typeface="Times New Roman"/>
                <a:cs typeface="Times New Roman"/>
              </a:rPr>
              <a:t>in</a:t>
            </a:r>
            <a:r>
              <a:rPr sz="1400" spc="-20" dirty="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F2022"/>
                </a:solidFill>
                <a:latin typeface="Times New Roman"/>
                <a:cs typeface="Times New Roman"/>
              </a:rPr>
              <a:t>the</a:t>
            </a:r>
            <a:r>
              <a:rPr sz="1400" dirty="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F2022"/>
                </a:solidFill>
                <a:latin typeface="Times New Roman"/>
                <a:cs typeface="Times New Roman"/>
              </a:rPr>
              <a:t>field</a:t>
            </a:r>
            <a:r>
              <a:rPr sz="1400" spc="290" dirty="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F2022"/>
                </a:solidFill>
                <a:latin typeface="Times New Roman"/>
                <a:cs typeface="Times New Roman"/>
              </a:rPr>
              <a:t>of</a:t>
            </a:r>
            <a:r>
              <a:rPr sz="1400" spc="295" dirty="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F2022"/>
                </a:solidFill>
                <a:latin typeface="Times New Roman"/>
                <a:cs typeface="Times New Roman"/>
              </a:rPr>
              <a:t>Internet</a:t>
            </a:r>
            <a:r>
              <a:rPr sz="1400" spc="305" dirty="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F2022"/>
                </a:solidFill>
                <a:latin typeface="Times New Roman"/>
                <a:cs typeface="Times New Roman"/>
              </a:rPr>
              <a:t>of</a:t>
            </a:r>
            <a:r>
              <a:rPr sz="1400" spc="-15" dirty="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F2022"/>
                </a:solidFill>
                <a:latin typeface="Times New Roman"/>
                <a:cs typeface="Times New Roman"/>
              </a:rPr>
              <a:t>Things.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50947" y="5663565"/>
            <a:ext cx="212471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Times New Roman"/>
                <a:cs typeface="Times New Roman"/>
              </a:rPr>
              <a:t>Fig.3.7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Wi-Fi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module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ESP8266</a:t>
            </a:r>
            <a:endParaRPr sz="13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67329" y="3535171"/>
            <a:ext cx="2162937" cy="1503044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17080" y="18288"/>
                </a:moveTo>
                <a:lnTo>
                  <a:pt x="7107936" y="18288"/>
                </a:lnTo>
                <a:lnTo>
                  <a:pt x="7107936" y="56388"/>
                </a:lnTo>
                <a:lnTo>
                  <a:pt x="7107936" y="9393936"/>
                </a:lnTo>
                <a:lnTo>
                  <a:pt x="56388" y="9393936"/>
                </a:lnTo>
                <a:lnTo>
                  <a:pt x="56388" y="56388"/>
                </a:lnTo>
                <a:lnTo>
                  <a:pt x="7107936" y="56388"/>
                </a:lnTo>
                <a:lnTo>
                  <a:pt x="7107936" y="18288"/>
                </a:lnTo>
                <a:lnTo>
                  <a:pt x="56388" y="18288"/>
                </a:lnTo>
                <a:lnTo>
                  <a:pt x="18288" y="18288"/>
                </a:lnTo>
                <a:lnTo>
                  <a:pt x="18288" y="56388"/>
                </a:lnTo>
                <a:lnTo>
                  <a:pt x="18288" y="9393936"/>
                </a:lnTo>
                <a:lnTo>
                  <a:pt x="18288" y="9403080"/>
                </a:lnTo>
                <a:lnTo>
                  <a:pt x="56388" y="9403080"/>
                </a:lnTo>
                <a:lnTo>
                  <a:pt x="7107936" y="9403080"/>
                </a:lnTo>
                <a:lnTo>
                  <a:pt x="7117080" y="9403080"/>
                </a:lnTo>
                <a:lnTo>
                  <a:pt x="7117080" y="9393936"/>
                </a:lnTo>
                <a:lnTo>
                  <a:pt x="7117080" y="56388"/>
                </a:lnTo>
                <a:lnTo>
                  <a:pt x="7117080" y="18288"/>
                </a:lnTo>
                <a:close/>
              </a:path>
              <a:path w="7164705" h="9450705">
                <a:moveTo>
                  <a:pt x="7164324" y="0"/>
                </a:moveTo>
                <a:lnTo>
                  <a:pt x="7126224" y="0"/>
                </a:lnTo>
                <a:lnTo>
                  <a:pt x="7126224" y="9144"/>
                </a:lnTo>
                <a:lnTo>
                  <a:pt x="7126224" y="56388"/>
                </a:lnTo>
                <a:lnTo>
                  <a:pt x="7126224" y="9393936"/>
                </a:lnTo>
                <a:lnTo>
                  <a:pt x="7126224" y="9412224"/>
                </a:lnTo>
                <a:lnTo>
                  <a:pt x="7107936" y="9412224"/>
                </a:lnTo>
                <a:lnTo>
                  <a:pt x="56388" y="9412224"/>
                </a:lnTo>
                <a:lnTo>
                  <a:pt x="9144" y="9412224"/>
                </a:lnTo>
                <a:lnTo>
                  <a:pt x="9144" y="9393936"/>
                </a:lnTo>
                <a:lnTo>
                  <a:pt x="9144" y="56388"/>
                </a:lnTo>
                <a:lnTo>
                  <a:pt x="9144" y="9144"/>
                </a:lnTo>
                <a:lnTo>
                  <a:pt x="56388" y="9144"/>
                </a:lnTo>
                <a:lnTo>
                  <a:pt x="7107936" y="9144"/>
                </a:lnTo>
                <a:lnTo>
                  <a:pt x="7126224" y="9144"/>
                </a:lnTo>
                <a:lnTo>
                  <a:pt x="7126224" y="0"/>
                </a:lnTo>
                <a:lnTo>
                  <a:pt x="7107936" y="0"/>
                </a:lnTo>
                <a:lnTo>
                  <a:pt x="56388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56388"/>
                </a:lnTo>
                <a:lnTo>
                  <a:pt x="0" y="9393936"/>
                </a:lnTo>
                <a:lnTo>
                  <a:pt x="0" y="9412224"/>
                </a:lnTo>
                <a:lnTo>
                  <a:pt x="0" y="9450324"/>
                </a:lnTo>
                <a:lnTo>
                  <a:pt x="9144" y="9450324"/>
                </a:lnTo>
                <a:lnTo>
                  <a:pt x="56388" y="9450324"/>
                </a:lnTo>
                <a:lnTo>
                  <a:pt x="7107936" y="9450324"/>
                </a:lnTo>
                <a:lnTo>
                  <a:pt x="7126224" y="9450324"/>
                </a:lnTo>
                <a:lnTo>
                  <a:pt x="7164324" y="9450324"/>
                </a:lnTo>
                <a:lnTo>
                  <a:pt x="7164324" y="9412224"/>
                </a:lnTo>
                <a:lnTo>
                  <a:pt x="7164324" y="9393936"/>
                </a:lnTo>
                <a:lnTo>
                  <a:pt x="7164324" y="56388"/>
                </a:lnTo>
                <a:lnTo>
                  <a:pt x="7164324" y="9144"/>
                </a:lnTo>
                <a:lnTo>
                  <a:pt x="7164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r>
              <a:rPr spc="-5" dirty="0"/>
              <a:t>10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3276" y="834898"/>
            <a:ext cx="5424805" cy="78974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POWER</a:t>
            </a:r>
            <a:r>
              <a:rPr sz="1600" b="1" spc="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SUPPLY-12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Volt</a:t>
            </a:r>
            <a:r>
              <a:rPr sz="1600" b="1" spc="2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battery</a:t>
            </a:r>
            <a:endParaRPr sz="1600">
              <a:latin typeface="Times New Roman"/>
              <a:cs typeface="Times New Roman"/>
            </a:endParaRPr>
          </a:p>
          <a:p>
            <a:pPr marL="12700" marR="6985" indent="429259" algn="just">
              <a:lnSpc>
                <a:spcPct val="143800"/>
              </a:lnSpc>
              <a:spcBef>
                <a:spcPts val="1385"/>
              </a:spcBef>
            </a:pPr>
            <a:r>
              <a:rPr sz="1400" spc="-5" dirty="0">
                <a:latin typeface="Times New Roman"/>
                <a:cs typeface="Times New Roman"/>
              </a:rPr>
              <a:t>12V power supplies (or 12VDC power supplies) are one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the most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common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power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supplies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today.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</a:t>
            </a:r>
            <a:r>
              <a:rPr sz="1400" spc="-5" dirty="0">
                <a:latin typeface="Times New Roman"/>
                <a:cs typeface="Times New Roman"/>
              </a:rPr>
              <a:t> general,</a:t>
            </a:r>
            <a:r>
              <a:rPr sz="1400" dirty="0">
                <a:latin typeface="Times New Roman"/>
                <a:cs typeface="Times New Roman"/>
              </a:rPr>
              <a:t> a </a:t>
            </a:r>
            <a:r>
              <a:rPr sz="1400" spc="-5" dirty="0">
                <a:latin typeface="Times New Roman"/>
                <a:cs typeface="Times New Roman"/>
              </a:rPr>
              <a:t>12VDC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output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is </a:t>
            </a:r>
            <a:r>
              <a:rPr sz="1400" spc="-5" dirty="0">
                <a:latin typeface="Times New Roman"/>
                <a:cs typeface="Times New Roman"/>
              </a:rPr>
              <a:t> obtained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from</a:t>
            </a:r>
            <a:r>
              <a:rPr sz="1400" dirty="0">
                <a:latin typeface="Times New Roman"/>
                <a:cs typeface="Times New Roman"/>
              </a:rPr>
              <a:t> a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120VAC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240VAC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input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using</a:t>
            </a:r>
            <a:r>
              <a:rPr sz="1400" dirty="0">
                <a:latin typeface="Times New Roman"/>
                <a:cs typeface="Times New Roman"/>
              </a:rPr>
              <a:t> a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combination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 transformers,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diodes,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transistors.</a:t>
            </a:r>
            <a:endParaRPr sz="1400">
              <a:latin typeface="Times New Roman"/>
              <a:cs typeface="Times New Roman"/>
            </a:endParaRPr>
          </a:p>
          <a:p>
            <a:pPr marL="12700" marR="5080" indent="466090" algn="just">
              <a:lnSpc>
                <a:spcPct val="143800"/>
              </a:lnSpc>
              <a:spcBef>
                <a:spcPts val="30"/>
              </a:spcBef>
            </a:pPr>
            <a:r>
              <a:rPr sz="1400" spc="-5" dirty="0">
                <a:latin typeface="Times New Roman"/>
                <a:cs typeface="Times New Roman"/>
              </a:rPr>
              <a:t>Switching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regulated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12VDC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power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supplies,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sometimes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referred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as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SMPS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power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supplies,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switchers,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switched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mode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power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supplies,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regulate </a:t>
            </a:r>
            <a:r>
              <a:rPr sz="1400" spc="-34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the</a:t>
            </a:r>
            <a:r>
              <a:rPr sz="1400" spc="3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12VDC output voltage using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5" dirty="0">
                <a:latin typeface="Times New Roman"/>
                <a:cs typeface="Times New Roman"/>
              </a:rPr>
              <a:t>complex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high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frequency switching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technique that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employs pulse width modulation </a:t>
            </a:r>
            <a:r>
              <a:rPr sz="1400" dirty="0">
                <a:latin typeface="Times New Roman"/>
                <a:cs typeface="Times New Roman"/>
              </a:rPr>
              <a:t>and </a:t>
            </a:r>
            <a:r>
              <a:rPr sz="1400" spc="-5" dirty="0">
                <a:latin typeface="Times New Roman"/>
                <a:cs typeface="Times New Roman"/>
              </a:rPr>
              <a:t>feedback. Acopian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switching regulated power supplies also employ extensive </a:t>
            </a:r>
            <a:r>
              <a:rPr sz="1400" dirty="0">
                <a:latin typeface="Times New Roman"/>
                <a:cs typeface="Times New Roman"/>
              </a:rPr>
              <a:t>EMI </a:t>
            </a:r>
            <a:r>
              <a:rPr sz="1400" spc="-5" dirty="0">
                <a:latin typeface="Times New Roman"/>
                <a:cs typeface="Times New Roman"/>
              </a:rPr>
              <a:t>filtering and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shielding to attenuate both common and differential </a:t>
            </a:r>
            <a:r>
              <a:rPr sz="1400" spc="-10" dirty="0">
                <a:latin typeface="Times New Roman"/>
                <a:cs typeface="Times New Roman"/>
              </a:rPr>
              <a:t>mode </a:t>
            </a:r>
            <a:r>
              <a:rPr sz="1400" spc="-5" dirty="0">
                <a:latin typeface="Times New Roman"/>
                <a:cs typeface="Times New Roman"/>
              </a:rPr>
              <a:t>noise conducted </a:t>
            </a:r>
            <a:r>
              <a:rPr sz="1400" dirty="0">
                <a:latin typeface="Times New Roman"/>
                <a:cs typeface="Times New Roman"/>
              </a:rPr>
              <a:t> to </a:t>
            </a:r>
            <a:r>
              <a:rPr sz="1400" spc="-5" dirty="0">
                <a:latin typeface="Times New Roman"/>
                <a:cs typeface="Times New Roman"/>
              </a:rPr>
              <a:t>the </a:t>
            </a:r>
            <a:r>
              <a:rPr sz="1400" dirty="0">
                <a:latin typeface="Times New Roman"/>
                <a:cs typeface="Times New Roman"/>
              </a:rPr>
              <a:t>line and load. </a:t>
            </a:r>
            <a:r>
              <a:rPr sz="1400" spc="-5" dirty="0">
                <a:latin typeface="Times New Roman"/>
                <a:cs typeface="Times New Roman"/>
              </a:rPr>
              <a:t>Galvanic isolation is standard </a:t>
            </a:r>
            <a:r>
              <a:rPr sz="1400" dirty="0">
                <a:latin typeface="Times New Roman"/>
                <a:cs typeface="Times New Roman"/>
              </a:rPr>
              <a:t>in </a:t>
            </a:r>
            <a:r>
              <a:rPr sz="1400" spc="5" dirty="0">
                <a:latin typeface="Times New Roman"/>
                <a:cs typeface="Times New Roman"/>
              </a:rPr>
              <a:t>our </a:t>
            </a:r>
            <a:r>
              <a:rPr sz="1400" spc="-5" dirty="0">
                <a:latin typeface="Times New Roman"/>
                <a:cs typeface="Times New Roman"/>
              </a:rPr>
              <a:t>12VDC switchers,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affording our users input </a:t>
            </a:r>
            <a:r>
              <a:rPr sz="1400" dirty="0">
                <a:latin typeface="Times New Roman"/>
                <a:cs typeface="Times New Roman"/>
              </a:rPr>
              <a:t>to </a:t>
            </a:r>
            <a:r>
              <a:rPr sz="1400" spc="-5" dirty="0">
                <a:latin typeface="Times New Roman"/>
                <a:cs typeface="Times New Roman"/>
              </a:rPr>
              <a:t>output and output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ground isolation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for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maximum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versatility.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Acopian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switching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regulated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power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supplies</a:t>
            </a:r>
            <a:r>
              <a:rPr sz="1400" spc="3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are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highly efficient, small </a:t>
            </a:r>
            <a:r>
              <a:rPr sz="1400" spc="-10" dirty="0">
                <a:latin typeface="Times New Roman"/>
                <a:cs typeface="Times New Roman"/>
              </a:rPr>
              <a:t>and </a:t>
            </a:r>
            <a:r>
              <a:rPr sz="1400" spc="-5" dirty="0">
                <a:latin typeface="Times New Roman"/>
                <a:cs typeface="Times New Roman"/>
              </a:rPr>
              <a:t>lightweight, and </a:t>
            </a:r>
            <a:r>
              <a:rPr sz="1400" dirty="0">
                <a:latin typeface="Times New Roman"/>
                <a:cs typeface="Times New Roman"/>
              </a:rPr>
              <a:t>are </a:t>
            </a:r>
            <a:r>
              <a:rPr sz="1400" spc="-5" dirty="0">
                <a:latin typeface="Times New Roman"/>
                <a:cs typeface="Times New Roman"/>
              </a:rPr>
              <a:t>available </a:t>
            </a:r>
            <a:r>
              <a:rPr sz="1400" dirty="0">
                <a:latin typeface="Times New Roman"/>
                <a:cs typeface="Times New Roman"/>
              </a:rPr>
              <a:t>in </a:t>
            </a:r>
            <a:r>
              <a:rPr sz="1400" spc="-5" dirty="0">
                <a:latin typeface="Times New Roman"/>
                <a:cs typeface="Times New Roman"/>
              </a:rPr>
              <a:t>both </a:t>
            </a:r>
            <a:r>
              <a:rPr sz="1400" spc="10" dirty="0">
                <a:latin typeface="Times New Roman"/>
                <a:cs typeface="Times New Roman"/>
              </a:rPr>
              <a:t>AC-DC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single and wide-adjust output and </a:t>
            </a:r>
            <a:r>
              <a:rPr sz="1400" dirty="0">
                <a:latin typeface="Times New Roman"/>
                <a:cs typeface="Times New Roman"/>
              </a:rPr>
              <a:t>DC-DC </a:t>
            </a:r>
            <a:r>
              <a:rPr sz="1400" spc="-5" dirty="0">
                <a:latin typeface="Times New Roman"/>
                <a:cs typeface="Times New Roman"/>
              </a:rPr>
              <a:t>configurations. Our Low Profile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wide adjust output switchers can </a:t>
            </a:r>
            <a:r>
              <a:rPr sz="1400" dirty="0">
                <a:latin typeface="Times New Roman"/>
                <a:cs typeface="Times New Roman"/>
              </a:rPr>
              <a:t>be </a:t>
            </a:r>
            <a:r>
              <a:rPr sz="1400" spc="-5" dirty="0">
                <a:latin typeface="Times New Roman"/>
                <a:cs typeface="Times New Roman"/>
              </a:rPr>
              <a:t>voltage </a:t>
            </a:r>
            <a:r>
              <a:rPr sz="1400" dirty="0">
                <a:latin typeface="Times New Roman"/>
                <a:cs typeface="Times New Roman"/>
              </a:rPr>
              <a:t>or </a:t>
            </a:r>
            <a:r>
              <a:rPr sz="1400" spc="-5" dirty="0">
                <a:latin typeface="Times New Roman"/>
                <a:cs typeface="Times New Roman"/>
              </a:rPr>
              <a:t>current regulated and are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externally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programmable.</a:t>
            </a:r>
            <a:endParaRPr sz="1400">
              <a:latin typeface="Times New Roman"/>
              <a:cs typeface="Times New Roman"/>
            </a:endParaRPr>
          </a:p>
          <a:p>
            <a:pPr marL="12700" marR="5715" indent="466090" algn="just">
              <a:lnSpc>
                <a:spcPct val="143700"/>
              </a:lnSpc>
              <a:spcBef>
                <a:spcPts val="685"/>
              </a:spcBef>
            </a:pPr>
            <a:r>
              <a:rPr sz="1400" spc="-5" dirty="0">
                <a:latin typeface="Times New Roman"/>
                <a:cs typeface="Times New Roman"/>
              </a:rPr>
              <a:t>Linear regulated 12VDC power supplies regulate the output using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dissipative regulating circuit. They </a:t>
            </a:r>
            <a:r>
              <a:rPr sz="1400" dirty="0">
                <a:latin typeface="Times New Roman"/>
                <a:cs typeface="Times New Roman"/>
              </a:rPr>
              <a:t>are </a:t>
            </a:r>
            <a:r>
              <a:rPr sz="1400" spc="-5" dirty="0">
                <a:latin typeface="Times New Roman"/>
                <a:cs typeface="Times New Roman"/>
              </a:rPr>
              <a:t>extremely stable, have very </a:t>
            </a:r>
            <a:r>
              <a:rPr sz="1400" spc="-10" dirty="0">
                <a:latin typeface="Times New Roman"/>
                <a:cs typeface="Times New Roman"/>
              </a:rPr>
              <a:t>low </a:t>
            </a:r>
            <a:r>
              <a:rPr sz="1400" spc="-5" dirty="0">
                <a:latin typeface="Times New Roman"/>
                <a:cs typeface="Times New Roman"/>
              </a:rPr>
              <a:t> ripple,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have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no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switching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frequencies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produce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EMI.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Galvanic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isolation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is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standard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our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12VDC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linear,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affording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our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users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input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output </a:t>
            </a:r>
            <a:r>
              <a:rPr sz="1400" spc="-3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 output to ground isolation for maximum versatility. Acopian linear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regulated power </a:t>
            </a:r>
            <a:r>
              <a:rPr sz="1400" spc="-10" dirty="0">
                <a:latin typeface="Times New Roman"/>
                <a:cs typeface="Times New Roman"/>
              </a:rPr>
              <a:t>supplies </a:t>
            </a:r>
            <a:r>
              <a:rPr sz="1400" dirty="0">
                <a:latin typeface="Times New Roman"/>
                <a:cs typeface="Times New Roman"/>
              </a:rPr>
              <a:t>are </a:t>
            </a:r>
            <a:r>
              <a:rPr sz="1400" spc="-5" dirty="0">
                <a:latin typeface="Times New Roman"/>
                <a:cs typeface="Times New Roman"/>
              </a:rPr>
              <a:t>available AC </a:t>
            </a:r>
            <a:r>
              <a:rPr sz="1400" dirty="0">
                <a:latin typeface="Times New Roman"/>
                <a:cs typeface="Times New Roman"/>
              </a:rPr>
              <a:t>to DC </a:t>
            </a:r>
            <a:r>
              <a:rPr sz="1400" spc="-5" dirty="0">
                <a:latin typeface="Times New Roman"/>
                <a:cs typeface="Times New Roman"/>
              </a:rPr>
              <a:t>single and wide </a:t>
            </a:r>
            <a:r>
              <a:rPr sz="1400" spc="-10" dirty="0">
                <a:latin typeface="Times New Roman"/>
                <a:cs typeface="Times New Roman"/>
              </a:rPr>
              <a:t>adjust </a:t>
            </a:r>
            <a:r>
              <a:rPr sz="1400" spc="-5" dirty="0">
                <a:latin typeface="Times New Roman"/>
                <a:cs typeface="Times New Roman"/>
              </a:rPr>
              <a:t> outputs.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17080" y="18288"/>
                </a:moveTo>
                <a:lnTo>
                  <a:pt x="7107936" y="18288"/>
                </a:lnTo>
                <a:lnTo>
                  <a:pt x="7107936" y="56388"/>
                </a:lnTo>
                <a:lnTo>
                  <a:pt x="7107936" y="9393936"/>
                </a:lnTo>
                <a:lnTo>
                  <a:pt x="56388" y="9393936"/>
                </a:lnTo>
                <a:lnTo>
                  <a:pt x="56388" y="56388"/>
                </a:lnTo>
                <a:lnTo>
                  <a:pt x="7107936" y="56388"/>
                </a:lnTo>
                <a:lnTo>
                  <a:pt x="7107936" y="18288"/>
                </a:lnTo>
                <a:lnTo>
                  <a:pt x="56388" y="18288"/>
                </a:lnTo>
                <a:lnTo>
                  <a:pt x="18288" y="18288"/>
                </a:lnTo>
                <a:lnTo>
                  <a:pt x="18288" y="56388"/>
                </a:lnTo>
                <a:lnTo>
                  <a:pt x="18288" y="9393936"/>
                </a:lnTo>
                <a:lnTo>
                  <a:pt x="18288" y="9403080"/>
                </a:lnTo>
                <a:lnTo>
                  <a:pt x="56388" y="9403080"/>
                </a:lnTo>
                <a:lnTo>
                  <a:pt x="7107936" y="9403080"/>
                </a:lnTo>
                <a:lnTo>
                  <a:pt x="7117080" y="9403080"/>
                </a:lnTo>
                <a:lnTo>
                  <a:pt x="7117080" y="9393936"/>
                </a:lnTo>
                <a:lnTo>
                  <a:pt x="7117080" y="56388"/>
                </a:lnTo>
                <a:lnTo>
                  <a:pt x="7117080" y="18288"/>
                </a:lnTo>
                <a:close/>
              </a:path>
              <a:path w="7164705" h="9450705">
                <a:moveTo>
                  <a:pt x="7164324" y="0"/>
                </a:moveTo>
                <a:lnTo>
                  <a:pt x="7126224" y="0"/>
                </a:lnTo>
                <a:lnTo>
                  <a:pt x="7126224" y="9144"/>
                </a:lnTo>
                <a:lnTo>
                  <a:pt x="7126224" y="56388"/>
                </a:lnTo>
                <a:lnTo>
                  <a:pt x="7126224" y="9393936"/>
                </a:lnTo>
                <a:lnTo>
                  <a:pt x="7126224" y="9412224"/>
                </a:lnTo>
                <a:lnTo>
                  <a:pt x="7107936" y="9412224"/>
                </a:lnTo>
                <a:lnTo>
                  <a:pt x="56388" y="9412224"/>
                </a:lnTo>
                <a:lnTo>
                  <a:pt x="9144" y="9412224"/>
                </a:lnTo>
                <a:lnTo>
                  <a:pt x="9144" y="9393936"/>
                </a:lnTo>
                <a:lnTo>
                  <a:pt x="9144" y="56388"/>
                </a:lnTo>
                <a:lnTo>
                  <a:pt x="9144" y="9144"/>
                </a:lnTo>
                <a:lnTo>
                  <a:pt x="56388" y="9144"/>
                </a:lnTo>
                <a:lnTo>
                  <a:pt x="7107936" y="9144"/>
                </a:lnTo>
                <a:lnTo>
                  <a:pt x="7126224" y="9144"/>
                </a:lnTo>
                <a:lnTo>
                  <a:pt x="7126224" y="0"/>
                </a:lnTo>
                <a:lnTo>
                  <a:pt x="7107936" y="0"/>
                </a:lnTo>
                <a:lnTo>
                  <a:pt x="56388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56388"/>
                </a:lnTo>
                <a:lnTo>
                  <a:pt x="0" y="9393936"/>
                </a:lnTo>
                <a:lnTo>
                  <a:pt x="0" y="9412224"/>
                </a:lnTo>
                <a:lnTo>
                  <a:pt x="0" y="9450324"/>
                </a:lnTo>
                <a:lnTo>
                  <a:pt x="9144" y="9450324"/>
                </a:lnTo>
                <a:lnTo>
                  <a:pt x="56388" y="9450324"/>
                </a:lnTo>
                <a:lnTo>
                  <a:pt x="7107936" y="9450324"/>
                </a:lnTo>
                <a:lnTo>
                  <a:pt x="7126224" y="9450324"/>
                </a:lnTo>
                <a:lnTo>
                  <a:pt x="7164324" y="9450324"/>
                </a:lnTo>
                <a:lnTo>
                  <a:pt x="7164324" y="9412224"/>
                </a:lnTo>
                <a:lnTo>
                  <a:pt x="7164324" y="9393936"/>
                </a:lnTo>
                <a:lnTo>
                  <a:pt x="7164324" y="56388"/>
                </a:lnTo>
                <a:lnTo>
                  <a:pt x="7164324" y="9144"/>
                </a:lnTo>
                <a:lnTo>
                  <a:pt x="7164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r>
              <a:rPr spc="-5" dirty="0"/>
              <a:t>11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3276" y="693267"/>
            <a:ext cx="5420360" cy="12547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466090" algn="just">
              <a:lnSpc>
                <a:spcPct val="143800"/>
              </a:lnSpc>
              <a:spcBef>
                <a:spcPts val="110"/>
              </a:spcBef>
            </a:pPr>
            <a:r>
              <a:rPr sz="1400" spc="-5" dirty="0">
                <a:solidFill>
                  <a:srgbClr val="2E2E2E"/>
                </a:solidFill>
                <a:latin typeface="Times New Roman"/>
                <a:cs typeface="Times New Roman"/>
              </a:rPr>
              <a:t>Unregulated 12VDC </a:t>
            </a:r>
            <a:r>
              <a:rPr sz="1400" dirty="0">
                <a:solidFill>
                  <a:srgbClr val="2E2E2E"/>
                </a:solidFill>
                <a:latin typeface="Times New Roman"/>
                <a:cs typeface="Times New Roman"/>
              </a:rPr>
              <a:t>power </a:t>
            </a:r>
            <a:r>
              <a:rPr sz="1400" spc="-5" dirty="0">
                <a:solidFill>
                  <a:srgbClr val="2E2E2E"/>
                </a:solidFill>
                <a:latin typeface="Times New Roman"/>
                <a:cs typeface="Times New Roman"/>
              </a:rPr>
              <a:t>supplies </a:t>
            </a:r>
            <a:r>
              <a:rPr sz="1400" dirty="0">
                <a:solidFill>
                  <a:srgbClr val="2E2E2E"/>
                </a:solidFill>
                <a:latin typeface="Times New Roman"/>
                <a:cs typeface="Times New Roman"/>
              </a:rPr>
              <a:t>are </a:t>
            </a:r>
            <a:r>
              <a:rPr sz="1400" spc="-5" dirty="0">
                <a:solidFill>
                  <a:srgbClr val="2E2E2E"/>
                </a:solidFill>
                <a:latin typeface="Times New Roman"/>
                <a:cs typeface="Times New Roman"/>
              </a:rPr>
              <a:t>basic </a:t>
            </a:r>
            <a:r>
              <a:rPr sz="1400" dirty="0">
                <a:solidFill>
                  <a:srgbClr val="2E2E2E"/>
                </a:solidFill>
                <a:latin typeface="Times New Roman"/>
                <a:cs typeface="Times New Roman"/>
              </a:rPr>
              <a:t>power</a:t>
            </a:r>
            <a:r>
              <a:rPr sz="1400" spc="350" dirty="0">
                <a:solidFill>
                  <a:srgbClr val="2E2E2E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E2E2E"/>
                </a:solidFill>
                <a:latin typeface="Times New Roman"/>
                <a:cs typeface="Times New Roman"/>
              </a:rPr>
              <a:t>supplies</a:t>
            </a:r>
            <a:r>
              <a:rPr sz="1400" spc="340" dirty="0">
                <a:solidFill>
                  <a:srgbClr val="2E2E2E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E2E2E"/>
                </a:solidFill>
                <a:latin typeface="Times New Roman"/>
                <a:cs typeface="Times New Roman"/>
              </a:rPr>
              <a:t>with </a:t>
            </a:r>
            <a:r>
              <a:rPr sz="1400" dirty="0">
                <a:solidFill>
                  <a:srgbClr val="2E2E2E"/>
                </a:solidFill>
                <a:latin typeface="Times New Roman"/>
                <a:cs typeface="Times New Roman"/>
              </a:rPr>
              <a:t> an </a:t>
            </a:r>
            <a:r>
              <a:rPr sz="1400" spc="-5" dirty="0">
                <a:solidFill>
                  <a:srgbClr val="2E2E2E"/>
                </a:solidFill>
                <a:latin typeface="Times New Roman"/>
                <a:cs typeface="Times New Roman"/>
              </a:rPr>
              <a:t>AC input and </a:t>
            </a:r>
            <a:r>
              <a:rPr sz="1400" spc="-10" dirty="0">
                <a:solidFill>
                  <a:srgbClr val="2E2E2E"/>
                </a:solidFill>
                <a:latin typeface="Times New Roman"/>
                <a:cs typeface="Times New Roman"/>
              </a:rPr>
              <a:t>an </a:t>
            </a:r>
            <a:r>
              <a:rPr sz="1400" spc="-5" dirty="0">
                <a:solidFill>
                  <a:srgbClr val="2E2E2E"/>
                </a:solidFill>
                <a:latin typeface="Times New Roman"/>
                <a:cs typeface="Times New Roman"/>
              </a:rPr>
              <a:t>unregulated 12VDC output. The output voltage </a:t>
            </a:r>
            <a:r>
              <a:rPr sz="1400" spc="-10" dirty="0">
                <a:solidFill>
                  <a:srgbClr val="2E2E2E"/>
                </a:solidFill>
                <a:latin typeface="Times New Roman"/>
                <a:cs typeface="Times New Roman"/>
              </a:rPr>
              <a:t>changes </a:t>
            </a:r>
            <a:r>
              <a:rPr sz="1400" spc="-335" dirty="0">
                <a:solidFill>
                  <a:srgbClr val="2E2E2E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E2E2E"/>
                </a:solidFill>
                <a:latin typeface="Times New Roman"/>
                <a:cs typeface="Times New Roman"/>
              </a:rPr>
              <a:t>with the input voltage </a:t>
            </a:r>
            <a:r>
              <a:rPr sz="1400" dirty="0">
                <a:solidFill>
                  <a:srgbClr val="2E2E2E"/>
                </a:solidFill>
                <a:latin typeface="Times New Roman"/>
                <a:cs typeface="Times New Roman"/>
              </a:rPr>
              <a:t>and </a:t>
            </a:r>
            <a:r>
              <a:rPr sz="1400" spc="-5" dirty="0">
                <a:solidFill>
                  <a:srgbClr val="2E2E2E"/>
                </a:solidFill>
                <a:latin typeface="Times New Roman"/>
                <a:cs typeface="Times New Roman"/>
              </a:rPr>
              <a:t>load. These power supplies are inexpensive and </a:t>
            </a:r>
            <a:r>
              <a:rPr sz="1400" dirty="0">
                <a:solidFill>
                  <a:srgbClr val="2E2E2E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E2E2E"/>
                </a:solidFill>
                <a:latin typeface="Times New Roman"/>
                <a:cs typeface="Times New Roman"/>
              </a:rPr>
              <a:t>extremely</a:t>
            </a:r>
            <a:r>
              <a:rPr sz="1400" spc="10" dirty="0">
                <a:solidFill>
                  <a:srgbClr val="2E2E2E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E2E2E"/>
                </a:solidFill>
                <a:latin typeface="Times New Roman"/>
                <a:cs typeface="Times New Roman"/>
              </a:rPr>
              <a:t>reliable.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53410" y="5134736"/>
            <a:ext cx="24917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ig</a:t>
            </a:r>
            <a:r>
              <a:rPr sz="1200" spc="-10" dirty="0">
                <a:latin typeface="Times New Roman"/>
                <a:cs typeface="Times New Roman"/>
              </a:rPr>
              <a:t>.</a:t>
            </a:r>
            <a:r>
              <a:rPr sz="1200" dirty="0">
                <a:latin typeface="Times New Roman"/>
                <a:cs typeface="Times New Roman"/>
              </a:rPr>
              <a:t>3.8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ir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spc="-15" dirty="0">
                <a:latin typeface="Times New Roman"/>
                <a:cs typeface="Times New Roman"/>
              </a:rPr>
              <a:t>u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d</a:t>
            </a:r>
            <a:r>
              <a:rPr sz="1200" dirty="0">
                <a:latin typeface="Times New Roman"/>
                <a:cs typeface="Times New Roman"/>
              </a:rPr>
              <a:t>iag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spc="-2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m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1</a:t>
            </a:r>
            <a:r>
              <a:rPr sz="1200" dirty="0">
                <a:latin typeface="Times New Roman"/>
                <a:cs typeface="Times New Roman"/>
              </a:rPr>
              <a:t>2</a:t>
            </a:r>
            <a:r>
              <a:rPr sz="1200" spc="-5" dirty="0">
                <a:latin typeface="Times New Roman"/>
                <a:cs typeface="Times New Roman"/>
              </a:rPr>
              <a:t>-</a:t>
            </a:r>
            <a:r>
              <a:rPr sz="1200" spc="-15" dirty="0">
                <a:latin typeface="Times New Roman"/>
                <a:cs typeface="Times New Roman"/>
              </a:rPr>
              <a:t>v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10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9745" y="2522727"/>
            <a:ext cx="4690109" cy="2396363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17080" y="18288"/>
                </a:moveTo>
                <a:lnTo>
                  <a:pt x="7107936" y="18288"/>
                </a:lnTo>
                <a:lnTo>
                  <a:pt x="7107936" y="56388"/>
                </a:lnTo>
                <a:lnTo>
                  <a:pt x="7107936" y="9393936"/>
                </a:lnTo>
                <a:lnTo>
                  <a:pt x="56388" y="9393936"/>
                </a:lnTo>
                <a:lnTo>
                  <a:pt x="56388" y="56388"/>
                </a:lnTo>
                <a:lnTo>
                  <a:pt x="7107936" y="56388"/>
                </a:lnTo>
                <a:lnTo>
                  <a:pt x="7107936" y="18288"/>
                </a:lnTo>
                <a:lnTo>
                  <a:pt x="56388" y="18288"/>
                </a:lnTo>
                <a:lnTo>
                  <a:pt x="18288" y="18288"/>
                </a:lnTo>
                <a:lnTo>
                  <a:pt x="18288" y="56388"/>
                </a:lnTo>
                <a:lnTo>
                  <a:pt x="18288" y="9393936"/>
                </a:lnTo>
                <a:lnTo>
                  <a:pt x="18288" y="9403080"/>
                </a:lnTo>
                <a:lnTo>
                  <a:pt x="56388" y="9403080"/>
                </a:lnTo>
                <a:lnTo>
                  <a:pt x="7107936" y="9403080"/>
                </a:lnTo>
                <a:lnTo>
                  <a:pt x="7117080" y="9403080"/>
                </a:lnTo>
                <a:lnTo>
                  <a:pt x="7117080" y="9393936"/>
                </a:lnTo>
                <a:lnTo>
                  <a:pt x="7117080" y="56388"/>
                </a:lnTo>
                <a:lnTo>
                  <a:pt x="7117080" y="18288"/>
                </a:lnTo>
                <a:close/>
              </a:path>
              <a:path w="7164705" h="9450705">
                <a:moveTo>
                  <a:pt x="7164324" y="0"/>
                </a:moveTo>
                <a:lnTo>
                  <a:pt x="7126224" y="0"/>
                </a:lnTo>
                <a:lnTo>
                  <a:pt x="7126224" y="9144"/>
                </a:lnTo>
                <a:lnTo>
                  <a:pt x="7126224" y="56388"/>
                </a:lnTo>
                <a:lnTo>
                  <a:pt x="7126224" y="9393936"/>
                </a:lnTo>
                <a:lnTo>
                  <a:pt x="7126224" y="9412224"/>
                </a:lnTo>
                <a:lnTo>
                  <a:pt x="7107936" y="9412224"/>
                </a:lnTo>
                <a:lnTo>
                  <a:pt x="56388" y="9412224"/>
                </a:lnTo>
                <a:lnTo>
                  <a:pt x="9144" y="9412224"/>
                </a:lnTo>
                <a:lnTo>
                  <a:pt x="9144" y="9393936"/>
                </a:lnTo>
                <a:lnTo>
                  <a:pt x="9144" y="56388"/>
                </a:lnTo>
                <a:lnTo>
                  <a:pt x="9144" y="9144"/>
                </a:lnTo>
                <a:lnTo>
                  <a:pt x="56388" y="9144"/>
                </a:lnTo>
                <a:lnTo>
                  <a:pt x="7107936" y="9144"/>
                </a:lnTo>
                <a:lnTo>
                  <a:pt x="7126224" y="9144"/>
                </a:lnTo>
                <a:lnTo>
                  <a:pt x="7126224" y="0"/>
                </a:lnTo>
                <a:lnTo>
                  <a:pt x="7107936" y="0"/>
                </a:lnTo>
                <a:lnTo>
                  <a:pt x="56388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56388"/>
                </a:lnTo>
                <a:lnTo>
                  <a:pt x="0" y="9393936"/>
                </a:lnTo>
                <a:lnTo>
                  <a:pt x="0" y="9412224"/>
                </a:lnTo>
                <a:lnTo>
                  <a:pt x="0" y="9450324"/>
                </a:lnTo>
                <a:lnTo>
                  <a:pt x="9144" y="9450324"/>
                </a:lnTo>
                <a:lnTo>
                  <a:pt x="56388" y="9450324"/>
                </a:lnTo>
                <a:lnTo>
                  <a:pt x="7107936" y="9450324"/>
                </a:lnTo>
                <a:lnTo>
                  <a:pt x="7126224" y="9450324"/>
                </a:lnTo>
                <a:lnTo>
                  <a:pt x="7164324" y="9450324"/>
                </a:lnTo>
                <a:lnTo>
                  <a:pt x="7164324" y="9412224"/>
                </a:lnTo>
                <a:lnTo>
                  <a:pt x="7164324" y="9393936"/>
                </a:lnTo>
                <a:lnTo>
                  <a:pt x="7164324" y="56388"/>
                </a:lnTo>
                <a:lnTo>
                  <a:pt x="7164324" y="9144"/>
                </a:lnTo>
                <a:lnTo>
                  <a:pt x="7164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r>
              <a:rPr spc="-5" dirty="0"/>
              <a:t>12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3276" y="836422"/>
            <a:ext cx="5433060" cy="2284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TESTING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AND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CHARGING</a:t>
            </a:r>
            <a:endParaRPr sz="1600">
              <a:latin typeface="Times New Roman"/>
              <a:cs typeface="Times New Roman"/>
            </a:endParaRPr>
          </a:p>
          <a:p>
            <a:pPr marL="12700" marR="5080" indent="572770" algn="just">
              <a:lnSpc>
                <a:spcPct val="147300"/>
              </a:lnSpc>
              <a:spcBef>
                <a:spcPts val="1025"/>
              </a:spcBef>
            </a:pPr>
            <a:r>
              <a:rPr sz="1400" spc="-5" dirty="0">
                <a:solidFill>
                  <a:srgbClr val="1F2022"/>
                </a:solidFill>
                <a:latin typeface="Times New Roman"/>
                <a:cs typeface="Times New Roman"/>
              </a:rPr>
              <a:t>The</a:t>
            </a:r>
            <a:r>
              <a:rPr sz="1400" spc="-25" dirty="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F2022"/>
                </a:solidFill>
                <a:latin typeface="Times New Roman"/>
                <a:cs typeface="Times New Roman"/>
              </a:rPr>
              <a:t>checking</a:t>
            </a:r>
            <a:r>
              <a:rPr sz="1400" spc="-30" dirty="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F2022"/>
                </a:solidFill>
                <a:latin typeface="Times New Roman"/>
                <a:cs typeface="Times New Roman"/>
              </a:rPr>
              <a:t>of</a:t>
            </a:r>
            <a:r>
              <a:rPr sz="1400" spc="-35" dirty="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F2022"/>
                </a:solidFill>
                <a:latin typeface="Times New Roman"/>
                <a:cs typeface="Times New Roman"/>
              </a:rPr>
              <a:t>12-Volt</a:t>
            </a:r>
            <a:r>
              <a:rPr sz="1400" spc="-20" dirty="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F2022"/>
                </a:solidFill>
                <a:latin typeface="Times New Roman"/>
                <a:cs typeface="Times New Roman"/>
              </a:rPr>
              <a:t>battery</a:t>
            </a:r>
            <a:r>
              <a:rPr sz="1400" spc="-20" dirty="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F2022"/>
                </a:solidFill>
                <a:latin typeface="Times New Roman"/>
                <a:cs typeface="Times New Roman"/>
              </a:rPr>
              <a:t>is</a:t>
            </a:r>
            <a:r>
              <a:rPr sz="1400" spc="-30" dirty="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F2022"/>
                </a:solidFill>
                <a:latin typeface="Times New Roman"/>
                <a:cs typeface="Times New Roman"/>
              </a:rPr>
              <a:t>done</a:t>
            </a:r>
            <a:r>
              <a:rPr sz="1400" spc="-35" dirty="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F2022"/>
                </a:solidFill>
                <a:latin typeface="Times New Roman"/>
                <a:cs typeface="Times New Roman"/>
              </a:rPr>
              <a:t>by</a:t>
            </a:r>
            <a:r>
              <a:rPr sz="1400" spc="-15" dirty="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1F2022"/>
                </a:solidFill>
                <a:latin typeface="Times New Roman"/>
                <a:cs typeface="Times New Roman"/>
              </a:rPr>
              <a:t>voltmeter</a:t>
            </a:r>
            <a:r>
              <a:rPr sz="1400" spc="-5" dirty="0">
                <a:solidFill>
                  <a:srgbClr val="1F2022"/>
                </a:solidFill>
                <a:latin typeface="Times New Roman"/>
                <a:cs typeface="Times New Roman"/>
              </a:rPr>
              <a:t>,</a:t>
            </a:r>
            <a:r>
              <a:rPr sz="1400" spc="-25" dirty="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F2022"/>
                </a:solidFill>
                <a:latin typeface="Times New Roman"/>
                <a:cs typeface="Times New Roman"/>
              </a:rPr>
              <a:t>which</a:t>
            </a:r>
            <a:r>
              <a:rPr sz="1400" spc="-15" dirty="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F2022"/>
                </a:solidFill>
                <a:latin typeface="Times New Roman"/>
                <a:cs typeface="Times New Roman"/>
              </a:rPr>
              <a:t>can</a:t>
            </a:r>
            <a:r>
              <a:rPr sz="1400" spc="-30" dirty="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F2022"/>
                </a:solidFill>
                <a:latin typeface="Times New Roman"/>
                <a:cs typeface="Times New Roman"/>
              </a:rPr>
              <a:t>be </a:t>
            </a:r>
            <a:r>
              <a:rPr sz="1400" spc="-335" dirty="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F2022"/>
                </a:solidFill>
                <a:latin typeface="Times New Roman"/>
                <a:cs typeface="Times New Roman"/>
              </a:rPr>
              <a:t>purchased cheaply</a:t>
            </a:r>
            <a:r>
              <a:rPr sz="1400" dirty="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F2022"/>
                </a:solidFill>
                <a:latin typeface="Times New Roman"/>
                <a:cs typeface="Times New Roman"/>
              </a:rPr>
              <a:t>from</a:t>
            </a:r>
            <a:r>
              <a:rPr sz="1400" dirty="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F2022"/>
                </a:solidFill>
                <a:latin typeface="Times New Roman"/>
                <a:cs typeface="Times New Roman"/>
              </a:rPr>
              <a:t>most</a:t>
            </a:r>
            <a:r>
              <a:rPr sz="1400" dirty="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F2022"/>
                </a:solidFill>
                <a:latin typeface="Times New Roman"/>
                <a:cs typeface="Times New Roman"/>
              </a:rPr>
              <a:t>major</a:t>
            </a:r>
            <a:r>
              <a:rPr sz="1400" dirty="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F2022"/>
                </a:solidFill>
                <a:latin typeface="Times New Roman"/>
                <a:cs typeface="Times New Roman"/>
              </a:rPr>
              <a:t>automotive</a:t>
            </a:r>
            <a:r>
              <a:rPr sz="1400" dirty="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F2022"/>
                </a:solidFill>
                <a:latin typeface="Times New Roman"/>
                <a:cs typeface="Times New Roman"/>
              </a:rPr>
              <a:t>parts</a:t>
            </a:r>
            <a:r>
              <a:rPr sz="1400" dirty="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F2022"/>
                </a:solidFill>
                <a:latin typeface="Times New Roman"/>
                <a:cs typeface="Times New Roman"/>
              </a:rPr>
              <a:t>stores.</a:t>
            </a:r>
            <a:r>
              <a:rPr sz="1400" dirty="0">
                <a:solidFill>
                  <a:srgbClr val="1F2022"/>
                </a:solidFill>
                <a:latin typeface="Times New Roman"/>
                <a:cs typeface="Times New Roman"/>
              </a:rPr>
              <a:t> Check</a:t>
            </a:r>
            <a:r>
              <a:rPr sz="1400" spc="5" dirty="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F2022"/>
                </a:solidFill>
                <a:latin typeface="Times New Roman"/>
                <a:cs typeface="Times New Roman"/>
              </a:rPr>
              <a:t>the </a:t>
            </a:r>
            <a:r>
              <a:rPr sz="1400" spc="-335" dirty="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F2022"/>
                </a:solidFill>
                <a:latin typeface="Times New Roman"/>
                <a:cs typeface="Times New Roman"/>
              </a:rPr>
              <a:t>voltage </a:t>
            </a:r>
            <a:r>
              <a:rPr sz="1400" dirty="0">
                <a:solidFill>
                  <a:srgbClr val="1F2022"/>
                </a:solidFill>
                <a:latin typeface="Times New Roman"/>
                <a:cs typeface="Times New Roman"/>
              </a:rPr>
              <a:t>of </a:t>
            </a:r>
            <a:r>
              <a:rPr sz="1400" spc="-5" dirty="0">
                <a:solidFill>
                  <a:srgbClr val="1F2022"/>
                </a:solidFill>
                <a:latin typeface="Times New Roman"/>
                <a:cs typeface="Times New Roman"/>
              </a:rPr>
              <a:t>your battery using the voltmeter to help determine your next </a:t>
            </a:r>
            <a:r>
              <a:rPr sz="1400" dirty="0">
                <a:solidFill>
                  <a:srgbClr val="1F2022"/>
                </a:solidFill>
                <a:latin typeface="Times New Roman"/>
                <a:cs typeface="Times New Roman"/>
              </a:rPr>
              <a:t> course of </a:t>
            </a:r>
            <a:r>
              <a:rPr sz="1400" spc="-5" dirty="0">
                <a:solidFill>
                  <a:srgbClr val="1F2022"/>
                </a:solidFill>
                <a:latin typeface="Times New Roman"/>
                <a:cs typeface="Times New Roman"/>
              </a:rPr>
              <a:t>action. 12.6V volts </a:t>
            </a:r>
            <a:r>
              <a:rPr sz="1400" dirty="0">
                <a:solidFill>
                  <a:srgbClr val="1F2022"/>
                </a:solidFill>
                <a:latin typeface="Times New Roman"/>
                <a:cs typeface="Times New Roman"/>
              </a:rPr>
              <a:t>or </a:t>
            </a:r>
            <a:r>
              <a:rPr sz="1400" spc="-10" dirty="0">
                <a:solidFill>
                  <a:srgbClr val="1F2022"/>
                </a:solidFill>
                <a:latin typeface="Times New Roman"/>
                <a:cs typeface="Times New Roman"/>
              </a:rPr>
              <a:t>above </a:t>
            </a:r>
            <a:r>
              <a:rPr sz="1400" dirty="0">
                <a:solidFill>
                  <a:srgbClr val="1F2022"/>
                </a:solidFill>
                <a:latin typeface="Times New Roman"/>
                <a:cs typeface="Times New Roman"/>
              </a:rPr>
              <a:t>- </a:t>
            </a:r>
            <a:r>
              <a:rPr sz="1400" spc="-5" dirty="0">
                <a:solidFill>
                  <a:srgbClr val="1F2022"/>
                </a:solidFill>
                <a:latin typeface="Times New Roman"/>
                <a:cs typeface="Times New Roman"/>
              </a:rPr>
              <a:t>Your battery </a:t>
            </a:r>
            <a:r>
              <a:rPr sz="1400" dirty="0">
                <a:solidFill>
                  <a:srgbClr val="1F2022"/>
                </a:solidFill>
                <a:latin typeface="Times New Roman"/>
                <a:cs typeface="Times New Roman"/>
              </a:rPr>
              <a:t>is</a:t>
            </a:r>
            <a:r>
              <a:rPr sz="1400" spc="5" dirty="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F2022"/>
                </a:solidFill>
                <a:latin typeface="Times New Roman"/>
                <a:cs typeface="Times New Roman"/>
              </a:rPr>
              <a:t>healthy and </a:t>
            </a:r>
            <a:r>
              <a:rPr sz="1400" spc="-10" dirty="0">
                <a:solidFill>
                  <a:srgbClr val="1F2022"/>
                </a:solidFill>
                <a:latin typeface="Times New Roman"/>
                <a:cs typeface="Times New Roman"/>
              </a:rPr>
              <a:t>fully </a:t>
            </a:r>
            <a:r>
              <a:rPr sz="1400" spc="-5" dirty="0">
                <a:solidFill>
                  <a:srgbClr val="1F2022"/>
                </a:solidFill>
                <a:latin typeface="Times New Roman"/>
                <a:cs typeface="Times New Roman"/>
              </a:rPr>
              <a:t> charged. </a:t>
            </a:r>
            <a:r>
              <a:rPr sz="1400" dirty="0">
                <a:solidFill>
                  <a:srgbClr val="1F2022"/>
                </a:solidFill>
                <a:latin typeface="Times New Roman"/>
                <a:cs typeface="Times New Roman"/>
              </a:rPr>
              <a:t>A </a:t>
            </a:r>
            <a:r>
              <a:rPr sz="1400" spc="-5" dirty="0">
                <a:solidFill>
                  <a:srgbClr val="1F2022"/>
                </a:solidFill>
                <a:latin typeface="Times New Roman"/>
                <a:cs typeface="Times New Roman"/>
              </a:rPr>
              <a:t>12V</a:t>
            </a:r>
            <a:r>
              <a:rPr sz="1400" dirty="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F2022"/>
                </a:solidFill>
                <a:latin typeface="Times New Roman"/>
                <a:cs typeface="Times New Roman"/>
              </a:rPr>
              <a:t>flooded </a:t>
            </a:r>
            <a:r>
              <a:rPr sz="1400" spc="-5" dirty="0">
                <a:solidFill>
                  <a:srgbClr val="1F2022"/>
                </a:solidFill>
                <a:latin typeface="Times New Roman"/>
                <a:cs typeface="Times New Roman"/>
              </a:rPr>
              <a:t>lead</a:t>
            </a:r>
            <a:r>
              <a:rPr sz="1400" spc="340" dirty="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F2022"/>
                </a:solidFill>
                <a:latin typeface="Times New Roman"/>
                <a:cs typeface="Times New Roman"/>
              </a:rPr>
              <a:t>acid battery will have </a:t>
            </a:r>
            <a:r>
              <a:rPr sz="1400" dirty="0">
                <a:solidFill>
                  <a:srgbClr val="1F2022"/>
                </a:solidFill>
                <a:latin typeface="Times New Roman"/>
                <a:cs typeface="Times New Roman"/>
              </a:rPr>
              <a:t>an </a:t>
            </a:r>
            <a:r>
              <a:rPr sz="1400" spc="-5" dirty="0">
                <a:solidFill>
                  <a:srgbClr val="1F2022"/>
                </a:solidFill>
                <a:latin typeface="Times New Roman"/>
                <a:cs typeface="Times New Roman"/>
              </a:rPr>
              <a:t>open circuit voltage </a:t>
            </a:r>
            <a:r>
              <a:rPr sz="1400" dirty="0">
                <a:solidFill>
                  <a:srgbClr val="1F2022"/>
                </a:solidFill>
                <a:latin typeface="Times New Roman"/>
                <a:cs typeface="Times New Roman"/>
              </a:rPr>
              <a:t> of</a:t>
            </a:r>
            <a:r>
              <a:rPr sz="1400" spc="5" dirty="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F2022"/>
                </a:solidFill>
                <a:latin typeface="Times New Roman"/>
                <a:cs typeface="Times New Roman"/>
              </a:rPr>
              <a:t>around</a:t>
            </a:r>
            <a:r>
              <a:rPr sz="1400" spc="5" dirty="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F2022"/>
                </a:solidFill>
                <a:latin typeface="Times New Roman"/>
                <a:cs typeface="Times New Roman"/>
              </a:rPr>
              <a:t>12.6</a:t>
            </a:r>
            <a:r>
              <a:rPr sz="1400" spc="10" dirty="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F2022"/>
                </a:solidFill>
                <a:latin typeface="Times New Roman"/>
                <a:cs typeface="Times New Roman"/>
              </a:rPr>
              <a:t>volts</a:t>
            </a:r>
            <a:r>
              <a:rPr sz="1400" spc="20" dirty="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F2022"/>
                </a:solidFill>
                <a:latin typeface="Times New Roman"/>
                <a:cs typeface="Times New Roman"/>
              </a:rPr>
              <a:t>when</a:t>
            </a:r>
            <a:r>
              <a:rPr sz="1400" spc="-10" dirty="0">
                <a:solidFill>
                  <a:srgbClr val="1F2022"/>
                </a:solidFill>
                <a:latin typeface="Times New Roman"/>
                <a:cs typeface="Times New Roman"/>
              </a:rPr>
              <a:t> fully</a:t>
            </a:r>
            <a:r>
              <a:rPr sz="1400" spc="15" dirty="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F2022"/>
                </a:solidFill>
                <a:latin typeface="Times New Roman"/>
                <a:cs typeface="Times New Roman"/>
              </a:rPr>
              <a:t>charged.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06804" y="6503289"/>
            <a:ext cx="5394960" cy="2442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100" spc="-15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spc="-25" dirty="0">
                <a:latin typeface="Times New Roman"/>
                <a:cs typeface="Times New Roman"/>
              </a:rPr>
              <a:t>g</a:t>
            </a:r>
            <a:r>
              <a:rPr sz="1100" spc="-15" dirty="0">
                <a:latin typeface="Times New Roman"/>
                <a:cs typeface="Times New Roman"/>
              </a:rPr>
              <a:t>.</a:t>
            </a:r>
            <a:r>
              <a:rPr sz="1100" spc="-25" dirty="0">
                <a:latin typeface="Times New Roman"/>
                <a:cs typeface="Times New Roman"/>
              </a:rPr>
              <a:t>3</a:t>
            </a:r>
            <a:r>
              <a:rPr sz="1100" spc="-15" dirty="0">
                <a:latin typeface="Times New Roman"/>
                <a:cs typeface="Times New Roman"/>
              </a:rPr>
              <a:t>.</a:t>
            </a:r>
            <a:r>
              <a:rPr sz="1100" dirty="0">
                <a:latin typeface="Times New Roman"/>
                <a:cs typeface="Times New Roman"/>
              </a:rPr>
              <a:t>9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C</a:t>
            </a:r>
            <a:r>
              <a:rPr sz="1100" spc="-25" dirty="0">
                <a:latin typeface="Times New Roman"/>
                <a:cs typeface="Times New Roman"/>
              </a:rPr>
              <a:t>h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25" dirty="0">
                <a:latin typeface="Times New Roman"/>
                <a:cs typeface="Times New Roman"/>
              </a:rPr>
              <a:t>g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g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te</a:t>
            </a:r>
            <a:r>
              <a:rPr sz="1100" spc="-25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res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spc="-2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12</a:t>
            </a:r>
            <a:r>
              <a:rPr sz="1100" spc="-20" dirty="0">
                <a:latin typeface="Times New Roman"/>
                <a:cs typeface="Times New Roman"/>
              </a:rPr>
              <a:t>-V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spc="-2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ter</a:t>
            </a:r>
            <a:r>
              <a:rPr sz="1100" dirty="0">
                <a:latin typeface="Times New Roman"/>
                <a:cs typeface="Times New Roman"/>
              </a:rPr>
              <a:t>y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Times New Roman"/>
                <a:cs typeface="Times New Roman"/>
              </a:rPr>
              <a:t>ARDUINO</a:t>
            </a:r>
            <a:r>
              <a:rPr sz="1600" b="1" spc="3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SOFTWARE</a:t>
            </a:r>
            <a:r>
              <a:rPr sz="1600" b="1" spc="7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(IDE)</a:t>
            </a:r>
            <a:endParaRPr sz="1600">
              <a:latin typeface="Times New Roman"/>
              <a:cs typeface="Times New Roman"/>
            </a:endParaRPr>
          </a:p>
          <a:p>
            <a:pPr marL="50800" marR="5080" indent="501015" algn="just">
              <a:lnSpc>
                <a:spcPct val="143700"/>
              </a:lnSpc>
              <a:spcBef>
                <a:spcPts val="715"/>
              </a:spcBef>
            </a:pPr>
            <a:r>
              <a:rPr sz="1400" spc="-5" dirty="0">
                <a:latin typeface="Times New Roman"/>
                <a:cs typeface="Times New Roman"/>
              </a:rPr>
              <a:t>The Arduino Integrated Development Environment </a:t>
            </a:r>
            <a:r>
              <a:rPr sz="1400" dirty="0">
                <a:latin typeface="Times New Roman"/>
                <a:cs typeface="Times New Roman"/>
              </a:rPr>
              <a:t>- or </a:t>
            </a:r>
            <a:r>
              <a:rPr sz="1400" spc="-5" dirty="0">
                <a:latin typeface="Times New Roman"/>
                <a:cs typeface="Times New Roman"/>
              </a:rPr>
              <a:t>Arduino </a:t>
            </a:r>
            <a:r>
              <a:rPr sz="1400" dirty="0">
                <a:latin typeface="Times New Roman"/>
                <a:cs typeface="Times New Roman"/>
              </a:rPr>
              <a:t> Software(IDE) - </a:t>
            </a:r>
            <a:r>
              <a:rPr sz="1400" spc="-5" dirty="0">
                <a:latin typeface="Times New Roman"/>
                <a:cs typeface="Times New Roman"/>
              </a:rPr>
              <a:t>contains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5" dirty="0">
                <a:latin typeface="Times New Roman"/>
                <a:cs typeface="Times New Roman"/>
              </a:rPr>
              <a:t>text editor </a:t>
            </a:r>
            <a:r>
              <a:rPr sz="1400" dirty="0">
                <a:latin typeface="Times New Roman"/>
                <a:cs typeface="Times New Roman"/>
              </a:rPr>
              <a:t>for </a:t>
            </a:r>
            <a:r>
              <a:rPr sz="1400" spc="-5" dirty="0">
                <a:latin typeface="Times New Roman"/>
                <a:cs typeface="Times New Roman"/>
              </a:rPr>
              <a:t>writing code,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5" dirty="0">
                <a:latin typeface="Times New Roman"/>
                <a:cs typeface="Times New Roman"/>
              </a:rPr>
              <a:t>message </a:t>
            </a:r>
            <a:r>
              <a:rPr sz="1400" dirty="0">
                <a:latin typeface="Times New Roman"/>
                <a:cs typeface="Times New Roman"/>
              </a:rPr>
              <a:t>area, a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text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console,</a:t>
            </a:r>
            <a:r>
              <a:rPr sz="1400" dirty="0">
                <a:latin typeface="Times New Roman"/>
                <a:cs typeface="Times New Roman"/>
              </a:rPr>
              <a:t> a </a:t>
            </a:r>
            <a:r>
              <a:rPr sz="1400" spc="-5" dirty="0">
                <a:latin typeface="Times New Roman"/>
                <a:cs typeface="Times New Roman"/>
              </a:rPr>
              <a:t>toolbar with buttons for common functions </a:t>
            </a:r>
            <a:r>
              <a:rPr sz="1400" spc="-10" dirty="0">
                <a:latin typeface="Times New Roman"/>
                <a:cs typeface="Times New Roman"/>
              </a:rPr>
              <a:t>and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5" dirty="0">
                <a:latin typeface="Times New Roman"/>
                <a:cs typeface="Times New Roman"/>
              </a:rPr>
              <a:t>series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menus.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It</a:t>
            </a:r>
            <a:r>
              <a:rPr sz="1400" spc="-5" dirty="0">
                <a:latin typeface="Times New Roman"/>
                <a:cs typeface="Times New Roman"/>
              </a:rPr>
              <a:t> connects</a:t>
            </a:r>
            <a:r>
              <a:rPr sz="1400" dirty="0">
                <a:latin typeface="Times New Roman"/>
                <a:cs typeface="Times New Roman"/>
              </a:rPr>
              <a:t> to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Arduino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hardware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upload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programs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communicate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with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them.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4800" y="304800"/>
            <a:ext cx="7164705" cy="9450705"/>
            <a:chOff x="304800" y="304800"/>
            <a:chExt cx="7164705" cy="9450705"/>
          </a:xfrm>
        </p:grpSpPr>
        <p:sp>
          <p:nvSpPr>
            <p:cNvPr id="5" name="object 5"/>
            <p:cNvSpPr/>
            <p:nvPr/>
          </p:nvSpPr>
          <p:spPr>
            <a:xfrm>
              <a:off x="304800" y="304799"/>
              <a:ext cx="7164705" cy="9450705"/>
            </a:xfrm>
            <a:custGeom>
              <a:avLst/>
              <a:gdLst/>
              <a:ahLst/>
              <a:cxnLst/>
              <a:rect l="l" t="t" r="r" b="b"/>
              <a:pathLst>
                <a:path w="7164705" h="9450705">
                  <a:moveTo>
                    <a:pt x="7117080" y="18288"/>
                  </a:moveTo>
                  <a:lnTo>
                    <a:pt x="7107936" y="18288"/>
                  </a:lnTo>
                  <a:lnTo>
                    <a:pt x="7107936" y="56388"/>
                  </a:lnTo>
                  <a:lnTo>
                    <a:pt x="7107936" y="9393936"/>
                  </a:lnTo>
                  <a:lnTo>
                    <a:pt x="56388" y="9393936"/>
                  </a:lnTo>
                  <a:lnTo>
                    <a:pt x="56388" y="56388"/>
                  </a:lnTo>
                  <a:lnTo>
                    <a:pt x="7107936" y="56388"/>
                  </a:lnTo>
                  <a:lnTo>
                    <a:pt x="7107936" y="18288"/>
                  </a:lnTo>
                  <a:lnTo>
                    <a:pt x="56388" y="18288"/>
                  </a:lnTo>
                  <a:lnTo>
                    <a:pt x="18288" y="18288"/>
                  </a:lnTo>
                  <a:lnTo>
                    <a:pt x="18288" y="56388"/>
                  </a:lnTo>
                  <a:lnTo>
                    <a:pt x="18288" y="9393936"/>
                  </a:lnTo>
                  <a:lnTo>
                    <a:pt x="18288" y="9403080"/>
                  </a:lnTo>
                  <a:lnTo>
                    <a:pt x="56388" y="9403080"/>
                  </a:lnTo>
                  <a:lnTo>
                    <a:pt x="7107936" y="9403080"/>
                  </a:lnTo>
                  <a:lnTo>
                    <a:pt x="7117080" y="9403080"/>
                  </a:lnTo>
                  <a:lnTo>
                    <a:pt x="7117080" y="9393936"/>
                  </a:lnTo>
                  <a:lnTo>
                    <a:pt x="7117080" y="56388"/>
                  </a:lnTo>
                  <a:lnTo>
                    <a:pt x="7117080" y="18288"/>
                  </a:lnTo>
                  <a:close/>
                </a:path>
                <a:path w="7164705" h="9450705">
                  <a:moveTo>
                    <a:pt x="7164324" y="0"/>
                  </a:moveTo>
                  <a:lnTo>
                    <a:pt x="7126224" y="0"/>
                  </a:lnTo>
                  <a:lnTo>
                    <a:pt x="7126224" y="9144"/>
                  </a:lnTo>
                  <a:lnTo>
                    <a:pt x="7126224" y="56388"/>
                  </a:lnTo>
                  <a:lnTo>
                    <a:pt x="7126224" y="9393936"/>
                  </a:lnTo>
                  <a:lnTo>
                    <a:pt x="7126224" y="9412224"/>
                  </a:lnTo>
                  <a:lnTo>
                    <a:pt x="7107936" y="9412224"/>
                  </a:lnTo>
                  <a:lnTo>
                    <a:pt x="56388" y="9412224"/>
                  </a:lnTo>
                  <a:lnTo>
                    <a:pt x="9144" y="9412224"/>
                  </a:lnTo>
                  <a:lnTo>
                    <a:pt x="9144" y="9393936"/>
                  </a:lnTo>
                  <a:lnTo>
                    <a:pt x="9144" y="56388"/>
                  </a:lnTo>
                  <a:lnTo>
                    <a:pt x="9144" y="9144"/>
                  </a:lnTo>
                  <a:lnTo>
                    <a:pt x="56388" y="9144"/>
                  </a:lnTo>
                  <a:lnTo>
                    <a:pt x="7107936" y="9144"/>
                  </a:lnTo>
                  <a:lnTo>
                    <a:pt x="7126224" y="9144"/>
                  </a:lnTo>
                  <a:lnTo>
                    <a:pt x="7126224" y="0"/>
                  </a:lnTo>
                  <a:lnTo>
                    <a:pt x="7107936" y="0"/>
                  </a:lnTo>
                  <a:lnTo>
                    <a:pt x="56388" y="0"/>
                  </a:lnTo>
                  <a:lnTo>
                    <a:pt x="9144" y="0"/>
                  </a:lnTo>
                  <a:lnTo>
                    <a:pt x="0" y="0"/>
                  </a:lnTo>
                  <a:lnTo>
                    <a:pt x="0" y="9144"/>
                  </a:lnTo>
                  <a:lnTo>
                    <a:pt x="0" y="56388"/>
                  </a:lnTo>
                  <a:lnTo>
                    <a:pt x="0" y="9393936"/>
                  </a:lnTo>
                  <a:lnTo>
                    <a:pt x="0" y="9412224"/>
                  </a:lnTo>
                  <a:lnTo>
                    <a:pt x="0" y="9450324"/>
                  </a:lnTo>
                  <a:lnTo>
                    <a:pt x="9144" y="9450324"/>
                  </a:lnTo>
                  <a:lnTo>
                    <a:pt x="56388" y="9450324"/>
                  </a:lnTo>
                  <a:lnTo>
                    <a:pt x="7107936" y="9450324"/>
                  </a:lnTo>
                  <a:lnTo>
                    <a:pt x="7126224" y="9450324"/>
                  </a:lnTo>
                  <a:lnTo>
                    <a:pt x="7164324" y="9450324"/>
                  </a:lnTo>
                  <a:lnTo>
                    <a:pt x="7164324" y="9412224"/>
                  </a:lnTo>
                  <a:lnTo>
                    <a:pt x="7164324" y="9393936"/>
                  </a:lnTo>
                  <a:lnTo>
                    <a:pt x="7164324" y="56388"/>
                  </a:lnTo>
                  <a:lnTo>
                    <a:pt x="7164324" y="9144"/>
                  </a:lnTo>
                  <a:lnTo>
                    <a:pt x="71643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51100" y="3541141"/>
              <a:ext cx="2865120" cy="272986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439035" y="3513963"/>
              <a:ext cx="2872740" cy="2767330"/>
            </a:xfrm>
            <a:custGeom>
              <a:avLst/>
              <a:gdLst/>
              <a:ahLst/>
              <a:cxnLst/>
              <a:rect l="l" t="t" r="r" b="b"/>
              <a:pathLst>
                <a:path w="2872740" h="2767329">
                  <a:moveTo>
                    <a:pt x="0" y="2766821"/>
                  </a:moveTo>
                  <a:lnTo>
                    <a:pt x="2872740" y="2766821"/>
                  </a:lnTo>
                  <a:lnTo>
                    <a:pt x="2872740" y="0"/>
                  </a:lnTo>
                  <a:lnTo>
                    <a:pt x="0" y="0"/>
                  </a:lnTo>
                  <a:lnTo>
                    <a:pt x="0" y="2766821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r>
              <a:rPr spc="-5" dirty="0"/>
              <a:t>13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3276" y="836422"/>
            <a:ext cx="5310505" cy="18929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WRITING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SKETCHES</a:t>
            </a:r>
            <a:endParaRPr sz="1600">
              <a:latin typeface="Times New Roman"/>
              <a:cs typeface="Times New Roman"/>
            </a:endParaRPr>
          </a:p>
          <a:p>
            <a:pPr marL="83820" marR="5080" indent="501015" algn="just">
              <a:lnSpc>
                <a:spcPct val="143600"/>
              </a:lnSpc>
              <a:spcBef>
                <a:spcPts val="725"/>
              </a:spcBef>
            </a:pPr>
            <a:r>
              <a:rPr sz="1400" spc="-5" dirty="0">
                <a:latin typeface="Times New Roman"/>
                <a:cs typeface="Times New Roman"/>
              </a:rPr>
              <a:t>Programs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written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using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Arduino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Software</a:t>
            </a:r>
            <a:r>
              <a:rPr sz="1400" dirty="0">
                <a:latin typeface="Times New Roman"/>
                <a:cs typeface="Times New Roman"/>
              </a:rPr>
              <a:t> (IDE)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are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called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sketches. These sketches </a:t>
            </a:r>
            <a:r>
              <a:rPr sz="1400" dirty="0">
                <a:latin typeface="Times New Roman"/>
                <a:cs typeface="Times New Roman"/>
              </a:rPr>
              <a:t>are </a:t>
            </a:r>
            <a:r>
              <a:rPr sz="1400" spc="-5" dirty="0">
                <a:latin typeface="Times New Roman"/>
                <a:cs typeface="Times New Roman"/>
              </a:rPr>
              <a:t>written in the text editor </a:t>
            </a:r>
            <a:r>
              <a:rPr sz="1400" spc="-10" dirty="0">
                <a:latin typeface="Times New Roman"/>
                <a:cs typeface="Times New Roman"/>
              </a:rPr>
              <a:t>and </a:t>
            </a:r>
            <a:r>
              <a:rPr sz="1400" dirty="0">
                <a:latin typeface="Times New Roman"/>
                <a:cs typeface="Times New Roman"/>
              </a:rPr>
              <a:t>are </a:t>
            </a:r>
            <a:r>
              <a:rPr sz="1400" spc="-5" dirty="0">
                <a:latin typeface="Times New Roman"/>
                <a:cs typeface="Times New Roman"/>
              </a:rPr>
              <a:t>saved with </a:t>
            </a:r>
            <a:r>
              <a:rPr sz="1400" dirty="0">
                <a:latin typeface="Times New Roman"/>
                <a:cs typeface="Times New Roman"/>
              </a:rPr>
              <a:t> the </a:t>
            </a:r>
            <a:r>
              <a:rPr sz="1400" spc="-5" dirty="0">
                <a:latin typeface="Times New Roman"/>
                <a:cs typeface="Times New Roman"/>
              </a:rPr>
              <a:t>file extension </a:t>
            </a:r>
            <a:r>
              <a:rPr sz="1400" spc="-10" dirty="0">
                <a:latin typeface="Times New Roman"/>
                <a:cs typeface="Times New Roman"/>
              </a:rPr>
              <a:t>ino. </a:t>
            </a:r>
            <a:r>
              <a:rPr sz="1400" spc="-5" dirty="0">
                <a:latin typeface="Times New Roman"/>
                <a:cs typeface="Times New Roman"/>
              </a:rPr>
              <a:t>The editor has features for cutting/pasting and for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searching/replacing </a:t>
            </a:r>
            <a:r>
              <a:rPr sz="1400" dirty="0">
                <a:latin typeface="Times New Roman"/>
                <a:cs typeface="Times New Roman"/>
              </a:rPr>
              <a:t>text. </a:t>
            </a:r>
            <a:r>
              <a:rPr sz="1400" spc="-5" dirty="0">
                <a:latin typeface="Times New Roman"/>
                <a:cs typeface="Times New Roman"/>
              </a:rPr>
              <a:t>The message area gives feedback while </a:t>
            </a:r>
            <a:r>
              <a:rPr sz="1400" spc="-10" dirty="0">
                <a:latin typeface="Times New Roman"/>
                <a:cs typeface="Times New Roman"/>
              </a:rPr>
              <a:t>saving </a:t>
            </a:r>
            <a:r>
              <a:rPr sz="1400" spc="-5" dirty="0">
                <a:latin typeface="Times New Roman"/>
                <a:cs typeface="Times New Roman"/>
              </a:rPr>
              <a:t> and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exporting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and </a:t>
            </a:r>
            <a:r>
              <a:rPr sz="1400" spc="-5" dirty="0">
                <a:latin typeface="Times New Roman"/>
                <a:cs typeface="Times New Roman"/>
              </a:rPr>
              <a:t>displays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errors.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3276" y="6628257"/>
            <a:ext cx="5429250" cy="21113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7523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Times New Roman"/>
                <a:cs typeface="Times New Roman"/>
              </a:rPr>
              <a:t>Fig.3.10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Arduino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IDE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5080" indent="583565" algn="just">
              <a:lnSpc>
                <a:spcPct val="143600"/>
              </a:lnSpc>
            </a:pPr>
            <a:r>
              <a:rPr sz="1400" spc="-5" dirty="0">
                <a:latin typeface="Times New Roman"/>
                <a:cs typeface="Times New Roman"/>
              </a:rPr>
              <a:t>The console displays text output by </a:t>
            </a:r>
            <a:r>
              <a:rPr sz="1400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–Arduino Software (IDE),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including complete </a:t>
            </a:r>
            <a:r>
              <a:rPr sz="1400" dirty="0">
                <a:latin typeface="Times New Roman"/>
                <a:cs typeface="Times New Roman"/>
              </a:rPr>
              <a:t>error </a:t>
            </a:r>
            <a:r>
              <a:rPr sz="1400" spc="-5" dirty="0">
                <a:latin typeface="Times New Roman"/>
                <a:cs typeface="Times New Roman"/>
              </a:rPr>
              <a:t>messages and other information. The bottom </a:t>
            </a:r>
            <a:r>
              <a:rPr sz="1400" dirty="0">
                <a:latin typeface="Times New Roman"/>
                <a:cs typeface="Times New Roman"/>
              </a:rPr>
              <a:t>right-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hand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corner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window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displays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configured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board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serial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port.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 </a:t>
            </a:r>
            <a:r>
              <a:rPr sz="1400" spc="-3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toolbar buttons </a:t>
            </a:r>
            <a:r>
              <a:rPr sz="1400" spc="-10" dirty="0">
                <a:latin typeface="Times New Roman"/>
                <a:cs typeface="Times New Roman"/>
              </a:rPr>
              <a:t>allow </a:t>
            </a:r>
            <a:r>
              <a:rPr sz="1400" spc="-5" dirty="0">
                <a:latin typeface="Times New Roman"/>
                <a:cs typeface="Times New Roman"/>
              </a:rPr>
              <a:t>you to verify and upload programs, create, </a:t>
            </a:r>
            <a:r>
              <a:rPr sz="1400" dirty="0">
                <a:latin typeface="Times New Roman"/>
                <a:cs typeface="Times New Roman"/>
              </a:rPr>
              <a:t>open, </a:t>
            </a:r>
            <a:r>
              <a:rPr sz="1400" spc="-5" dirty="0">
                <a:latin typeface="Times New Roman"/>
                <a:cs typeface="Times New Roman"/>
              </a:rPr>
              <a:t>and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save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sketches,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open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serial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monitor.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0389" y="3232530"/>
            <a:ext cx="4655185" cy="3254375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17080" y="18288"/>
                </a:moveTo>
                <a:lnTo>
                  <a:pt x="7107936" y="18288"/>
                </a:lnTo>
                <a:lnTo>
                  <a:pt x="7107936" y="56388"/>
                </a:lnTo>
                <a:lnTo>
                  <a:pt x="7107936" y="9393936"/>
                </a:lnTo>
                <a:lnTo>
                  <a:pt x="56388" y="9393936"/>
                </a:lnTo>
                <a:lnTo>
                  <a:pt x="56388" y="56388"/>
                </a:lnTo>
                <a:lnTo>
                  <a:pt x="7107936" y="56388"/>
                </a:lnTo>
                <a:lnTo>
                  <a:pt x="7107936" y="18288"/>
                </a:lnTo>
                <a:lnTo>
                  <a:pt x="56388" y="18288"/>
                </a:lnTo>
                <a:lnTo>
                  <a:pt x="18288" y="18288"/>
                </a:lnTo>
                <a:lnTo>
                  <a:pt x="18288" y="56388"/>
                </a:lnTo>
                <a:lnTo>
                  <a:pt x="18288" y="9393936"/>
                </a:lnTo>
                <a:lnTo>
                  <a:pt x="18288" y="9403080"/>
                </a:lnTo>
                <a:lnTo>
                  <a:pt x="56388" y="9403080"/>
                </a:lnTo>
                <a:lnTo>
                  <a:pt x="7107936" y="9403080"/>
                </a:lnTo>
                <a:lnTo>
                  <a:pt x="7117080" y="9403080"/>
                </a:lnTo>
                <a:lnTo>
                  <a:pt x="7117080" y="9393936"/>
                </a:lnTo>
                <a:lnTo>
                  <a:pt x="7117080" y="56388"/>
                </a:lnTo>
                <a:lnTo>
                  <a:pt x="7117080" y="18288"/>
                </a:lnTo>
                <a:close/>
              </a:path>
              <a:path w="7164705" h="9450705">
                <a:moveTo>
                  <a:pt x="7164324" y="0"/>
                </a:moveTo>
                <a:lnTo>
                  <a:pt x="7126224" y="0"/>
                </a:lnTo>
                <a:lnTo>
                  <a:pt x="7126224" y="9144"/>
                </a:lnTo>
                <a:lnTo>
                  <a:pt x="7126224" y="56388"/>
                </a:lnTo>
                <a:lnTo>
                  <a:pt x="7126224" y="9393936"/>
                </a:lnTo>
                <a:lnTo>
                  <a:pt x="7126224" y="9412224"/>
                </a:lnTo>
                <a:lnTo>
                  <a:pt x="7107936" y="9412224"/>
                </a:lnTo>
                <a:lnTo>
                  <a:pt x="56388" y="9412224"/>
                </a:lnTo>
                <a:lnTo>
                  <a:pt x="9144" y="9412224"/>
                </a:lnTo>
                <a:lnTo>
                  <a:pt x="9144" y="9393936"/>
                </a:lnTo>
                <a:lnTo>
                  <a:pt x="9144" y="56388"/>
                </a:lnTo>
                <a:lnTo>
                  <a:pt x="9144" y="9144"/>
                </a:lnTo>
                <a:lnTo>
                  <a:pt x="56388" y="9144"/>
                </a:lnTo>
                <a:lnTo>
                  <a:pt x="7107936" y="9144"/>
                </a:lnTo>
                <a:lnTo>
                  <a:pt x="7126224" y="9144"/>
                </a:lnTo>
                <a:lnTo>
                  <a:pt x="7126224" y="0"/>
                </a:lnTo>
                <a:lnTo>
                  <a:pt x="7107936" y="0"/>
                </a:lnTo>
                <a:lnTo>
                  <a:pt x="56388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56388"/>
                </a:lnTo>
                <a:lnTo>
                  <a:pt x="0" y="9393936"/>
                </a:lnTo>
                <a:lnTo>
                  <a:pt x="0" y="9412224"/>
                </a:lnTo>
                <a:lnTo>
                  <a:pt x="0" y="9450324"/>
                </a:lnTo>
                <a:lnTo>
                  <a:pt x="9144" y="9450324"/>
                </a:lnTo>
                <a:lnTo>
                  <a:pt x="56388" y="9450324"/>
                </a:lnTo>
                <a:lnTo>
                  <a:pt x="7107936" y="9450324"/>
                </a:lnTo>
                <a:lnTo>
                  <a:pt x="7126224" y="9450324"/>
                </a:lnTo>
                <a:lnTo>
                  <a:pt x="7164324" y="9450324"/>
                </a:lnTo>
                <a:lnTo>
                  <a:pt x="7164324" y="9412224"/>
                </a:lnTo>
                <a:lnTo>
                  <a:pt x="7164324" y="9393936"/>
                </a:lnTo>
                <a:lnTo>
                  <a:pt x="7164324" y="56388"/>
                </a:lnTo>
                <a:lnTo>
                  <a:pt x="7164324" y="9144"/>
                </a:lnTo>
                <a:lnTo>
                  <a:pt x="7164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r>
              <a:rPr spc="-5" dirty="0"/>
              <a:t>14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8768" y="906525"/>
            <a:ext cx="5908040" cy="3333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86385" algn="ctr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Times New Roman"/>
                <a:cs typeface="Times New Roman"/>
              </a:rPr>
              <a:t>CHAPTER</a:t>
            </a:r>
            <a:r>
              <a:rPr sz="1600" b="1" spc="-5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4</a:t>
            </a: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50">
              <a:latin typeface="Times New Roman"/>
              <a:cs typeface="Times New Roman"/>
            </a:endParaRPr>
          </a:p>
          <a:p>
            <a:pPr marR="294640" algn="ctr">
              <a:lnSpc>
                <a:spcPct val="100000"/>
              </a:lnSpc>
            </a:pPr>
            <a:r>
              <a:rPr sz="1600" b="1" spc="-5" dirty="0">
                <a:latin typeface="Times New Roman"/>
                <a:cs typeface="Times New Roman"/>
              </a:rPr>
              <a:t>W</a:t>
            </a:r>
            <a:r>
              <a:rPr sz="1600" b="1" spc="-15" dirty="0">
                <a:latin typeface="Times New Roman"/>
                <a:cs typeface="Times New Roman"/>
              </a:rPr>
              <a:t>O</a:t>
            </a:r>
            <a:r>
              <a:rPr sz="1600" b="1" dirty="0">
                <a:latin typeface="Times New Roman"/>
                <a:cs typeface="Times New Roman"/>
              </a:rPr>
              <a:t>R</a:t>
            </a:r>
            <a:r>
              <a:rPr sz="1600" b="1" spc="-15" dirty="0">
                <a:latin typeface="Times New Roman"/>
                <a:cs typeface="Times New Roman"/>
              </a:rPr>
              <a:t>K</a:t>
            </a:r>
            <a:r>
              <a:rPr sz="1600" b="1" spc="-5" dirty="0">
                <a:latin typeface="Times New Roman"/>
                <a:cs typeface="Times New Roman"/>
              </a:rPr>
              <a:t>I</a:t>
            </a:r>
            <a:r>
              <a:rPr sz="1600" b="1" spc="5" dirty="0">
                <a:latin typeface="Times New Roman"/>
                <a:cs typeface="Times New Roman"/>
              </a:rPr>
              <a:t>N</a:t>
            </a:r>
            <a:r>
              <a:rPr sz="1600" b="1" spc="-5" dirty="0">
                <a:latin typeface="Times New Roman"/>
                <a:cs typeface="Times New Roman"/>
              </a:rPr>
              <a:t>G</a:t>
            </a:r>
            <a:r>
              <a:rPr sz="1600" b="1" spc="-8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ME</a:t>
            </a:r>
            <a:r>
              <a:rPr sz="1600" b="1" spc="10" dirty="0">
                <a:latin typeface="Times New Roman"/>
                <a:cs typeface="Times New Roman"/>
              </a:rPr>
              <a:t>T</a:t>
            </a:r>
            <a:r>
              <a:rPr sz="1600" b="1" spc="-15" dirty="0">
                <a:latin typeface="Times New Roman"/>
                <a:cs typeface="Times New Roman"/>
              </a:rPr>
              <a:t>H</a:t>
            </a:r>
            <a:r>
              <a:rPr sz="1600" b="1" spc="-5" dirty="0">
                <a:latin typeface="Times New Roman"/>
                <a:cs typeface="Times New Roman"/>
              </a:rPr>
              <a:t>OD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12700" marR="9525" indent="286385" algn="just">
              <a:lnSpc>
                <a:spcPct val="143600"/>
              </a:lnSpc>
              <a:spcBef>
                <a:spcPts val="1080"/>
              </a:spcBef>
            </a:pPr>
            <a:r>
              <a:rPr sz="1400" spc="-5" dirty="0">
                <a:solidFill>
                  <a:srgbClr val="1F2023"/>
                </a:solidFill>
                <a:latin typeface="Times New Roman"/>
                <a:cs typeface="Times New Roman"/>
              </a:rPr>
              <a:t>The</a:t>
            </a:r>
            <a:r>
              <a:rPr sz="140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F2023"/>
                </a:solidFill>
                <a:latin typeface="Times New Roman"/>
                <a:cs typeface="Times New Roman"/>
              </a:rPr>
              <a:t>raindrop</a:t>
            </a:r>
            <a:r>
              <a:rPr sz="140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F2023"/>
                </a:solidFill>
                <a:latin typeface="Times New Roman"/>
                <a:cs typeface="Times New Roman"/>
              </a:rPr>
              <a:t>sensor</a:t>
            </a:r>
            <a:r>
              <a:rPr sz="1400" dirty="0">
                <a:solidFill>
                  <a:srgbClr val="1F2023"/>
                </a:solidFill>
                <a:latin typeface="Times New Roman"/>
                <a:cs typeface="Times New Roman"/>
              </a:rPr>
              <a:t> measures</a:t>
            </a:r>
            <a:r>
              <a:rPr sz="14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F2023"/>
                </a:solidFill>
                <a:latin typeface="Times New Roman"/>
                <a:cs typeface="Times New Roman"/>
              </a:rPr>
              <a:t>the</a:t>
            </a:r>
            <a:r>
              <a:rPr sz="14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F2023"/>
                </a:solidFill>
                <a:latin typeface="Times New Roman"/>
                <a:cs typeface="Times New Roman"/>
              </a:rPr>
              <a:t>moisture</a:t>
            </a:r>
            <a:r>
              <a:rPr sz="140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F2023"/>
                </a:solidFill>
                <a:latin typeface="Times New Roman"/>
                <a:cs typeface="Times New Roman"/>
              </a:rPr>
              <a:t>via</a:t>
            </a:r>
            <a:r>
              <a:rPr sz="140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F2023"/>
                </a:solidFill>
                <a:latin typeface="Times New Roman"/>
                <a:cs typeface="Times New Roman"/>
              </a:rPr>
              <a:t>analog</a:t>
            </a:r>
            <a:r>
              <a:rPr sz="140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F2023"/>
                </a:solidFill>
                <a:latin typeface="Times New Roman"/>
                <a:cs typeface="Times New Roman"/>
              </a:rPr>
              <a:t>output</a:t>
            </a:r>
            <a:r>
              <a:rPr sz="140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F2023"/>
                </a:solidFill>
                <a:latin typeface="Times New Roman"/>
                <a:cs typeface="Times New Roman"/>
              </a:rPr>
              <a:t>pins</a:t>
            </a:r>
            <a:r>
              <a:rPr sz="140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F2023"/>
                </a:solidFill>
                <a:latin typeface="Times New Roman"/>
                <a:cs typeface="Times New Roman"/>
              </a:rPr>
              <a:t>and</a:t>
            </a:r>
            <a:r>
              <a:rPr sz="140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F2023"/>
                </a:solidFill>
                <a:latin typeface="Times New Roman"/>
                <a:cs typeface="Times New Roman"/>
              </a:rPr>
              <a:t>it </a:t>
            </a:r>
            <a:r>
              <a:rPr sz="1400" spc="-33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F2023"/>
                </a:solidFill>
                <a:latin typeface="Times New Roman"/>
                <a:cs typeface="Times New Roman"/>
              </a:rPr>
              <a:t>provides</a:t>
            </a:r>
            <a:r>
              <a:rPr sz="1400" spc="-8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F2023"/>
                </a:solidFill>
                <a:latin typeface="Times New Roman"/>
                <a:cs typeface="Times New Roman"/>
              </a:rPr>
              <a:t>a</a:t>
            </a:r>
            <a:r>
              <a:rPr sz="1400" spc="-8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F2023"/>
                </a:solidFill>
                <a:latin typeface="Times New Roman"/>
                <a:cs typeface="Times New Roman"/>
              </a:rPr>
              <a:t>digital</a:t>
            </a:r>
            <a:r>
              <a:rPr sz="1400" spc="-9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F2023"/>
                </a:solidFill>
                <a:latin typeface="Times New Roman"/>
                <a:cs typeface="Times New Roman"/>
              </a:rPr>
              <a:t>output</a:t>
            </a:r>
            <a:r>
              <a:rPr sz="1400" spc="-8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F2023"/>
                </a:solidFill>
                <a:latin typeface="Times New Roman"/>
                <a:cs typeface="Times New Roman"/>
              </a:rPr>
              <a:t>when</a:t>
            </a:r>
            <a:r>
              <a:rPr sz="1400" spc="-8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F2023"/>
                </a:solidFill>
                <a:latin typeface="Times New Roman"/>
                <a:cs typeface="Times New Roman"/>
              </a:rPr>
              <a:t>a</a:t>
            </a:r>
            <a:r>
              <a:rPr sz="1400" spc="-8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F2023"/>
                </a:solidFill>
                <a:latin typeface="Times New Roman"/>
                <a:cs typeface="Times New Roman"/>
              </a:rPr>
              <a:t>threshold</a:t>
            </a:r>
            <a:r>
              <a:rPr sz="1400" spc="-8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F2023"/>
                </a:solidFill>
                <a:latin typeface="Times New Roman"/>
                <a:cs typeface="Times New Roman"/>
              </a:rPr>
              <a:t>of</a:t>
            </a:r>
            <a:r>
              <a:rPr sz="1400" spc="-8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F2023"/>
                </a:solidFill>
                <a:latin typeface="Times New Roman"/>
                <a:cs typeface="Times New Roman"/>
              </a:rPr>
              <a:t>moisture</a:t>
            </a:r>
            <a:r>
              <a:rPr sz="1400" spc="-8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F2023"/>
                </a:solidFill>
                <a:latin typeface="Times New Roman"/>
                <a:cs typeface="Times New Roman"/>
              </a:rPr>
              <a:t>exceeds.</a:t>
            </a:r>
            <a:r>
              <a:rPr sz="1400" spc="-10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F2023"/>
                </a:solidFill>
                <a:latin typeface="Times New Roman"/>
                <a:cs typeface="Times New Roman"/>
              </a:rPr>
              <a:t>The</a:t>
            </a:r>
            <a:r>
              <a:rPr sz="1400" spc="-8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F2023"/>
                </a:solidFill>
                <a:latin typeface="Times New Roman"/>
                <a:cs typeface="Times New Roman"/>
              </a:rPr>
              <a:t>module</a:t>
            </a:r>
            <a:r>
              <a:rPr sz="1400" spc="-8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F2023"/>
                </a:solidFill>
                <a:latin typeface="Times New Roman"/>
                <a:cs typeface="Times New Roman"/>
              </a:rPr>
              <a:t>is</a:t>
            </a:r>
            <a:r>
              <a:rPr sz="1400" spc="-8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F2023"/>
                </a:solidFill>
                <a:latin typeface="Times New Roman"/>
                <a:cs typeface="Times New Roman"/>
              </a:rPr>
              <a:t>based </a:t>
            </a:r>
            <a:r>
              <a:rPr sz="1400" spc="-34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F2023"/>
                </a:solidFill>
                <a:latin typeface="Times New Roman"/>
                <a:cs typeface="Times New Roman"/>
              </a:rPr>
              <a:t>on the </a:t>
            </a:r>
            <a:r>
              <a:rPr sz="1400" spc="-5" dirty="0">
                <a:solidFill>
                  <a:srgbClr val="1F2023"/>
                </a:solidFill>
                <a:latin typeface="Times New Roman"/>
                <a:cs typeface="Times New Roman"/>
              </a:rPr>
              <a:t>LM393 op amp. </a:t>
            </a:r>
            <a:r>
              <a:rPr sz="1400" dirty="0">
                <a:solidFill>
                  <a:srgbClr val="1F2023"/>
                </a:solidFill>
                <a:latin typeface="Times New Roman"/>
                <a:cs typeface="Times New Roman"/>
              </a:rPr>
              <a:t>It </a:t>
            </a:r>
            <a:r>
              <a:rPr sz="1400" spc="-5" dirty="0">
                <a:solidFill>
                  <a:srgbClr val="1F2023"/>
                </a:solidFill>
                <a:latin typeface="Times New Roman"/>
                <a:cs typeface="Times New Roman"/>
              </a:rPr>
              <a:t>consists of </a:t>
            </a:r>
            <a:r>
              <a:rPr sz="1400" dirty="0">
                <a:solidFill>
                  <a:srgbClr val="1F2023"/>
                </a:solidFill>
                <a:latin typeface="Times New Roman"/>
                <a:cs typeface="Times New Roman"/>
              </a:rPr>
              <a:t>an </a:t>
            </a:r>
            <a:r>
              <a:rPr sz="1400" spc="-5" dirty="0">
                <a:solidFill>
                  <a:srgbClr val="1F2023"/>
                </a:solidFill>
                <a:latin typeface="Times New Roman"/>
                <a:cs typeface="Times New Roman"/>
              </a:rPr>
              <a:t>electronics module and </a:t>
            </a:r>
            <a:r>
              <a:rPr sz="1400" dirty="0">
                <a:solidFill>
                  <a:srgbClr val="1F2023"/>
                </a:solidFill>
                <a:latin typeface="Times New Roman"/>
                <a:cs typeface="Times New Roman"/>
              </a:rPr>
              <a:t>a </a:t>
            </a:r>
            <a:r>
              <a:rPr sz="1400" spc="-5" dirty="0">
                <a:solidFill>
                  <a:srgbClr val="1F2023"/>
                </a:solidFill>
                <a:latin typeface="Times New Roman"/>
                <a:cs typeface="Times New Roman"/>
              </a:rPr>
              <a:t>printed circuit </a:t>
            </a:r>
            <a:r>
              <a:rPr sz="140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F2023"/>
                </a:solidFill>
                <a:latin typeface="Times New Roman"/>
                <a:cs typeface="Times New Roman"/>
              </a:rPr>
              <a:t>board</a:t>
            </a:r>
            <a:r>
              <a:rPr sz="1400" spc="-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F2023"/>
                </a:solidFill>
                <a:latin typeface="Times New Roman"/>
                <a:cs typeface="Times New Roman"/>
              </a:rPr>
              <a:t>that</a:t>
            </a:r>
            <a:r>
              <a:rPr sz="140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F2023"/>
                </a:solidFill>
                <a:latin typeface="Times New Roman"/>
                <a:cs typeface="Times New Roman"/>
              </a:rPr>
              <a:t>“collects”</a:t>
            </a:r>
            <a:r>
              <a:rPr sz="1400" spc="-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F2023"/>
                </a:solidFill>
                <a:latin typeface="Times New Roman"/>
                <a:cs typeface="Times New Roman"/>
              </a:rPr>
              <a:t>the</a:t>
            </a:r>
            <a:r>
              <a:rPr sz="140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F2023"/>
                </a:solidFill>
                <a:latin typeface="Times New Roman"/>
                <a:cs typeface="Times New Roman"/>
              </a:rPr>
              <a:t>rain</a:t>
            </a:r>
            <a:r>
              <a:rPr sz="1400" spc="-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F2023"/>
                </a:solidFill>
                <a:latin typeface="Times New Roman"/>
                <a:cs typeface="Times New Roman"/>
              </a:rPr>
              <a:t>drops.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 marR="5080" indent="286385" algn="just">
              <a:lnSpc>
                <a:spcPct val="142900"/>
              </a:lnSpc>
            </a:pPr>
            <a:r>
              <a:rPr sz="1400" dirty="0">
                <a:solidFill>
                  <a:srgbClr val="1F2023"/>
                </a:solidFill>
                <a:latin typeface="Times New Roman"/>
                <a:cs typeface="Times New Roman"/>
              </a:rPr>
              <a:t>It </a:t>
            </a:r>
            <a:r>
              <a:rPr sz="1400" spc="-5" dirty="0">
                <a:solidFill>
                  <a:srgbClr val="1F2023"/>
                </a:solidFill>
                <a:latin typeface="Times New Roman"/>
                <a:cs typeface="Times New Roman"/>
              </a:rPr>
              <a:t>will detect the rain and the doors </a:t>
            </a:r>
            <a:r>
              <a:rPr sz="1400" dirty="0">
                <a:solidFill>
                  <a:srgbClr val="1F2023"/>
                </a:solidFill>
                <a:latin typeface="Times New Roman"/>
                <a:cs typeface="Times New Roman"/>
              </a:rPr>
              <a:t>or </a:t>
            </a:r>
            <a:r>
              <a:rPr sz="1400" spc="-5" dirty="0">
                <a:solidFill>
                  <a:srgbClr val="1F2023"/>
                </a:solidFill>
                <a:latin typeface="Times New Roman"/>
                <a:cs typeface="Times New Roman"/>
              </a:rPr>
              <a:t>windows will </a:t>
            </a:r>
            <a:r>
              <a:rPr sz="1400" dirty="0">
                <a:solidFill>
                  <a:srgbClr val="1F2023"/>
                </a:solidFill>
                <a:latin typeface="Times New Roman"/>
                <a:cs typeface="Times New Roman"/>
              </a:rPr>
              <a:t>be </a:t>
            </a:r>
            <a:r>
              <a:rPr sz="1400" spc="-5" dirty="0">
                <a:solidFill>
                  <a:srgbClr val="1F2023"/>
                </a:solidFill>
                <a:latin typeface="Times New Roman"/>
                <a:cs typeface="Times New Roman"/>
              </a:rPr>
              <a:t>automatically closed. </a:t>
            </a:r>
            <a:r>
              <a:rPr sz="1400" spc="-10" dirty="0">
                <a:solidFill>
                  <a:srgbClr val="1F2023"/>
                </a:solidFill>
                <a:latin typeface="Times New Roman"/>
                <a:cs typeface="Times New Roman"/>
              </a:rPr>
              <a:t>It </a:t>
            </a:r>
            <a:r>
              <a:rPr sz="1400" spc="-33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F2023"/>
                </a:solidFill>
                <a:latin typeface="Times New Roman"/>
                <a:cs typeface="Times New Roman"/>
              </a:rPr>
              <a:t>indicate to</a:t>
            </a:r>
            <a:r>
              <a:rPr sz="14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F2023"/>
                </a:solidFill>
                <a:latin typeface="Times New Roman"/>
                <a:cs typeface="Times New Roman"/>
              </a:rPr>
              <a:t>the</a:t>
            </a:r>
            <a:r>
              <a:rPr sz="1400" spc="-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F2023"/>
                </a:solidFill>
                <a:latin typeface="Times New Roman"/>
                <a:cs typeface="Times New Roman"/>
              </a:rPr>
              <a:t>used</a:t>
            </a:r>
            <a:r>
              <a:rPr sz="14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F2023"/>
                </a:solidFill>
                <a:latin typeface="Times New Roman"/>
                <a:cs typeface="Times New Roman"/>
              </a:rPr>
              <a:t>through</a:t>
            </a:r>
            <a:r>
              <a:rPr sz="1400" spc="-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F2023"/>
                </a:solidFill>
                <a:latin typeface="Times New Roman"/>
                <a:cs typeface="Times New Roman"/>
              </a:rPr>
              <a:t>the</a:t>
            </a:r>
            <a:r>
              <a:rPr sz="140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F2023"/>
                </a:solidFill>
                <a:latin typeface="Times New Roman"/>
                <a:cs typeface="Times New Roman"/>
              </a:rPr>
              <a:t>app.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17080" y="18288"/>
                </a:moveTo>
                <a:lnTo>
                  <a:pt x="7107936" y="18288"/>
                </a:lnTo>
                <a:lnTo>
                  <a:pt x="7107936" y="56388"/>
                </a:lnTo>
                <a:lnTo>
                  <a:pt x="7107936" y="9393936"/>
                </a:lnTo>
                <a:lnTo>
                  <a:pt x="56388" y="9393936"/>
                </a:lnTo>
                <a:lnTo>
                  <a:pt x="56388" y="56388"/>
                </a:lnTo>
                <a:lnTo>
                  <a:pt x="7107936" y="56388"/>
                </a:lnTo>
                <a:lnTo>
                  <a:pt x="7107936" y="18288"/>
                </a:lnTo>
                <a:lnTo>
                  <a:pt x="56388" y="18288"/>
                </a:lnTo>
                <a:lnTo>
                  <a:pt x="18288" y="18288"/>
                </a:lnTo>
                <a:lnTo>
                  <a:pt x="18288" y="56388"/>
                </a:lnTo>
                <a:lnTo>
                  <a:pt x="18288" y="9393936"/>
                </a:lnTo>
                <a:lnTo>
                  <a:pt x="18288" y="9403080"/>
                </a:lnTo>
                <a:lnTo>
                  <a:pt x="56388" y="9403080"/>
                </a:lnTo>
                <a:lnTo>
                  <a:pt x="7107936" y="9403080"/>
                </a:lnTo>
                <a:lnTo>
                  <a:pt x="7117080" y="9403080"/>
                </a:lnTo>
                <a:lnTo>
                  <a:pt x="7117080" y="9393936"/>
                </a:lnTo>
                <a:lnTo>
                  <a:pt x="7117080" y="56388"/>
                </a:lnTo>
                <a:lnTo>
                  <a:pt x="7117080" y="18288"/>
                </a:lnTo>
                <a:close/>
              </a:path>
              <a:path w="7164705" h="9450705">
                <a:moveTo>
                  <a:pt x="7164324" y="0"/>
                </a:moveTo>
                <a:lnTo>
                  <a:pt x="7126224" y="0"/>
                </a:lnTo>
                <a:lnTo>
                  <a:pt x="7126224" y="9144"/>
                </a:lnTo>
                <a:lnTo>
                  <a:pt x="7126224" y="56388"/>
                </a:lnTo>
                <a:lnTo>
                  <a:pt x="7126224" y="9393936"/>
                </a:lnTo>
                <a:lnTo>
                  <a:pt x="7126224" y="9412224"/>
                </a:lnTo>
                <a:lnTo>
                  <a:pt x="7107936" y="9412224"/>
                </a:lnTo>
                <a:lnTo>
                  <a:pt x="56388" y="9412224"/>
                </a:lnTo>
                <a:lnTo>
                  <a:pt x="9144" y="9412224"/>
                </a:lnTo>
                <a:lnTo>
                  <a:pt x="9144" y="9393936"/>
                </a:lnTo>
                <a:lnTo>
                  <a:pt x="9144" y="56388"/>
                </a:lnTo>
                <a:lnTo>
                  <a:pt x="9144" y="9144"/>
                </a:lnTo>
                <a:lnTo>
                  <a:pt x="56388" y="9144"/>
                </a:lnTo>
                <a:lnTo>
                  <a:pt x="7107936" y="9144"/>
                </a:lnTo>
                <a:lnTo>
                  <a:pt x="7126224" y="9144"/>
                </a:lnTo>
                <a:lnTo>
                  <a:pt x="7126224" y="0"/>
                </a:lnTo>
                <a:lnTo>
                  <a:pt x="7107936" y="0"/>
                </a:lnTo>
                <a:lnTo>
                  <a:pt x="56388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56388"/>
                </a:lnTo>
                <a:lnTo>
                  <a:pt x="0" y="9393936"/>
                </a:lnTo>
                <a:lnTo>
                  <a:pt x="0" y="9412224"/>
                </a:lnTo>
                <a:lnTo>
                  <a:pt x="0" y="9450324"/>
                </a:lnTo>
                <a:lnTo>
                  <a:pt x="9144" y="9450324"/>
                </a:lnTo>
                <a:lnTo>
                  <a:pt x="56388" y="9450324"/>
                </a:lnTo>
                <a:lnTo>
                  <a:pt x="7107936" y="9450324"/>
                </a:lnTo>
                <a:lnTo>
                  <a:pt x="7126224" y="9450324"/>
                </a:lnTo>
                <a:lnTo>
                  <a:pt x="7164324" y="9450324"/>
                </a:lnTo>
                <a:lnTo>
                  <a:pt x="7164324" y="9412224"/>
                </a:lnTo>
                <a:lnTo>
                  <a:pt x="7164324" y="9393936"/>
                </a:lnTo>
                <a:lnTo>
                  <a:pt x="7164324" y="56388"/>
                </a:lnTo>
                <a:lnTo>
                  <a:pt x="7164324" y="9144"/>
                </a:lnTo>
                <a:lnTo>
                  <a:pt x="7164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r>
              <a:rPr spc="-5" dirty="0"/>
              <a:t>15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85058" y="876046"/>
            <a:ext cx="18840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W</a:t>
            </a:r>
            <a:r>
              <a:rPr sz="1600" b="1" spc="-15" dirty="0">
                <a:latin typeface="Times New Roman"/>
                <a:cs typeface="Times New Roman"/>
              </a:rPr>
              <a:t>O</a:t>
            </a:r>
            <a:r>
              <a:rPr sz="1600" b="1" dirty="0">
                <a:latin typeface="Times New Roman"/>
                <a:cs typeface="Times New Roman"/>
              </a:rPr>
              <a:t>R</a:t>
            </a:r>
            <a:r>
              <a:rPr sz="1600" b="1" spc="-15" dirty="0">
                <a:latin typeface="Times New Roman"/>
                <a:cs typeface="Times New Roman"/>
              </a:rPr>
              <a:t>K</a:t>
            </a:r>
            <a:r>
              <a:rPr sz="1600" b="1" spc="-5" dirty="0">
                <a:latin typeface="Times New Roman"/>
                <a:cs typeface="Times New Roman"/>
              </a:rPr>
              <a:t>I</a:t>
            </a:r>
            <a:r>
              <a:rPr sz="1600" b="1" spc="5" dirty="0">
                <a:latin typeface="Times New Roman"/>
                <a:cs typeface="Times New Roman"/>
              </a:rPr>
              <a:t>N</a:t>
            </a:r>
            <a:r>
              <a:rPr sz="1600" b="1" spc="-5" dirty="0">
                <a:latin typeface="Times New Roman"/>
                <a:cs typeface="Times New Roman"/>
              </a:rPr>
              <a:t>G</a:t>
            </a:r>
            <a:r>
              <a:rPr sz="1600" b="1" spc="-80" dirty="0">
                <a:latin typeface="Times New Roman"/>
                <a:cs typeface="Times New Roman"/>
              </a:rPr>
              <a:t> </a:t>
            </a:r>
            <a:r>
              <a:rPr sz="1600" b="1" spc="10" dirty="0">
                <a:latin typeface="Times New Roman"/>
                <a:cs typeface="Times New Roman"/>
              </a:rPr>
              <a:t>M</a:t>
            </a:r>
            <a:r>
              <a:rPr sz="1600" b="1" spc="-5" dirty="0">
                <a:latin typeface="Times New Roman"/>
                <a:cs typeface="Times New Roman"/>
              </a:rPr>
              <a:t>ODEL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35351" y="8753043"/>
            <a:ext cx="246507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Times New Roman"/>
                <a:cs typeface="Times New Roman"/>
              </a:rPr>
              <a:t>Fig.4.1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Prototype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monitoring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system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71853" y="1576197"/>
            <a:ext cx="5053965" cy="6797040"/>
            <a:chOff x="1371853" y="1576197"/>
            <a:chExt cx="5053965" cy="67970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1853" y="1576197"/>
              <a:ext cx="5053965" cy="325856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03349" y="4835144"/>
              <a:ext cx="4984496" cy="3537584"/>
            </a:xfrm>
            <a:prstGeom prst="rect">
              <a:avLst/>
            </a:prstGeom>
          </p:spPr>
        </p:pic>
      </p:grpSp>
      <p:sp>
        <p:nvSpPr>
          <p:cNvPr id="7" name="object 7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17080" y="18288"/>
                </a:moveTo>
                <a:lnTo>
                  <a:pt x="7107936" y="18288"/>
                </a:lnTo>
                <a:lnTo>
                  <a:pt x="7107936" y="56388"/>
                </a:lnTo>
                <a:lnTo>
                  <a:pt x="7107936" y="9393936"/>
                </a:lnTo>
                <a:lnTo>
                  <a:pt x="56388" y="9393936"/>
                </a:lnTo>
                <a:lnTo>
                  <a:pt x="56388" y="56388"/>
                </a:lnTo>
                <a:lnTo>
                  <a:pt x="7107936" y="56388"/>
                </a:lnTo>
                <a:lnTo>
                  <a:pt x="7107936" y="18288"/>
                </a:lnTo>
                <a:lnTo>
                  <a:pt x="56388" y="18288"/>
                </a:lnTo>
                <a:lnTo>
                  <a:pt x="18288" y="18288"/>
                </a:lnTo>
                <a:lnTo>
                  <a:pt x="18288" y="56388"/>
                </a:lnTo>
                <a:lnTo>
                  <a:pt x="18288" y="9393936"/>
                </a:lnTo>
                <a:lnTo>
                  <a:pt x="18288" y="9403080"/>
                </a:lnTo>
                <a:lnTo>
                  <a:pt x="56388" y="9403080"/>
                </a:lnTo>
                <a:lnTo>
                  <a:pt x="7107936" y="9403080"/>
                </a:lnTo>
                <a:lnTo>
                  <a:pt x="7117080" y="9403080"/>
                </a:lnTo>
                <a:lnTo>
                  <a:pt x="7117080" y="9393936"/>
                </a:lnTo>
                <a:lnTo>
                  <a:pt x="7117080" y="56388"/>
                </a:lnTo>
                <a:lnTo>
                  <a:pt x="7117080" y="18288"/>
                </a:lnTo>
                <a:close/>
              </a:path>
              <a:path w="7164705" h="9450705">
                <a:moveTo>
                  <a:pt x="7164324" y="0"/>
                </a:moveTo>
                <a:lnTo>
                  <a:pt x="7126224" y="0"/>
                </a:lnTo>
                <a:lnTo>
                  <a:pt x="7126224" y="9144"/>
                </a:lnTo>
                <a:lnTo>
                  <a:pt x="7126224" y="56388"/>
                </a:lnTo>
                <a:lnTo>
                  <a:pt x="7126224" y="9393936"/>
                </a:lnTo>
                <a:lnTo>
                  <a:pt x="7126224" y="9412224"/>
                </a:lnTo>
                <a:lnTo>
                  <a:pt x="7107936" y="9412224"/>
                </a:lnTo>
                <a:lnTo>
                  <a:pt x="56388" y="9412224"/>
                </a:lnTo>
                <a:lnTo>
                  <a:pt x="9144" y="9412224"/>
                </a:lnTo>
                <a:lnTo>
                  <a:pt x="9144" y="9393936"/>
                </a:lnTo>
                <a:lnTo>
                  <a:pt x="9144" y="56388"/>
                </a:lnTo>
                <a:lnTo>
                  <a:pt x="9144" y="9144"/>
                </a:lnTo>
                <a:lnTo>
                  <a:pt x="56388" y="9144"/>
                </a:lnTo>
                <a:lnTo>
                  <a:pt x="7107936" y="9144"/>
                </a:lnTo>
                <a:lnTo>
                  <a:pt x="7126224" y="9144"/>
                </a:lnTo>
                <a:lnTo>
                  <a:pt x="7126224" y="0"/>
                </a:lnTo>
                <a:lnTo>
                  <a:pt x="7107936" y="0"/>
                </a:lnTo>
                <a:lnTo>
                  <a:pt x="56388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56388"/>
                </a:lnTo>
                <a:lnTo>
                  <a:pt x="0" y="9393936"/>
                </a:lnTo>
                <a:lnTo>
                  <a:pt x="0" y="9412224"/>
                </a:lnTo>
                <a:lnTo>
                  <a:pt x="0" y="9450324"/>
                </a:lnTo>
                <a:lnTo>
                  <a:pt x="9144" y="9450324"/>
                </a:lnTo>
                <a:lnTo>
                  <a:pt x="56388" y="9450324"/>
                </a:lnTo>
                <a:lnTo>
                  <a:pt x="7107936" y="9450324"/>
                </a:lnTo>
                <a:lnTo>
                  <a:pt x="7126224" y="9450324"/>
                </a:lnTo>
                <a:lnTo>
                  <a:pt x="7164324" y="9450324"/>
                </a:lnTo>
                <a:lnTo>
                  <a:pt x="7164324" y="9412224"/>
                </a:lnTo>
                <a:lnTo>
                  <a:pt x="7164324" y="9393936"/>
                </a:lnTo>
                <a:lnTo>
                  <a:pt x="7164324" y="56388"/>
                </a:lnTo>
                <a:lnTo>
                  <a:pt x="7164324" y="9144"/>
                </a:lnTo>
                <a:lnTo>
                  <a:pt x="7164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r>
              <a:rPr spc="-5" dirty="0"/>
              <a:t>16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3919" y="2550160"/>
            <a:ext cx="6096000" cy="272034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3439" y="5689600"/>
            <a:ext cx="6111240" cy="2941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566286" y="921765"/>
            <a:ext cx="1169035" cy="8299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CHAPTER</a:t>
            </a:r>
            <a:r>
              <a:rPr sz="1600" b="1" spc="-9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5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50">
              <a:latin typeface="Times New Roman"/>
              <a:cs typeface="Times New Roman"/>
            </a:endParaRPr>
          </a:p>
          <a:p>
            <a:pPr marL="17145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Times New Roman"/>
                <a:cs typeface="Times New Roman"/>
              </a:rPr>
              <a:t>C</a:t>
            </a:r>
            <a:r>
              <a:rPr sz="1600" b="1" spc="-15" dirty="0">
                <a:latin typeface="Times New Roman"/>
                <a:cs typeface="Times New Roman"/>
              </a:rPr>
              <a:t>O</a:t>
            </a:r>
            <a:r>
              <a:rPr sz="1600" b="1" spc="-5" dirty="0">
                <a:latin typeface="Times New Roman"/>
                <a:cs typeface="Times New Roman"/>
              </a:rPr>
              <a:t>DE</a:t>
            </a:r>
            <a:r>
              <a:rPr sz="1600" b="1" spc="-60" dirty="0">
                <a:latin typeface="Times New Roman"/>
                <a:cs typeface="Times New Roman"/>
              </a:rPr>
              <a:t> </a:t>
            </a:r>
            <a:r>
              <a:rPr sz="1500" b="1" spc="-5" dirty="0">
                <a:latin typeface="Times New Roman"/>
                <a:cs typeface="Times New Roman"/>
              </a:rPr>
              <a:t>USED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17080" y="18288"/>
                </a:moveTo>
                <a:lnTo>
                  <a:pt x="7107936" y="18288"/>
                </a:lnTo>
                <a:lnTo>
                  <a:pt x="7107936" y="56388"/>
                </a:lnTo>
                <a:lnTo>
                  <a:pt x="7107936" y="9393936"/>
                </a:lnTo>
                <a:lnTo>
                  <a:pt x="56388" y="9393936"/>
                </a:lnTo>
                <a:lnTo>
                  <a:pt x="56388" y="56388"/>
                </a:lnTo>
                <a:lnTo>
                  <a:pt x="7107936" y="56388"/>
                </a:lnTo>
                <a:lnTo>
                  <a:pt x="7107936" y="18288"/>
                </a:lnTo>
                <a:lnTo>
                  <a:pt x="56388" y="18288"/>
                </a:lnTo>
                <a:lnTo>
                  <a:pt x="18288" y="18288"/>
                </a:lnTo>
                <a:lnTo>
                  <a:pt x="18288" y="56388"/>
                </a:lnTo>
                <a:lnTo>
                  <a:pt x="18288" y="9393936"/>
                </a:lnTo>
                <a:lnTo>
                  <a:pt x="18288" y="9403080"/>
                </a:lnTo>
                <a:lnTo>
                  <a:pt x="56388" y="9403080"/>
                </a:lnTo>
                <a:lnTo>
                  <a:pt x="7107936" y="9403080"/>
                </a:lnTo>
                <a:lnTo>
                  <a:pt x="7117080" y="9403080"/>
                </a:lnTo>
                <a:lnTo>
                  <a:pt x="7117080" y="9393936"/>
                </a:lnTo>
                <a:lnTo>
                  <a:pt x="7117080" y="56388"/>
                </a:lnTo>
                <a:lnTo>
                  <a:pt x="7117080" y="18288"/>
                </a:lnTo>
                <a:close/>
              </a:path>
              <a:path w="7164705" h="9450705">
                <a:moveTo>
                  <a:pt x="7164324" y="0"/>
                </a:moveTo>
                <a:lnTo>
                  <a:pt x="7126224" y="0"/>
                </a:lnTo>
                <a:lnTo>
                  <a:pt x="7126224" y="9144"/>
                </a:lnTo>
                <a:lnTo>
                  <a:pt x="7126224" y="56388"/>
                </a:lnTo>
                <a:lnTo>
                  <a:pt x="7126224" y="9393936"/>
                </a:lnTo>
                <a:lnTo>
                  <a:pt x="7126224" y="9412224"/>
                </a:lnTo>
                <a:lnTo>
                  <a:pt x="7107936" y="9412224"/>
                </a:lnTo>
                <a:lnTo>
                  <a:pt x="56388" y="9412224"/>
                </a:lnTo>
                <a:lnTo>
                  <a:pt x="9144" y="9412224"/>
                </a:lnTo>
                <a:lnTo>
                  <a:pt x="9144" y="9393936"/>
                </a:lnTo>
                <a:lnTo>
                  <a:pt x="9144" y="56388"/>
                </a:lnTo>
                <a:lnTo>
                  <a:pt x="9144" y="9144"/>
                </a:lnTo>
                <a:lnTo>
                  <a:pt x="56388" y="9144"/>
                </a:lnTo>
                <a:lnTo>
                  <a:pt x="7107936" y="9144"/>
                </a:lnTo>
                <a:lnTo>
                  <a:pt x="7126224" y="9144"/>
                </a:lnTo>
                <a:lnTo>
                  <a:pt x="7126224" y="0"/>
                </a:lnTo>
                <a:lnTo>
                  <a:pt x="7107936" y="0"/>
                </a:lnTo>
                <a:lnTo>
                  <a:pt x="56388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56388"/>
                </a:lnTo>
                <a:lnTo>
                  <a:pt x="0" y="9393936"/>
                </a:lnTo>
                <a:lnTo>
                  <a:pt x="0" y="9412224"/>
                </a:lnTo>
                <a:lnTo>
                  <a:pt x="0" y="9450324"/>
                </a:lnTo>
                <a:lnTo>
                  <a:pt x="9144" y="9450324"/>
                </a:lnTo>
                <a:lnTo>
                  <a:pt x="56388" y="9450324"/>
                </a:lnTo>
                <a:lnTo>
                  <a:pt x="7107936" y="9450324"/>
                </a:lnTo>
                <a:lnTo>
                  <a:pt x="7126224" y="9450324"/>
                </a:lnTo>
                <a:lnTo>
                  <a:pt x="7164324" y="9450324"/>
                </a:lnTo>
                <a:lnTo>
                  <a:pt x="7164324" y="9412224"/>
                </a:lnTo>
                <a:lnTo>
                  <a:pt x="7164324" y="9393936"/>
                </a:lnTo>
                <a:lnTo>
                  <a:pt x="7164324" y="56388"/>
                </a:lnTo>
                <a:lnTo>
                  <a:pt x="7164324" y="9144"/>
                </a:lnTo>
                <a:lnTo>
                  <a:pt x="7164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r>
              <a:rPr spc="-5" dirty="0"/>
              <a:t>17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5360" y="716280"/>
            <a:ext cx="6095999" cy="818388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17080" y="18288"/>
                </a:moveTo>
                <a:lnTo>
                  <a:pt x="7107936" y="18288"/>
                </a:lnTo>
                <a:lnTo>
                  <a:pt x="7107936" y="56388"/>
                </a:lnTo>
                <a:lnTo>
                  <a:pt x="7107936" y="9393936"/>
                </a:lnTo>
                <a:lnTo>
                  <a:pt x="56388" y="9393936"/>
                </a:lnTo>
                <a:lnTo>
                  <a:pt x="56388" y="56388"/>
                </a:lnTo>
                <a:lnTo>
                  <a:pt x="7107936" y="56388"/>
                </a:lnTo>
                <a:lnTo>
                  <a:pt x="7107936" y="18288"/>
                </a:lnTo>
                <a:lnTo>
                  <a:pt x="56388" y="18288"/>
                </a:lnTo>
                <a:lnTo>
                  <a:pt x="18288" y="18288"/>
                </a:lnTo>
                <a:lnTo>
                  <a:pt x="18288" y="56388"/>
                </a:lnTo>
                <a:lnTo>
                  <a:pt x="18288" y="9393936"/>
                </a:lnTo>
                <a:lnTo>
                  <a:pt x="18288" y="9403080"/>
                </a:lnTo>
                <a:lnTo>
                  <a:pt x="56388" y="9403080"/>
                </a:lnTo>
                <a:lnTo>
                  <a:pt x="7107936" y="9403080"/>
                </a:lnTo>
                <a:lnTo>
                  <a:pt x="7117080" y="9403080"/>
                </a:lnTo>
                <a:lnTo>
                  <a:pt x="7117080" y="9393936"/>
                </a:lnTo>
                <a:lnTo>
                  <a:pt x="7117080" y="56388"/>
                </a:lnTo>
                <a:lnTo>
                  <a:pt x="7117080" y="18288"/>
                </a:lnTo>
                <a:close/>
              </a:path>
              <a:path w="7164705" h="9450705">
                <a:moveTo>
                  <a:pt x="7164324" y="0"/>
                </a:moveTo>
                <a:lnTo>
                  <a:pt x="7126224" y="0"/>
                </a:lnTo>
                <a:lnTo>
                  <a:pt x="7126224" y="9144"/>
                </a:lnTo>
                <a:lnTo>
                  <a:pt x="7126224" y="56388"/>
                </a:lnTo>
                <a:lnTo>
                  <a:pt x="7126224" y="9393936"/>
                </a:lnTo>
                <a:lnTo>
                  <a:pt x="7126224" y="9412224"/>
                </a:lnTo>
                <a:lnTo>
                  <a:pt x="7107936" y="9412224"/>
                </a:lnTo>
                <a:lnTo>
                  <a:pt x="56388" y="9412224"/>
                </a:lnTo>
                <a:lnTo>
                  <a:pt x="9144" y="9412224"/>
                </a:lnTo>
                <a:lnTo>
                  <a:pt x="9144" y="9393936"/>
                </a:lnTo>
                <a:lnTo>
                  <a:pt x="9144" y="56388"/>
                </a:lnTo>
                <a:lnTo>
                  <a:pt x="9144" y="9144"/>
                </a:lnTo>
                <a:lnTo>
                  <a:pt x="56388" y="9144"/>
                </a:lnTo>
                <a:lnTo>
                  <a:pt x="7107936" y="9144"/>
                </a:lnTo>
                <a:lnTo>
                  <a:pt x="7126224" y="9144"/>
                </a:lnTo>
                <a:lnTo>
                  <a:pt x="7126224" y="0"/>
                </a:lnTo>
                <a:lnTo>
                  <a:pt x="7107936" y="0"/>
                </a:lnTo>
                <a:lnTo>
                  <a:pt x="56388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56388"/>
                </a:lnTo>
                <a:lnTo>
                  <a:pt x="0" y="9393936"/>
                </a:lnTo>
                <a:lnTo>
                  <a:pt x="0" y="9412224"/>
                </a:lnTo>
                <a:lnTo>
                  <a:pt x="0" y="9450324"/>
                </a:lnTo>
                <a:lnTo>
                  <a:pt x="9144" y="9450324"/>
                </a:lnTo>
                <a:lnTo>
                  <a:pt x="56388" y="9450324"/>
                </a:lnTo>
                <a:lnTo>
                  <a:pt x="7107936" y="9450324"/>
                </a:lnTo>
                <a:lnTo>
                  <a:pt x="7126224" y="9450324"/>
                </a:lnTo>
                <a:lnTo>
                  <a:pt x="7164324" y="9450324"/>
                </a:lnTo>
                <a:lnTo>
                  <a:pt x="7164324" y="9412224"/>
                </a:lnTo>
                <a:lnTo>
                  <a:pt x="7164324" y="9393936"/>
                </a:lnTo>
                <a:lnTo>
                  <a:pt x="7164324" y="56388"/>
                </a:lnTo>
                <a:lnTo>
                  <a:pt x="7164324" y="9144"/>
                </a:lnTo>
                <a:lnTo>
                  <a:pt x="7164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r>
              <a:rPr spc="-5" dirty="0"/>
              <a:t>18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185417"/>
            <a:ext cx="5969000" cy="4879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INSTITUTION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VISION AND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MISSION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ts val="1645"/>
              </a:lnSpc>
            </a:pP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Vision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645"/>
              </a:lnSpc>
            </a:pP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emerge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5" dirty="0">
                <a:latin typeface="Times New Roman"/>
                <a:cs typeface="Times New Roman"/>
              </a:rPr>
              <a:t> leader</a:t>
            </a:r>
            <a:r>
              <a:rPr sz="1400" dirty="0">
                <a:latin typeface="Times New Roman"/>
                <a:cs typeface="Times New Roman"/>
              </a:rPr>
              <a:t> among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top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institutions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field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technical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education.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Mission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8890">
              <a:lnSpc>
                <a:spcPct val="143800"/>
              </a:lnSpc>
            </a:pPr>
            <a:r>
              <a:rPr sz="1400" b="1" spc="-5" dirty="0">
                <a:latin typeface="Times New Roman"/>
                <a:cs typeface="Times New Roman"/>
              </a:rPr>
              <a:t>M1: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Produce</a:t>
            </a:r>
            <a:r>
              <a:rPr sz="1400" spc="1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smart</a:t>
            </a:r>
            <a:r>
              <a:rPr sz="1400" spc="1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technocrats</a:t>
            </a:r>
            <a:r>
              <a:rPr sz="1400" spc="1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with</a:t>
            </a:r>
            <a:r>
              <a:rPr sz="1400" spc="1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empirical</a:t>
            </a:r>
            <a:r>
              <a:rPr sz="1400" spc="1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knowledge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who</a:t>
            </a:r>
            <a:r>
              <a:rPr sz="1400" spc="1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can</a:t>
            </a:r>
            <a:r>
              <a:rPr sz="1400" spc="1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surmount</a:t>
            </a:r>
            <a:r>
              <a:rPr sz="1400" spc="1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global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challenges.</a:t>
            </a: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43600"/>
              </a:lnSpc>
              <a:spcBef>
                <a:spcPts val="600"/>
              </a:spcBef>
              <a:tabLst>
                <a:tab pos="469265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M2:	</a:t>
            </a:r>
            <a:r>
              <a:rPr sz="1400" dirty="0">
                <a:latin typeface="Times New Roman"/>
                <a:cs typeface="Times New Roman"/>
              </a:rPr>
              <a:t>Create</a:t>
            </a:r>
            <a:r>
              <a:rPr sz="1400" spc="2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28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diverse,</a:t>
            </a:r>
            <a:r>
              <a:rPr sz="1400" spc="28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fully</a:t>
            </a:r>
            <a:r>
              <a:rPr sz="1400" spc="30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-engaged,</a:t>
            </a:r>
            <a:r>
              <a:rPr sz="1400" spc="2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learner</a:t>
            </a:r>
            <a:r>
              <a:rPr sz="1400" spc="29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-centric</a:t>
            </a:r>
            <a:r>
              <a:rPr sz="1400" spc="29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campus</a:t>
            </a:r>
            <a:r>
              <a:rPr sz="1400" spc="3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environment</a:t>
            </a:r>
            <a:r>
              <a:rPr sz="1400" spc="29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provide quality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education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students.</a:t>
            </a:r>
            <a:endParaRPr sz="1400">
              <a:latin typeface="Times New Roman"/>
              <a:cs typeface="Times New Roman"/>
            </a:endParaRPr>
          </a:p>
          <a:p>
            <a:pPr marL="12700" marR="9525">
              <a:lnSpc>
                <a:spcPct val="144300"/>
              </a:lnSpc>
              <a:spcBef>
                <a:spcPts val="585"/>
              </a:spcBef>
              <a:tabLst>
                <a:tab pos="469265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M3:	</a:t>
            </a:r>
            <a:r>
              <a:rPr sz="1400" spc="-5" dirty="0">
                <a:latin typeface="Times New Roman"/>
                <a:cs typeface="Times New Roman"/>
              </a:rPr>
              <a:t>Maintain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mutually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beneficial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partnerships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with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our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alumni,</a:t>
            </a:r>
            <a:r>
              <a:rPr sz="1400" spc="3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industry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professional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associations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Times New Roman"/>
                <a:cs typeface="Times New Roman"/>
              </a:rPr>
              <a:t>DEPARTMENT</a:t>
            </a:r>
            <a:r>
              <a:rPr sz="1600" b="1" spc="2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VISION,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MISSION,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PEO,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PO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AND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PSO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Vision</a:t>
            </a:r>
            <a:endParaRPr sz="14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730"/>
              </a:spcBef>
            </a:pP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empower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Electronics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Communication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Engineering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students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with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98002" y="6131432"/>
            <a:ext cx="39693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71600" algn="l"/>
                <a:tab pos="2313940" algn="l"/>
                <a:tab pos="3096895" algn="l"/>
                <a:tab pos="3542665" algn="l"/>
              </a:tabLst>
            </a:pPr>
            <a:r>
              <a:rPr sz="1400" spc="-5" dirty="0">
                <a:latin typeface="Times New Roman"/>
                <a:cs typeface="Times New Roman"/>
              </a:rPr>
              <a:t>professionalism,	innovative	research	</a:t>
            </a:r>
            <a:r>
              <a:rPr sz="1400" spc="-10" dirty="0">
                <a:latin typeface="Times New Roman"/>
                <a:cs typeface="Times New Roman"/>
              </a:rPr>
              <a:t>and	social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6037554"/>
            <a:ext cx="1831975" cy="9474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4300"/>
              </a:lnSpc>
              <a:spcBef>
                <a:spcPts val="95"/>
              </a:spcBef>
              <a:tabLst>
                <a:tab pos="874394" algn="l"/>
              </a:tabLst>
            </a:pPr>
            <a:r>
              <a:rPr sz="1400" dirty="0">
                <a:latin typeface="Times New Roman"/>
                <a:cs typeface="Times New Roman"/>
              </a:rPr>
              <a:t>emer</a:t>
            </a:r>
            <a:r>
              <a:rPr sz="1400" spc="-10" dirty="0">
                <a:latin typeface="Times New Roman"/>
                <a:cs typeface="Times New Roman"/>
              </a:rPr>
              <a:t>gi</a:t>
            </a:r>
            <a:r>
              <a:rPr sz="1400" dirty="0">
                <a:latin typeface="Times New Roman"/>
                <a:cs typeface="Times New Roman"/>
              </a:rPr>
              <a:t>ng	te</a:t>
            </a:r>
            <a:r>
              <a:rPr sz="1400" spc="-15" dirty="0">
                <a:latin typeface="Times New Roman"/>
                <a:cs typeface="Times New Roman"/>
              </a:rPr>
              <a:t>c</a:t>
            </a:r>
            <a:r>
              <a:rPr sz="1400" spc="-10" dirty="0">
                <a:latin typeface="Times New Roman"/>
                <a:cs typeface="Times New Roman"/>
              </a:rPr>
              <a:t>h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l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gi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s,  </a:t>
            </a:r>
            <a:r>
              <a:rPr sz="1400" spc="-5" dirty="0">
                <a:latin typeface="Times New Roman"/>
                <a:cs typeface="Times New Roman"/>
              </a:rPr>
              <a:t>responsibility.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Mission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7035393"/>
            <a:ext cx="5967095" cy="1788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marR="5080" indent="-457200">
              <a:lnSpc>
                <a:spcPct val="143800"/>
              </a:lnSpc>
              <a:spcBef>
                <a:spcPts val="95"/>
              </a:spcBef>
              <a:tabLst>
                <a:tab pos="469265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M1:	</a:t>
            </a:r>
            <a:r>
              <a:rPr sz="1400" spc="-5" dirty="0">
                <a:latin typeface="Times New Roman"/>
                <a:cs typeface="Times New Roman"/>
              </a:rPr>
              <a:t>Attain the academic excellence through innovative teaching learning process,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research </a:t>
            </a:r>
            <a:r>
              <a:rPr sz="1400" spc="-5" dirty="0">
                <a:latin typeface="Times New Roman"/>
                <a:cs typeface="Times New Roman"/>
              </a:rPr>
              <a:t>areas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&amp;</a:t>
            </a:r>
            <a:r>
              <a:rPr sz="1400" spc="-5" dirty="0">
                <a:latin typeface="Times New Roman"/>
                <a:cs typeface="Times New Roman"/>
              </a:rPr>
              <a:t> laboratories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Consultancy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projects.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35"/>
              </a:spcBef>
              <a:tabLst>
                <a:tab pos="469265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M2:	</a:t>
            </a:r>
            <a:r>
              <a:rPr sz="1400" spc="-5" dirty="0">
                <a:latin typeface="Times New Roman"/>
                <a:cs typeface="Times New Roman"/>
              </a:rPr>
              <a:t>Inculcate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students</a:t>
            </a:r>
            <a:r>
              <a:rPr sz="1400" dirty="0">
                <a:latin typeface="Times New Roman"/>
                <a:cs typeface="Times New Roman"/>
              </a:rPr>
              <a:t> in </a:t>
            </a:r>
            <a:r>
              <a:rPr sz="1400" spc="-5" dirty="0">
                <a:latin typeface="Times New Roman"/>
                <a:cs typeface="Times New Roman"/>
              </a:rPr>
              <a:t>problem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solving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 lifelong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learning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ability.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  <a:tabLst>
                <a:tab pos="469265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M3:	</a:t>
            </a:r>
            <a:r>
              <a:rPr sz="1400" spc="-5" dirty="0">
                <a:latin typeface="Times New Roman"/>
                <a:cs typeface="Times New Roman"/>
              </a:rPr>
              <a:t>Provide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entrepreneurial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skills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leadership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qualities.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30"/>
              </a:spcBef>
              <a:tabLst>
                <a:tab pos="469265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M4:	</a:t>
            </a:r>
            <a:r>
              <a:rPr sz="1400" dirty="0">
                <a:latin typeface="Times New Roman"/>
                <a:cs typeface="Times New Roman"/>
              </a:rPr>
              <a:t>Render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technical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knowledge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skills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faculty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members.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17080" y="18288"/>
                </a:moveTo>
                <a:lnTo>
                  <a:pt x="7107936" y="18288"/>
                </a:lnTo>
                <a:lnTo>
                  <a:pt x="7107936" y="56388"/>
                </a:lnTo>
                <a:lnTo>
                  <a:pt x="7107936" y="9393936"/>
                </a:lnTo>
                <a:lnTo>
                  <a:pt x="56388" y="9393936"/>
                </a:lnTo>
                <a:lnTo>
                  <a:pt x="56388" y="56388"/>
                </a:lnTo>
                <a:lnTo>
                  <a:pt x="7107936" y="56388"/>
                </a:lnTo>
                <a:lnTo>
                  <a:pt x="7107936" y="18288"/>
                </a:lnTo>
                <a:lnTo>
                  <a:pt x="56388" y="18288"/>
                </a:lnTo>
                <a:lnTo>
                  <a:pt x="18288" y="18288"/>
                </a:lnTo>
                <a:lnTo>
                  <a:pt x="18288" y="56388"/>
                </a:lnTo>
                <a:lnTo>
                  <a:pt x="18288" y="9393936"/>
                </a:lnTo>
                <a:lnTo>
                  <a:pt x="18288" y="9403080"/>
                </a:lnTo>
                <a:lnTo>
                  <a:pt x="56388" y="9403080"/>
                </a:lnTo>
                <a:lnTo>
                  <a:pt x="7107936" y="9403080"/>
                </a:lnTo>
                <a:lnTo>
                  <a:pt x="7117080" y="9403080"/>
                </a:lnTo>
                <a:lnTo>
                  <a:pt x="7117080" y="9393936"/>
                </a:lnTo>
                <a:lnTo>
                  <a:pt x="7117080" y="56388"/>
                </a:lnTo>
                <a:lnTo>
                  <a:pt x="7117080" y="18288"/>
                </a:lnTo>
                <a:close/>
              </a:path>
              <a:path w="7164705" h="9450705">
                <a:moveTo>
                  <a:pt x="7164324" y="0"/>
                </a:moveTo>
                <a:lnTo>
                  <a:pt x="7126224" y="0"/>
                </a:lnTo>
                <a:lnTo>
                  <a:pt x="7126224" y="9144"/>
                </a:lnTo>
                <a:lnTo>
                  <a:pt x="7126224" y="56388"/>
                </a:lnTo>
                <a:lnTo>
                  <a:pt x="7126224" y="9393936"/>
                </a:lnTo>
                <a:lnTo>
                  <a:pt x="7126224" y="9412224"/>
                </a:lnTo>
                <a:lnTo>
                  <a:pt x="7107936" y="9412224"/>
                </a:lnTo>
                <a:lnTo>
                  <a:pt x="56388" y="9412224"/>
                </a:lnTo>
                <a:lnTo>
                  <a:pt x="9144" y="9412224"/>
                </a:lnTo>
                <a:lnTo>
                  <a:pt x="9144" y="9393936"/>
                </a:lnTo>
                <a:lnTo>
                  <a:pt x="9144" y="56388"/>
                </a:lnTo>
                <a:lnTo>
                  <a:pt x="9144" y="9144"/>
                </a:lnTo>
                <a:lnTo>
                  <a:pt x="56388" y="9144"/>
                </a:lnTo>
                <a:lnTo>
                  <a:pt x="7107936" y="9144"/>
                </a:lnTo>
                <a:lnTo>
                  <a:pt x="7126224" y="9144"/>
                </a:lnTo>
                <a:lnTo>
                  <a:pt x="7126224" y="0"/>
                </a:lnTo>
                <a:lnTo>
                  <a:pt x="7107936" y="0"/>
                </a:lnTo>
                <a:lnTo>
                  <a:pt x="56388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56388"/>
                </a:lnTo>
                <a:lnTo>
                  <a:pt x="0" y="9393936"/>
                </a:lnTo>
                <a:lnTo>
                  <a:pt x="0" y="9412224"/>
                </a:lnTo>
                <a:lnTo>
                  <a:pt x="0" y="9450324"/>
                </a:lnTo>
                <a:lnTo>
                  <a:pt x="9144" y="9450324"/>
                </a:lnTo>
                <a:lnTo>
                  <a:pt x="56388" y="9450324"/>
                </a:lnTo>
                <a:lnTo>
                  <a:pt x="7107936" y="9450324"/>
                </a:lnTo>
                <a:lnTo>
                  <a:pt x="7126224" y="9450324"/>
                </a:lnTo>
                <a:lnTo>
                  <a:pt x="7164324" y="9450324"/>
                </a:lnTo>
                <a:lnTo>
                  <a:pt x="7164324" y="9412224"/>
                </a:lnTo>
                <a:lnTo>
                  <a:pt x="7164324" y="9393936"/>
                </a:lnTo>
                <a:lnTo>
                  <a:pt x="7164324" y="56388"/>
                </a:lnTo>
                <a:lnTo>
                  <a:pt x="7164324" y="9144"/>
                </a:lnTo>
                <a:lnTo>
                  <a:pt x="7164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746627" y="9486222"/>
            <a:ext cx="28003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z="1200" dirty="0">
                <a:latin typeface="Times New Roman"/>
                <a:cs typeface="Times New Roman"/>
              </a:rPr>
              <a:t>3</a:t>
            </a:fld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8956" y="647191"/>
            <a:ext cx="6199505" cy="3154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W</a:t>
            </a:r>
            <a:r>
              <a:rPr sz="1600" b="1" spc="-15" dirty="0">
                <a:latin typeface="Times New Roman"/>
                <a:cs typeface="Times New Roman"/>
              </a:rPr>
              <a:t>O</a:t>
            </a:r>
            <a:r>
              <a:rPr sz="1600" b="1" dirty="0">
                <a:latin typeface="Times New Roman"/>
                <a:cs typeface="Times New Roman"/>
              </a:rPr>
              <a:t>R</a:t>
            </a:r>
            <a:r>
              <a:rPr sz="1600" b="1" spc="-15" dirty="0">
                <a:latin typeface="Times New Roman"/>
                <a:cs typeface="Times New Roman"/>
              </a:rPr>
              <a:t>K</a:t>
            </a:r>
            <a:r>
              <a:rPr sz="1600" b="1" spc="-5" dirty="0">
                <a:latin typeface="Times New Roman"/>
                <a:cs typeface="Times New Roman"/>
              </a:rPr>
              <a:t>I</a:t>
            </a:r>
            <a:r>
              <a:rPr sz="1600" b="1" spc="5" dirty="0">
                <a:latin typeface="Times New Roman"/>
                <a:cs typeface="Times New Roman"/>
              </a:rPr>
              <a:t>N</a:t>
            </a:r>
            <a:r>
              <a:rPr sz="1600" b="1" spc="-5" dirty="0">
                <a:latin typeface="Times New Roman"/>
                <a:cs typeface="Times New Roman"/>
              </a:rPr>
              <a:t>G</a:t>
            </a:r>
            <a:r>
              <a:rPr sz="1600" b="1" spc="-8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OP</a:t>
            </a:r>
            <a:r>
              <a:rPr sz="1600" b="1" spc="5" dirty="0">
                <a:latin typeface="Times New Roman"/>
                <a:cs typeface="Times New Roman"/>
              </a:rPr>
              <a:t>E</a:t>
            </a:r>
            <a:r>
              <a:rPr sz="1600" b="1" spc="-5" dirty="0">
                <a:latin typeface="Times New Roman"/>
                <a:cs typeface="Times New Roman"/>
              </a:rPr>
              <a:t>RATI</a:t>
            </a:r>
            <a:r>
              <a:rPr sz="1600" b="1" spc="-15" dirty="0">
                <a:latin typeface="Times New Roman"/>
                <a:cs typeface="Times New Roman"/>
              </a:rPr>
              <a:t>O</a:t>
            </a:r>
            <a:r>
              <a:rPr sz="1600" b="1" spc="-5" dirty="0">
                <a:latin typeface="Times New Roman"/>
                <a:cs typeface="Times New Roman"/>
              </a:rPr>
              <a:t>N</a:t>
            </a:r>
            <a:endParaRPr sz="1600">
              <a:latin typeface="Times New Roman"/>
              <a:cs typeface="Times New Roman"/>
            </a:endParaRPr>
          </a:p>
          <a:p>
            <a:pPr marL="12700" marR="5080" indent="429259" algn="just">
              <a:lnSpc>
                <a:spcPct val="143700"/>
              </a:lnSpc>
              <a:spcBef>
                <a:spcPts val="980"/>
              </a:spcBef>
            </a:pP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Gas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sensor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present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system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is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used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detect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presence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any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harmful </a:t>
            </a:r>
            <a:r>
              <a:rPr sz="1400" spc="-3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combustible </a:t>
            </a:r>
            <a:r>
              <a:rPr sz="1400" dirty="0">
                <a:latin typeface="Times New Roman"/>
                <a:cs typeface="Times New Roman"/>
              </a:rPr>
              <a:t>gas </a:t>
            </a:r>
            <a:r>
              <a:rPr sz="1400" spc="-5" dirty="0">
                <a:latin typeface="Times New Roman"/>
                <a:cs typeface="Times New Roman"/>
              </a:rPr>
              <a:t>and </a:t>
            </a:r>
            <a:r>
              <a:rPr sz="1400" spc="5" dirty="0">
                <a:latin typeface="Times New Roman"/>
                <a:cs typeface="Times New Roman"/>
              </a:rPr>
              <a:t>the </a:t>
            </a:r>
            <a:r>
              <a:rPr sz="1400" spc="85" dirty="0">
                <a:latin typeface="Times New Roman"/>
                <a:cs typeface="Times New Roman"/>
              </a:rPr>
              <a:t>temperature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spc="85" dirty="0">
                <a:latin typeface="Times New Roman"/>
                <a:cs typeface="Times New Roman"/>
              </a:rPr>
              <a:t>sensor detects </a:t>
            </a:r>
            <a:r>
              <a:rPr sz="1400" spc="55" dirty="0">
                <a:latin typeface="Times New Roman"/>
                <a:cs typeface="Times New Roman"/>
              </a:rPr>
              <a:t>the </a:t>
            </a:r>
            <a:r>
              <a:rPr sz="1400" spc="90" dirty="0">
                <a:latin typeface="Times New Roman"/>
                <a:cs typeface="Times New Roman"/>
              </a:rPr>
              <a:t>temperature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of </a:t>
            </a:r>
            <a:r>
              <a:rPr sz="1400" spc="75" dirty="0">
                <a:latin typeface="Times New Roman"/>
                <a:cs typeface="Times New Roman"/>
              </a:rPr>
              <a:t>the 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100" dirty="0">
                <a:latin typeface="Times New Roman"/>
                <a:cs typeface="Times New Roman"/>
              </a:rPr>
              <a:t>compartment. </a:t>
            </a:r>
            <a:r>
              <a:rPr sz="1400" dirty="0">
                <a:latin typeface="Times New Roman"/>
                <a:cs typeface="Times New Roman"/>
              </a:rPr>
              <a:t>It </a:t>
            </a:r>
            <a:r>
              <a:rPr sz="1400" spc="-5" dirty="0">
                <a:latin typeface="Times New Roman"/>
                <a:cs typeface="Times New Roman"/>
              </a:rPr>
              <a:t>alerts </a:t>
            </a:r>
            <a:r>
              <a:rPr sz="1400" spc="5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driver and nearby station </a:t>
            </a:r>
            <a:r>
              <a:rPr sz="1400" dirty="0">
                <a:latin typeface="Times New Roman"/>
                <a:cs typeface="Times New Roman"/>
              </a:rPr>
              <a:t>if </a:t>
            </a:r>
            <a:r>
              <a:rPr sz="1400" spc="-5" dirty="0">
                <a:latin typeface="Times New Roman"/>
                <a:cs typeface="Times New Roman"/>
              </a:rPr>
              <a:t>there is </a:t>
            </a:r>
            <a:r>
              <a:rPr sz="1400" dirty="0">
                <a:latin typeface="Times New Roman"/>
                <a:cs typeface="Times New Roman"/>
              </a:rPr>
              <a:t>any </a:t>
            </a:r>
            <a:r>
              <a:rPr sz="1400" spc="-5" dirty="0">
                <a:latin typeface="Times New Roman"/>
                <a:cs typeface="Times New Roman"/>
              </a:rPr>
              <a:t>fire produced </a:t>
            </a:r>
            <a:r>
              <a:rPr sz="1400" spc="-10" dirty="0">
                <a:latin typeface="Times New Roman"/>
                <a:cs typeface="Times New Roman"/>
              </a:rPr>
              <a:t>in 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the </a:t>
            </a:r>
            <a:r>
              <a:rPr sz="1400" spc="-10" dirty="0">
                <a:latin typeface="Times New Roman"/>
                <a:cs typeface="Times New Roman"/>
              </a:rPr>
              <a:t>compartment. These produce </a:t>
            </a:r>
            <a:r>
              <a:rPr sz="1400" spc="-5" dirty="0">
                <a:latin typeface="Times New Roman"/>
                <a:cs typeface="Times New Roman"/>
              </a:rPr>
              <a:t>analog signal to the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controller.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The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high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signal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produced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by the input devices are processed by the controller and take necessary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actions.</a:t>
            </a:r>
            <a:endParaRPr sz="1400">
              <a:latin typeface="Times New Roman"/>
              <a:cs typeface="Times New Roman"/>
            </a:endParaRPr>
          </a:p>
          <a:p>
            <a:pPr marL="12700" indent="429259" algn="just">
              <a:lnSpc>
                <a:spcPct val="100000"/>
              </a:lnSpc>
              <a:spcBef>
                <a:spcPts val="735"/>
              </a:spcBef>
            </a:pPr>
            <a:r>
              <a:rPr sz="1400" dirty="0">
                <a:latin typeface="Times New Roman"/>
                <a:cs typeface="Times New Roman"/>
              </a:rPr>
              <a:t>If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limit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is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exceeded,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controller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provides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order</a:t>
            </a:r>
            <a:r>
              <a:rPr sz="1400" spc="1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indicators.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This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can</a:t>
            </a:r>
            <a:endParaRPr sz="1400">
              <a:latin typeface="Times New Roman"/>
              <a:cs typeface="Times New Roman"/>
            </a:endParaRPr>
          </a:p>
          <a:p>
            <a:pPr marL="12700" marR="8255" algn="just">
              <a:lnSpc>
                <a:spcPct val="143600"/>
              </a:lnSpc>
              <a:spcBef>
                <a:spcPts val="10"/>
              </a:spcBef>
            </a:pPr>
            <a:r>
              <a:rPr sz="1400" spc="-5" dirty="0">
                <a:latin typeface="Times New Roman"/>
                <a:cs typeface="Times New Roman"/>
              </a:rPr>
              <a:t>also</a:t>
            </a:r>
            <a:r>
              <a:rPr sz="1400" dirty="0">
                <a:latin typeface="Times New Roman"/>
                <a:cs typeface="Times New Roman"/>
              </a:rPr>
              <a:t> be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viewed</a:t>
            </a:r>
            <a:r>
              <a:rPr sz="1400" dirty="0">
                <a:latin typeface="Times New Roman"/>
                <a:cs typeface="Times New Roman"/>
              </a:rPr>
              <a:t> in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THINGSPEAK.COM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through</a:t>
            </a:r>
            <a:r>
              <a:rPr sz="1400" dirty="0">
                <a:latin typeface="Times New Roman"/>
                <a:cs typeface="Times New Roman"/>
              </a:rPr>
              <a:t> Wi-Fi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module.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output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measurements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can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also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viewed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display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module.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17080" y="18288"/>
                </a:moveTo>
                <a:lnTo>
                  <a:pt x="7107936" y="18288"/>
                </a:lnTo>
                <a:lnTo>
                  <a:pt x="7107936" y="56388"/>
                </a:lnTo>
                <a:lnTo>
                  <a:pt x="7107936" y="9393936"/>
                </a:lnTo>
                <a:lnTo>
                  <a:pt x="56388" y="9393936"/>
                </a:lnTo>
                <a:lnTo>
                  <a:pt x="56388" y="56388"/>
                </a:lnTo>
                <a:lnTo>
                  <a:pt x="7107936" y="56388"/>
                </a:lnTo>
                <a:lnTo>
                  <a:pt x="7107936" y="18288"/>
                </a:lnTo>
                <a:lnTo>
                  <a:pt x="56388" y="18288"/>
                </a:lnTo>
                <a:lnTo>
                  <a:pt x="18288" y="18288"/>
                </a:lnTo>
                <a:lnTo>
                  <a:pt x="18288" y="56388"/>
                </a:lnTo>
                <a:lnTo>
                  <a:pt x="18288" y="9393936"/>
                </a:lnTo>
                <a:lnTo>
                  <a:pt x="18288" y="9403080"/>
                </a:lnTo>
                <a:lnTo>
                  <a:pt x="56388" y="9403080"/>
                </a:lnTo>
                <a:lnTo>
                  <a:pt x="7107936" y="9403080"/>
                </a:lnTo>
                <a:lnTo>
                  <a:pt x="7117080" y="9403080"/>
                </a:lnTo>
                <a:lnTo>
                  <a:pt x="7117080" y="9393936"/>
                </a:lnTo>
                <a:lnTo>
                  <a:pt x="7117080" y="56388"/>
                </a:lnTo>
                <a:lnTo>
                  <a:pt x="7117080" y="18288"/>
                </a:lnTo>
                <a:close/>
              </a:path>
              <a:path w="7164705" h="9450705">
                <a:moveTo>
                  <a:pt x="7164324" y="0"/>
                </a:moveTo>
                <a:lnTo>
                  <a:pt x="7126224" y="0"/>
                </a:lnTo>
                <a:lnTo>
                  <a:pt x="7126224" y="9144"/>
                </a:lnTo>
                <a:lnTo>
                  <a:pt x="7126224" y="56388"/>
                </a:lnTo>
                <a:lnTo>
                  <a:pt x="7126224" y="9393936"/>
                </a:lnTo>
                <a:lnTo>
                  <a:pt x="7126224" y="9412224"/>
                </a:lnTo>
                <a:lnTo>
                  <a:pt x="7107936" y="9412224"/>
                </a:lnTo>
                <a:lnTo>
                  <a:pt x="56388" y="9412224"/>
                </a:lnTo>
                <a:lnTo>
                  <a:pt x="9144" y="9412224"/>
                </a:lnTo>
                <a:lnTo>
                  <a:pt x="9144" y="9393936"/>
                </a:lnTo>
                <a:lnTo>
                  <a:pt x="9144" y="56388"/>
                </a:lnTo>
                <a:lnTo>
                  <a:pt x="9144" y="9144"/>
                </a:lnTo>
                <a:lnTo>
                  <a:pt x="56388" y="9144"/>
                </a:lnTo>
                <a:lnTo>
                  <a:pt x="7107936" y="9144"/>
                </a:lnTo>
                <a:lnTo>
                  <a:pt x="7126224" y="9144"/>
                </a:lnTo>
                <a:lnTo>
                  <a:pt x="7126224" y="0"/>
                </a:lnTo>
                <a:lnTo>
                  <a:pt x="7107936" y="0"/>
                </a:lnTo>
                <a:lnTo>
                  <a:pt x="56388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56388"/>
                </a:lnTo>
                <a:lnTo>
                  <a:pt x="0" y="9393936"/>
                </a:lnTo>
                <a:lnTo>
                  <a:pt x="0" y="9412224"/>
                </a:lnTo>
                <a:lnTo>
                  <a:pt x="0" y="9450324"/>
                </a:lnTo>
                <a:lnTo>
                  <a:pt x="9144" y="9450324"/>
                </a:lnTo>
                <a:lnTo>
                  <a:pt x="56388" y="9450324"/>
                </a:lnTo>
                <a:lnTo>
                  <a:pt x="7107936" y="9450324"/>
                </a:lnTo>
                <a:lnTo>
                  <a:pt x="7126224" y="9450324"/>
                </a:lnTo>
                <a:lnTo>
                  <a:pt x="7164324" y="9450324"/>
                </a:lnTo>
                <a:lnTo>
                  <a:pt x="7164324" y="9412224"/>
                </a:lnTo>
                <a:lnTo>
                  <a:pt x="7164324" y="9393936"/>
                </a:lnTo>
                <a:lnTo>
                  <a:pt x="7164324" y="56388"/>
                </a:lnTo>
                <a:lnTo>
                  <a:pt x="7164324" y="9144"/>
                </a:lnTo>
                <a:lnTo>
                  <a:pt x="7164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r>
              <a:rPr spc="-5" dirty="0"/>
              <a:t>19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8768" y="988822"/>
            <a:ext cx="5939790" cy="35591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4325" algn="ctr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CHAPTER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6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Times New Roman"/>
              <a:cs typeface="Times New Roman"/>
            </a:endParaRPr>
          </a:p>
          <a:p>
            <a:pPr marL="294005" algn="ctr">
              <a:lnSpc>
                <a:spcPct val="100000"/>
              </a:lnSpc>
            </a:pPr>
            <a:r>
              <a:rPr sz="1600" b="1" spc="-5" dirty="0">
                <a:latin typeface="Times New Roman"/>
                <a:cs typeface="Times New Roman"/>
              </a:rPr>
              <a:t>R</a:t>
            </a:r>
            <a:r>
              <a:rPr sz="1600" b="1" spc="-15" dirty="0">
                <a:latin typeface="Times New Roman"/>
                <a:cs typeface="Times New Roman"/>
              </a:rPr>
              <a:t>E</a:t>
            </a:r>
            <a:r>
              <a:rPr sz="1600" b="1" spc="-5" dirty="0">
                <a:latin typeface="Times New Roman"/>
                <a:cs typeface="Times New Roman"/>
              </a:rPr>
              <a:t>SU</a:t>
            </a:r>
            <a:r>
              <a:rPr sz="1600" b="1" spc="-15" dirty="0">
                <a:latin typeface="Times New Roman"/>
                <a:cs typeface="Times New Roman"/>
              </a:rPr>
              <a:t>L</a:t>
            </a:r>
            <a:r>
              <a:rPr sz="1600" b="1" spc="-5" dirty="0">
                <a:latin typeface="Times New Roman"/>
                <a:cs typeface="Times New Roman"/>
              </a:rPr>
              <a:t>TS</a:t>
            </a:r>
            <a:r>
              <a:rPr sz="1600" b="1" spc="-8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AN</a:t>
            </a:r>
            <a:r>
              <a:rPr sz="1600" b="1" spc="-5" dirty="0">
                <a:latin typeface="Times New Roman"/>
                <a:cs typeface="Times New Roman"/>
              </a:rPr>
              <a:t>D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DISCUS</a:t>
            </a:r>
            <a:r>
              <a:rPr sz="1600" b="1" spc="-15" dirty="0">
                <a:latin typeface="Times New Roman"/>
                <a:cs typeface="Times New Roman"/>
              </a:rPr>
              <a:t>S</a:t>
            </a:r>
            <a:r>
              <a:rPr sz="1600" b="1" spc="-5" dirty="0">
                <a:latin typeface="Times New Roman"/>
                <a:cs typeface="Times New Roman"/>
              </a:rPr>
              <a:t>ION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 marR="5080" indent="286385" algn="just">
              <a:lnSpc>
                <a:spcPct val="143800"/>
              </a:lnSpc>
            </a:pPr>
            <a:r>
              <a:rPr sz="1400" spc="-5" dirty="0">
                <a:latin typeface="Times New Roman"/>
                <a:cs typeface="Times New Roman"/>
              </a:rPr>
              <a:t>The purpose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the system is </a:t>
            </a:r>
            <a:r>
              <a:rPr sz="1400" dirty="0">
                <a:latin typeface="Times New Roman"/>
                <a:cs typeface="Times New Roman"/>
              </a:rPr>
              <a:t>to </a:t>
            </a:r>
            <a:r>
              <a:rPr sz="1400" spc="-5" dirty="0">
                <a:latin typeface="Times New Roman"/>
                <a:cs typeface="Times New Roman"/>
              </a:rPr>
              <a:t>provide </a:t>
            </a:r>
            <a:r>
              <a:rPr sz="1400" dirty="0">
                <a:latin typeface="Times New Roman"/>
                <a:cs typeface="Times New Roman"/>
              </a:rPr>
              <a:t>a safe, </a:t>
            </a:r>
            <a:r>
              <a:rPr sz="1400" spc="-5" dirty="0">
                <a:latin typeface="Times New Roman"/>
                <a:cs typeface="Times New Roman"/>
              </a:rPr>
              <a:t>reliable, simple, and cost-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effective Monitoring and Security system </a:t>
            </a:r>
            <a:r>
              <a:rPr sz="1400" dirty="0">
                <a:latin typeface="Times New Roman"/>
                <a:cs typeface="Times New Roman"/>
              </a:rPr>
              <a:t>for </a:t>
            </a:r>
            <a:r>
              <a:rPr sz="1400" spc="-5" dirty="0">
                <a:latin typeface="Times New Roman"/>
                <a:cs typeface="Times New Roman"/>
              </a:rPr>
              <a:t>trains. The </a:t>
            </a:r>
            <a:r>
              <a:rPr sz="1400" dirty="0">
                <a:latin typeface="Times New Roman"/>
                <a:cs typeface="Times New Roman"/>
              </a:rPr>
              <a:t>aim of the </a:t>
            </a:r>
            <a:r>
              <a:rPr sz="1400" spc="-5" dirty="0">
                <a:latin typeface="Times New Roman"/>
                <a:cs typeface="Times New Roman"/>
              </a:rPr>
              <a:t>system is to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provide </a:t>
            </a:r>
            <a:r>
              <a:rPr sz="1400" dirty="0">
                <a:latin typeface="Times New Roman"/>
                <a:cs typeface="Times New Roman"/>
              </a:rPr>
              <a:t>a simple, </a:t>
            </a:r>
            <a:r>
              <a:rPr sz="1400" spc="-5" dirty="0">
                <a:latin typeface="Times New Roman"/>
                <a:cs typeface="Times New Roman"/>
              </a:rPr>
              <a:t>secure, decisive, and cheap security </a:t>
            </a:r>
            <a:r>
              <a:rPr sz="1400" dirty="0">
                <a:latin typeface="Times New Roman"/>
                <a:cs typeface="Times New Roman"/>
              </a:rPr>
              <a:t>system </a:t>
            </a:r>
            <a:r>
              <a:rPr sz="1400" spc="-10" dirty="0">
                <a:latin typeface="Times New Roman"/>
                <a:cs typeface="Times New Roman"/>
              </a:rPr>
              <a:t>for </a:t>
            </a:r>
            <a:r>
              <a:rPr sz="1400" spc="-5" dirty="0">
                <a:latin typeface="Times New Roman"/>
                <a:cs typeface="Times New Roman"/>
              </a:rPr>
              <a:t>the passengers on </a:t>
            </a:r>
            <a:r>
              <a:rPr sz="1400" dirty="0">
                <a:latin typeface="Times New Roman"/>
                <a:cs typeface="Times New Roman"/>
              </a:rPr>
              <a:t> the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train.</a:t>
            </a:r>
            <a:r>
              <a:rPr sz="1400" dirty="0">
                <a:latin typeface="Times New Roman"/>
                <a:cs typeface="Times New Roman"/>
              </a:rPr>
              <a:t> It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helps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modify</a:t>
            </a:r>
            <a:r>
              <a:rPr sz="1400" dirty="0">
                <a:latin typeface="Times New Roman"/>
                <a:cs typeface="Times New Roman"/>
              </a:rPr>
              <a:t> the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existing</a:t>
            </a:r>
            <a:r>
              <a:rPr sz="1400" spc="-5" dirty="0">
                <a:latin typeface="Times New Roman"/>
                <a:cs typeface="Times New Roman"/>
              </a:rPr>
              <a:t> safety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models</a:t>
            </a:r>
            <a:r>
              <a:rPr sz="1400" dirty="0">
                <a:latin typeface="Times New Roman"/>
                <a:cs typeface="Times New Roman"/>
              </a:rPr>
              <a:t> in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trains.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components used here </a:t>
            </a:r>
            <a:r>
              <a:rPr sz="1400" dirty="0">
                <a:latin typeface="Times New Roman"/>
                <a:cs typeface="Times New Roman"/>
              </a:rPr>
              <a:t>are </a:t>
            </a:r>
            <a:r>
              <a:rPr sz="1400" spc="-5" dirty="0">
                <a:latin typeface="Times New Roman"/>
                <a:cs typeface="Times New Roman"/>
              </a:rPr>
              <a:t>less cost and </a:t>
            </a:r>
            <a:r>
              <a:rPr sz="1400" dirty="0">
                <a:latin typeface="Times New Roman"/>
                <a:cs typeface="Times New Roman"/>
              </a:rPr>
              <a:t>are </a:t>
            </a:r>
            <a:r>
              <a:rPr sz="1400" spc="-5" dirty="0">
                <a:latin typeface="Times New Roman"/>
                <a:cs typeface="Times New Roman"/>
              </a:rPr>
              <a:t>cheaply available. The major </a:t>
            </a:r>
            <a:r>
              <a:rPr sz="1400" spc="-10" dirty="0">
                <a:latin typeface="Times New Roman"/>
                <a:cs typeface="Times New Roman"/>
              </a:rPr>
              <a:t>advantage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over the conventional </a:t>
            </a:r>
            <a:r>
              <a:rPr sz="1400" dirty="0">
                <a:latin typeface="Times New Roman"/>
                <a:cs typeface="Times New Roman"/>
              </a:rPr>
              <a:t>human- </a:t>
            </a:r>
            <a:r>
              <a:rPr sz="1400" spc="-5" dirty="0">
                <a:latin typeface="Times New Roman"/>
                <a:cs typeface="Times New Roman"/>
              </a:rPr>
              <a:t>based system </a:t>
            </a:r>
            <a:r>
              <a:rPr sz="1400" dirty="0">
                <a:latin typeface="Times New Roman"/>
                <a:cs typeface="Times New Roman"/>
              </a:rPr>
              <a:t>is </a:t>
            </a:r>
            <a:r>
              <a:rPr sz="1400" spc="-5" dirty="0">
                <a:latin typeface="Times New Roman"/>
                <a:cs typeface="Times New Roman"/>
              </a:rPr>
              <a:t>that </a:t>
            </a:r>
            <a:r>
              <a:rPr sz="1400" dirty="0">
                <a:latin typeface="Times New Roman"/>
                <a:cs typeface="Times New Roman"/>
              </a:rPr>
              <a:t>it </a:t>
            </a:r>
            <a:r>
              <a:rPr sz="1400" spc="-5" dirty="0">
                <a:latin typeface="Times New Roman"/>
                <a:cs typeface="Times New Roman"/>
              </a:rPr>
              <a:t>provides quick response </a:t>
            </a:r>
            <a:r>
              <a:rPr sz="1400" spc="-10" dirty="0">
                <a:latin typeface="Times New Roman"/>
                <a:cs typeface="Times New Roman"/>
              </a:rPr>
              <a:t>and </a:t>
            </a:r>
            <a:r>
              <a:rPr sz="1400" spc="-5" dirty="0">
                <a:latin typeface="Times New Roman"/>
                <a:cs typeface="Times New Roman"/>
              </a:rPr>
              <a:t> precise detection and control and thus helps in appropriate handling of </a:t>
            </a:r>
            <a:r>
              <a:rPr sz="1400" dirty="0">
                <a:latin typeface="Times New Roman"/>
                <a:cs typeface="Times New Roman"/>
              </a:rPr>
              <a:t>a critical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situation</a:t>
            </a:r>
            <a:r>
              <a:rPr sz="1200" spc="-5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75203" y="8847531"/>
            <a:ext cx="11715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Times New Roman"/>
                <a:cs typeface="Times New Roman"/>
              </a:rPr>
              <a:t>Fig.5.1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Output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chart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49300" y="4643882"/>
            <a:ext cx="6032500" cy="3900804"/>
            <a:chOff x="749300" y="4643882"/>
            <a:chExt cx="6032500" cy="3900804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300" y="4744331"/>
              <a:ext cx="3085083" cy="38003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35400" y="4643882"/>
              <a:ext cx="2946400" cy="3883114"/>
            </a:xfrm>
            <a:prstGeom prst="rect">
              <a:avLst/>
            </a:prstGeom>
          </p:spPr>
        </p:pic>
      </p:grpSp>
      <p:sp>
        <p:nvSpPr>
          <p:cNvPr id="7" name="object 7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17080" y="18288"/>
                </a:moveTo>
                <a:lnTo>
                  <a:pt x="7107936" y="18288"/>
                </a:lnTo>
                <a:lnTo>
                  <a:pt x="7107936" y="56388"/>
                </a:lnTo>
                <a:lnTo>
                  <a:pt x="7107936" y="9393936"/>
                </a:lnTo>
                <a:lnTo>
                  <a:pt x="56388" y="9393936"/>
                </a:lnTo>
                <a:lnTo>
                  <a:pt x="56388" y="56388"/>
                </a:lnTo>
                <a:lnTo>
                  <a:pt x="7107936" y="56388"/>
                </a:lnTo>
                <a:lnTo>
                  <a:pt x="7107936" y="18288"/>
                </a:lnTo>
                <a:lnTo>
                  <a:pt x="56388" y="18288"/>
                </a:lnTo>
                <a:lnTo>
                  <a:pt x="18288" y="18288"/>
                </a:lnTo>
                <a:lnTo>
                  <a:pt x="18288" y="56388"/>
                </a:lnTo>
                <a:lnTo>
                  <a:pt x="18288" y="9393936"/>
                </a:lnTo>
                <a:lnTo>
                  <a:pt x="18288" y="9403080"/>
                </a:lnTo>
                <a:lnTo>
                  <a:pt x="56388" y="9403080"/>
                </a:lnTo>
                <a:lnTo>
                  <a:pt x="7107936" y="9403080"/>
                </a:lnTo>
                <a:lnTo>
                  <a:pt x="7117080" y="9403080"/>
                </a:lnTo>
                <a:lnTo>
                  <a:pt x="7117080" y="9393936"/>
                </a:lnTo>
                <a:lnTo>
                  <a:pt x="7117080" y="56388"/>
                </a:lnTo>
                <a:lnTo>
                  <a:pt x="7117080" y="18288"/>
                </a:lnTo>
                <a:close/>
              </a:path>
              <a:path w="7164705" h="9450705">
                <a:moveTo>
                  <a:pt x="7164324" y="0"/>
                </a:moveTo>
                <a:lnTo>
                  <a:pt x="7126224" y="0"/>
                </a:lnTo>
                <a:lnTo>
                  <a:pt x="7126224" y="9144"/>
                </a:lnTo>
                <a:lnTo>
                  <a:pt x="7126224" y="56388"/>
                </a:lnTo>
                <a:lnTo>
                  <a:pt x="7126224" y="9393936"/>
                </a:lnTo>
                <a:lnTo>
                  <a:pt x="7126224" y="9412224"/>
                </a:lnTo>
                <a:lnTo>
                  <a:pt x="7107936" y="9412224"/>
                </a:lnTo>
                <a:lnTo>
                  <a:pt x="56388" y="9412224"/>
                </a:lnTo>
                <a:lnTo>
                  <a:pt x="9144" y="9412224"/>
                </a:lnTo>
                <a:lnTo>
                  <a:pt x="9144" y="9393936"/>
                </a:lnTo>
                <a:lnTo>
                  <a:pt x="9144" y="56388"/>
                </a:lnTo>
                <a:lnTo>
                  <a:pt x="9144" y="9144"/>
                </a:lnTo>
                <a:lnTo>
                  <a:pt x="56388" y="9144"/>
                </a:lnTo>
                <a:lnTo>
                  <a:pt x="7107936" y="9144"/>
                </a:lnTo>
                <a:lnTo>
                  <a:pt x="7126224" y="9144"/>
                </a:lnTo>
                <a:lnTo>
                  <a:pt x="7126224" y="0"/>
                </a:lnTo>
                <a:lnTo>
                  <a:pt x="7107936" y="0"/>
                </a:lnTo>
                <a:lnTo>
                  <a:pt x="56388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56388"/>
                </a:lnTo>
                <a:lnTo>
                  <a:pt x="0" y="9393936"/>
                </a:lnTo>
                <a:lnTo>
                  <a:pt x="0" y="9412224"/>
                </a:lnTo>
                <a:lnTo>
                  <a:pt x="0" y="9450324"/>
                </a:lnTo>
                <a:lnTo>
                  <a:pt x="9144" y="9450324"/>
                </a:lnTo>
                <a:lnTo>
                  <a:pt x="56388" y="9450324"/>
                </a:lnTo>
                <a:lnTo>
                  <a:pt x="7107936" y="9450324"/>
                </a:lnTo>
                <a:lnTo>
                  <a:pt x="7126224" y="9450324"/>
                </a:lnTo>
                <a:lnTo>
                  <a:pt x="7164324" y="9450324"/>
                </a:lnTo>
                <a:lnTo>
                  <a:pt x="7164324" y="9412224"/>
                </a:lnTo>
                <a:lnTo>
                  <a:pt x="7164324" y="9393936"/>
                </a:lnTo>
                <a:lnTo>
                  <a:pt x="7164324" y="56388"/>
                </a:lnTo>
                <a:lnTo>
                  <a:pt x="7164324" y="9144"/>
                </a:lnTo>
                <a:lnTo>
                  <a:pt x="7164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r>
              <a:rPr spc="-5" dirty="0"/>
              <a:t>20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17080" y="18288"/>
                </a:moveTo>
                <a:lnTo>
                  <a:pt x="7107936" y="18288"/>
                </a:lnTo>
                <a:lnTo>
                  <a:pt x="7107936" y="56388"/>
                </a:lnTo>
                <a:lnTo>
                  <a:pt x="7107936" y="9393936"/>
                </a:lnTo>
                <a:lnTo>
                  <a:pt x="56388" y="9393936"/>
                </a:lnTo>
                <a:lnTo>
                  <a:pt x="56388" y="56388"/>
                </a:lnTo>
                <a:lnTo>
                  <a:pt x="7107936" y="56388"/>
                </a:lnTo>
                <a:lnTo>
                  <a:pt x="7107936" y="18288"/>
                </a:lnTo>
                <a:lnTo>
                  <a:pt x="56388" y="18288"/>
                </a:lnTo>
                <a:lnTo>
                  <a:pt x="18288" y="18288"/>
                </a:lnTo>
                <a:lnTo>
                  <a:pt x="18288" y="56388"/>
                </a:lnTo>
                <a:lnTo>
                  <a:pt x="18288" y="9393936"/>
                </a:lnTo>
                <a:lnTo>
                  <a:pt x="18288" y="9403080"/>
                </a:lnTo>
                <a:lnTo>
                  <a:pt x="56388" y="9403080"/>
                </a:lnTo>
                <a:lnTo>
                  <a:pt x="7107936" y="9403080"/>
                </a:lnTo>
                <a:lnTo>
                  <a:pt x="7117080" y="9403080"/>
                </a:lnTo>
                <a:lnTo>
                  <a:pt x="7117080" y="9393936"/>
                </a:lnTo>
                <a:lnTo>
                  <a:pt x="7117080" y="56388"/>
                </a:lnTo>
                <a:lnTo>
                  <a:pt x="7117080" y="18288"/>
                </a:lnTo>
                <a:close/>
              </a:path>
              <a:path w="7164705" h="9450705">
                <a:moveTo>
                  <a:pt x="7164324" y="0"/>
                </a:moveTo>
                <a:lnTo>
                  <a:pt x="7126224" y="0"/>
                </a:lnTo>
                <a:lnTo>
                  <a:pt x="7126224" y="9144"/>
                </a:lnTo>
                <a:lnTo>
                  <a:pt x="7126224" y="56388"/>
                </a:lnTo>
                <a:lnTo>
                  <a:pt x="7126224" y="9393936"/>
                </a:lnTo>
                <a:lnTo>
                  <a:pt x="7126224" y="9412224"/>
                </a:lnTo>
                <a:lnTo>
                  <a:pt x="7107936" y="9412224"/>
                </a:lnTo>
                <a:lnTo>
                  <a:pt x="56388" y="9412224"/>
                </a:lnTo>
                <a:lnTo>
                  <a:pt x="9144" y="9412224"/>
                </a:lnTo>
                <a:lnTo>
                  <a:pt x="9144" y="9393936"/>
                </a:lnTo>
                <a:lnTo>
                  <a:pt x="9144" y="56388"/>
                </a:lnTo>
                <a:lnTo>
                  <a:pt x="9144" y="9144"/>
                </a:lnTo>
                <a:lnTo>
                  <a:pt x="56388" y="9144"/>
                </a:lnTo>
                <a:lnTo>
                  <a:pt x="7107936" y="9144"/>
                </a:lnTo>
                <a:lnTo>
                  <a:pt x="7126224" y="9144"/>
                </a:lnTo>
                <a:lnTo>
                  <a:pt x="7126224" y="0"/>
                </a:lnTo>
                <a:lnTo>
                  <a:pt x="7107936" y="0"/>
                </a:lnTo>
                <a:lnTo>
                  <a:pt x="56388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56388"/>
                </a:lnTo>
                <a:lnTo>
                  <a:pt x="0" y="9393936"/>
                </a:lnTo>
                <a:lnTo>
                  <a:pt x="0" y="9412224"/>
                </a:lnTo>
                <a:lnTo>
                  <a:pt x="0" y="9450324"/>
                </a:lnTo>
                <a:lnTo>
                  <a:pt x="9144" y="9450324"/>
                </a:lnTo>
                <a:lnTo>
                  <a:pt x="56388" y="9450324"/>
                </a:lnTo>
                <a:lnTo>
                  <a:pt x="7107936" y="9450324"/>
                </a:lnTo>
                <a:lnTo>
                  <a:pt x="7126224" y="9450324"/>
                </a:lnTo>
                <a:lnTo>
                  <a:pt x="7164324" y="9450324"/>
                </a:lnTo>
                <a:lnTo>
                  <a:pt x="7164324" y="9412224"/>
                </a:lnTo>
                <a:lnTo>
                  <a:pt x="7164324" y="9393936"/>
                </a:lnTo>
                <a:lnTo>
                  <a:pt x="7164324" y="56388"/>
                </a:lnTo>
                <a:lnTo>
                  <a:pt x="7164324" y="9144"/>
                </a:lnTo>
                <a:lnTo>
                  <a:pt x="7164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45616" y="767588"/>
            <a:ext cx="5939155" cy="2917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2205990" algn="r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CHAPTER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7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Times New Roman"/>
              <a:cs typeface="Times New Roman"/>
            </a:endParaRPr>
          </a:p>
          <a:p>
            <a:pPr marR="2160270" algn="r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Times New Roman"/>
                <a:cs typeface="Times New Roman"/>
              </a:rPr>
              <a:t>CONCLUSION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 marR="5080" indent="456565" algn="just">
              <a:lnSpc>
                <a:spcPct val="143900"/>
              </a:lnSpc>
            </a:pPr>
            <a:r>
              <a:rPr sz="1400" spc="-5" dirty="0">
                <a:latin typeface="Times New Roman"/>
                <a:cs typeface="Times New Roman"/>
              </a:rPr>
              <a:t>Integrating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features</a:t>
            </a:r>
            <a:r>
              <a:rPr sz="1400" dirty="0">
                <a:latin typeface="Times New Roman"/>
                <a:cs typeface="Times New Roman"/>
              </a:rPr>
              <a:t> of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all</a:t>
            </a:r>
            <a:r>
              <a:rPr sz="1400" spc="-5" dirty="0">
                <a:latin typeface="Times New Roman"/>
                <a:cs typeface="Times New Roman"/>
              </a:rPr>
              <a:t> the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hardware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components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used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have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been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developed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</a:t>
            </a:r>
            <a:r>
              <a:rPr sz="1400" dirty="0">
                <a:latin typeface="Times New Roman"/>
                <a:cs typeface="Times New Roman"/>
              </a:rPr>
              <a:t> it.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Presence</a:t>
            </a:r>
            <a:r>
              <a:rPr sz="1400" dirty="0">
                <a:latin typeface="Times New Roman"/>
                <a:cs typeface="Times New Roman"/>
              </a:rPr>
              <a:t> of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every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module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has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been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reasoned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out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placed </a:t>
            </a:r>
            <a:r>
              <a:rPr sz="1400" spc="-5" dirty="0">
                <a:latin typeface="Times New Roman"/>
                <a:cs typeface="Times New Roman"/>
              </a:rPr>
              <a:t> carefully, thus contributing to the best working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the unit. Secondly, using highly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advanced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IC’s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with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help</a:t>
            </a:r>
            <a:r>
              <a:rPr sz="1400" dirty="0">
                <a:latin typeface="Times New Roman"/>
                <a:cs typeface="Times New Roman"/>
              </a:rPr>
              <a:t> of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growing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technology,</a:t>
            </a:r>
            <a:r>
              <a:rPr sz="1400" dirty="0">
                <a:latin typeface="Times New Roman"/>
                <a:cs typeface="Times New Roman"/>
              </a:rPr>
              <a:t> the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project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has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been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successfully implemented. Thus the project has been successfully designed and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tested.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8330" y="9449873"/>
            <a:ext cx="15367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90"/>
              </a:lnSpc>
            </a:pPr>
            <a:r>
              <a:rPr sz="1000" dirty="0">
                <a:latin typeface="Times New Roman"/>
                <a:cs typeface="Times New Roman"/>
              </a:rPr>
              <a:t>22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9812" y="723391"/>
            <a:ext cx="5953760" cy="75761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algn="ctr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REFERENCES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10160" algn="just">
              <a:lnSpc>
                <a:spcPct val="143600"/>
              </a:lnSpc>
              <a:buSzPct val="92857"/>
              <a:buAutoNum type="arabicPlain"/>
              <a:tabLst>
                <a:tab pos="256540" algn="l"/>
              </a:tabLst>
            </a:pPr>
            <a:r>
              <a:rPr sz="1400" spc="-5" dirty="0">
                <a:latin typeface="Times New Roman"/>
                <a:cs typeface="Times New Roman"/>
              </a:rPr>
              <a:t>Abhisekh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Jain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Arvind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Balaji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B.S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Ram,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Viyas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N.P,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“Onboard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Dynamic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Rail </a:t>
            </a:r>
            <a:r>
              <a:rPr sz="1400" spc="-3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Track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Safety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Monitoring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System",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“International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Conference</a:t>
            </a:r>
            <a:r>
              <a:rPr sz="1400" dirty="0">
                <a:latin typeface="Times New Roman"/>
                <a:cs typeface="Times New Roman"/>
              </a:rPr>
              <a:t> on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Advanced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Communication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Systems”,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Jan2017.</a:t>
            </a:r>
            <a:endParaRPr sz="1400">
              <a:latin typeface="Times New Roman"/>
              <a:cs typeface="Times New Roman"/>
            </a:endParaRPr>
          </a:p>
          <a:p>
            <a:pPr marL="12700" marR="5715" algn="just">
              <a:lnSpc>
                <a:spcPct val="143300"/>
              </a:lnSpc>
              <a:spcBef>
                <a:spcPts val="65"/>
              </a:spcBef>
              <a:buSzPct val="92857"/>
              <a:buAutoNum type="arabicPlain"/>
              <a:tabLst>
                <a:tab pos="256540" algn="l"/>
              </a:tabLst>
            </a:pPr>
            <a:r>
              <a:rPr sz="1400" spc="-5" dirty="0">
                <a:latin typeface="Times New Roman"/>
                <a:cs typeface="Times New Roman"/>
              </a:rPr>
              <a:t>G.Briundha, B.Perumal, C.Punithkumar, M.Sathyamoorth; “Automatic Railway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GateControl </a:t>
            </a:r>
            <a:r>
              <a:rPr sz="1400" spc="-5" dirty="0">
                <a:latin typeface="Times New Roman"/>
                <a:cs typeface="Times New Roman"/>
              </a:rPr>
              <a:t>Using Internet Of Things", “International Conference on Explorations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29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Innovations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Engineering </a:t>
            </a:r>
            <a:r>
              <a:rPr sz="1400" dirty="0">
                <a:latin typeface="Times New Roman"/>
                <a:cs typeface="Times New Roman"/>
              </a:rPr>
              <a:t>&amp;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Technology”.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2016.</a:t>
            </a:r>
            <a:endParaRPr sz="1400">
              <a:latin typeface="Times New Roman"/>
              <a:cs typeface="Times New Roman"/>
            </a:endParaRPr>
          </a:p>
          <a:p>
            <a:pPr marL="12700" marR="6985" algn="just">
              <a:lnSpc>
                <a:spcPct val="143600"/>
              </a:lnSpc>
              <a:spcBef>
                <a:spcPts val="60"/>
              </a:spcBef>
              <a:buSzPct val="92857"/>
              <a:buAutoNum type="arabicPlain"/>
              <a:tabLst>
                <a:tab pos="256540" algn="l"/>
              </a:tabLst>
            </a:pPr>
            <a:r>
              <a:rPr sz="1400" dirty="0">
                <a:latin typeface="Times New Roman"/>
                <a:cs typeface="Times New Roman"/>
              </a:rPr>
              <a:t>B.Siva </a:t>
            </a:r>
            <a:r>
              <a:rPr sz="1400" spc="-5" dirty="0">
                <a:latin typeface="Times New Roman"/>
                <a:cs typeface="Times New Roman"/>
              </a:rPr>
              <a:t>Rama Krishna, </a:t>
            </a:r>
            <a:r>
              <a:rPr sz="1400" dirty="0">
                <a:latin typeface="Times New Roman"/>
                <a:cs typeface="Times New Roman"/>
              </a:rPr>
              <a:t>D.V.S </a:t>
            </a:r>
            <a:r>
              <a:rPr sz="1400" spc="-5" dirty="0">
                <a:latin typeface="Times New Roman"/>
                <a:cs typeface="Times New Roman"/>
              </a:rPr>
              <a:t>Seshendra, G.Govinda Raja, T.Sudharshanand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K.Srikanth,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“Railway Track Fault Detection System by Using </a:t>
            </a:r>
            <a:r>
              <a:rPr sz="1400" dirty="0">
                <a:latin typeface="Times New Roman"/>
                <a:cs typeface="Times New Roman"/>
              </a:rPr>
              <a:t>IR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Sensors and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Bluetooth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Technology",” Asian Journal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Applied Science and Technology”, July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2017.</a:t>
            </a:r>
            <a:endParaRPr sz="1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600"/>
              </a:lnSpc>
              <a:spcBef>
                <a:spcPts val="35"/>
              </a:spcBef>
              <a:buSzPct val="92857"/>
              <a:buAutoNum type="arabicPlain"/>
              <a:tabLst>
                <a:tab pos="256540" algn="l"/>
              </a:tabLst>
            </a:pPr>
            <a:r>
              <a:rPr sz="1400" spc="-5" dirty="0">
                <a:latin typeface="Times New Roman"/>
                <a:cs typeface="Times New Roman"/>
              </a:rPr>
              <a:t>Ankita Jadhav, Pallavi Bhangre </a:t>
            </a:r>
            <a:r>
              <a:rPr sz="1400" dirty="0">
                <a:latin typeface="Times New Roman"/>
                <a:cs typeface="Times New Roman"/>
              </a:rPr>
              <a:t>, </a:t>
            </a:r>
            <a:r>
              <a:rPr sz="1400" spc="-5" dirty="0">
                <a:latin typeface="Times New Roman"/>
                <a:cs typeface="Times New Roman"/>
              </a:rPr>
              <a:t>Snehal Gaikwad, Amol Deshpande </a:t>
            </a:r>
            <a:r>
              <a:rPr sz="1400" dirty="0">
                <a:latin typeface="Times New Roman"/>
                <a:cs typeface="Times New Roman"/>
              </a:rPr>
              <a:t>" </a:t>
            </a:r>
            <a:r>
              <a:rPr sz="1400" spc="-5" dirty="0">
                <a:latin typeface="Times New Roman"/>
                <a:cs typeface="Times New Roman"/>
              </a:rPr>
              <a:t>Railway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Track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Security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System",”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International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Journal</a:t>
            </a:r>
            <a:r>
              <a:rPr sz="1400" dirty="0">
                <a:latin typeface="Times New Roman"/>
                <a:cs typeface="Times New Roman"/>
              </a:rPr>
              <a:t> of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Engineering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Research</a:t>
            </a:r>
            <a:r>
              <a:rPr sz="1400" dirty="0">
                <a:latin typeface="Times New Roman"/>
                <a:cs typeface="Times New Roman"/>
              </a:rPr>
              <a:t> &amp;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Technology”,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March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2015.</a:t>
            </a:r>
            <a:endParaRPr sz="1400">
              <a:latin typeface="Times New Roman"/>
              <a:cs typeface="Times New Roman"/>
            </a:endParaRPr>
          </a:p>
          <a:p>
            <a:pPr marL="12700" marR="7620" algn="just">
              <a:lnSpc>
                <a:spcPct val="143600"/>
              </a:lnSpc>
              <a:spcBef>
                <a:spcPts val="85"/>
              </a:spcBef>
              <a:buSzPct val="92857"/>
              <a:buAutoNum type="arabicPlain"/>
              <a:tabLst>
                <a:tab pos="256540" algn="l"/>
              </a:tabLst>
            </a:pPr>
            <a:r>
              <a:rPr sz="1400" spc="-5" dirty="0">
                <a:latin typeface="Times New Roman"/>
                <a:cs typeface="Times New Roman"/>
              </a:rPr>
              <a:t>Anap.S.D.,Ronge Prasanna L.,Bhalerao Lalit P.,Dharme Sandip P, </a:t>
            </a:r>
            <a:r>
              <a:rPr sz="1400" dirty="0">
                <a:latin typeface="Times New Roman"/>
                <a:cs typeface="Times New Roman"/>
              </a:rPr>
              <a:t>" </a:t>
            </a:r>
            <a:r>
              <a:rPr sz="1400" spc="-5" dirty="0">
                <a:latin typeface="Times New Roman"/>
                <a:cs typeface="Times New Roman"/>
              </a:rPr>
              <a:t>Railway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Track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Monitoring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Accident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Avoidance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Using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Smart</a:t>
            </a:r>
            <a:r>
              <a:rPr sz="1400" dirty="0">
                <a:latin typeface="Times New Roman"/>
                <a:cs typeface="Times New Roman"/>
              </a:rPr>
              <a:t> Sensor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Network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",”International Journal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Advanced </a:t>
            </a:r>
            <a:r>
              <a:rPr sz="1400" dirty="0">
                <a:latin typeface="Times New Roman"/>
                <a:cs typeface="Times New Roman"/>
              </a:rPr>
              <a:t>Research </a:t>
            </a:r>
            <a:r>
              <a:rPr sz="1400" spc="-5" dirty="0">
                <a:latin typeface="Times New Roman"/>
                <a:cs typeface="Times New Roman"/>
              </a:rPr>
              <a:t>in Computer and Communication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Engineering”,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April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2016.</a:t>
            </a:r>
            <a:endParaRPr sz="1400">
              <a:latin typeface="Times New Roman"/>
              <a:cs typeface="Times New Roman"/>
            </a:endParaRPr>
          </a:p>
          <a:p>
            <a:pPr marL="12700" marR="10160" algn="just">
              <a:lnSpc>
                <a:spcPct val="143600"/>
              </a:lnSpc>
              <a:spcBef>
                <a:spcPts val="45"/>
              </a:spcBef>
              <a:buSzPct val="92857"/>
              <a:buAutoNum type="arabicPlain"/>
              <a:tabLst>
                <a:tab pos="256540" algn="l"/>
              </a:tabLst>
            </a:pPr>
            <a:r>
              <a:rPr sz="1400" spc="-5" dirty="0">
                <a:latin typeface="Times New Roman"/>
                <a:cs typeface="Times New Roman"/>
              </a:rPr>
              <a:t>Mr.Prashanth.addagatla,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Mr.G.Koteshwar</a:t>
            </a:r>
            <a:r>
              <a:rPr sz="1400" spc="-1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Rao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“A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Modern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Method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for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Detecting </a:t>
            </a:r>
            <a:r>
              <a:rPr sz="1400" spc="-3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Cracks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Railway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Tracks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By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Efficient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Utilization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LDR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LED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System"</a:t>
            </a:r>
            <a:endParaRPr sz="14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735"/>
              </a:spcBef>
            </a:pPr>
            <a:r>
              <a:rPr sz="1400" spc="-5" dirty="0">
                <a:latin typeface="Times New Roman"/>
                <a:cs typeface="Times New Roman"/>
              </a:rPr>
              <a:t>,”International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Journal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5" dirty="0">
                <a:latin typeface="Times New Roman"/>
                <a:cs typeface="Times New Roman"/>
              </a:rPr>
              <a:t> Engineering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Science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Invention”,2016.</a:t>
            </a:r>
            <a:endParaRPr sz="1400">
              <a:latin typeface="Times New Roman"/>
              <a:cs typeface="Times New Roman"/>
            </a:endParaRPr>
          </a:p>
          <a:p>
            <a:pPr marL="12700" marR="13335" algn="just">
              <a:lnSpc>
                <a:spcPct val="143600"/>
              </a:lnSpc>
              <a:spcBef>
                <a:spcPts val="50"/>
              </a:spcBef>
              <a:buSzPct val="92857"/>
              <a:buAutoNum type="arabicPlain" startAt="7"/>
              <a:tabLst>
                <a:tab pos="256540" algn="l"/>
              </a:tabLst>
            </a:pPr>
            <a:r>
              <a:rPr sz="1400" spc="-5" dirty="0">
                <a:latin typeface="Times New Roman"/>
                <a:cs typeface="Times New Roman"/>
              </a:rPr>
              <a:t>Zhang </a:t>
            </a:r>
            <a:r>
              <a:rPr sz="1400" dirty="0">
                <a:latin typeface="Times New Roman"/>
                <a:cs typeface="Times New Roman"/>
              </a:rPr>
              <a:t>Jie1, </a:t>
            </a:r>
            <a:r>
              <a:rPr sz="1400" spc="-5" dirty="0">
                <a:latin typeface="Times New Roman"/>
                <a:cs typeface="Times New Roman"/>
              </a:rPr>
              <a:t>Shao Liping, “Railway Safety Monitoring Architecture </a:t>
            </a:r>
            <a:r>
              <a:rPr sz="1400" dirty="0">
                <a:latin typeface="Times New Roman"/>
                <a:cs typeface="Times New Roman"/>
              </a:rPr>
              <a:t>Based </a:t>
            </a:r>
            <a:r>
              <a:rPr sz="1400" spc="-5" dirty="0">
                <a:latin typeface="Times New Roman"/>
                <a:cs typeface="Times New Roman"/>
              </a:rPr>
              <a:t>on </a:t>
            </a:r>
            <a:r>
              <a:rPr sz="1400" dirty="0">
                <a:latin typeface="Times New Roman"/>
                <a:cs typeface="Times New Roman"/>
              </a:rPr>
              <a:t> Internet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Things”,”Journal</a:t>
            </a:r>
            <a:r>
              <a:rPr sz="1400" dirty="0">
                <a:latin typeface="Times New Roman"/>
                <a:cs typeface="Times New Roman"/>
              </a:rPr>
              <a:t> of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Logistics,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Informatics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and </a:t>
            </a:r>
            <a:r>
              <a:rPr sz="1400" spc="-5" dirty="0">
                <a:latin typeface="Times New Roman"/>
                <a:cs typeface="Times New Roman"/>
              </a:rPr>
              <a:t>Service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Science”,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2014.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17080" y="18288"/>
                </a:moveTo>
                <a:lnTo>
                  <a:pt x="7107936" y="18288"/>
                </a:lnTo>
                <a:lnTo>
                  <a:pt x="7107936" y="56388"/>
                </a:lnTo>
                <a:lnTo>
                  <a:pt x="7107936" y="9393936"/>
                </a:lnTo>
                <a:lnTo>
                  <a:pt x="56388" y="9393936"/>
                </a:lnTo>
                <a:lnTo>
                  <a:pt x="56388" y="56388"/>
                </a:lnTo>
                <a:lnTo>
                  <a:pt x="7107936" y="56388"/>
                </a:lnTo>
                <a:lnTo>
                  <a:pt x="7107936" y="18288"/>
                </a:lnTo>
                <a:lnTo>
                  <a:pt x="56388" y="18288"/>
                </a:lnTo>
                <a:lnTo>
                  <a:pt x="18288" y="18288"/>
                </a:lnTo>
                <a:lnTo>
                  <a:pt x="18288" y="56388"/>
                </a:lnTo>
                <a:lnTo>
                  <a:pt x="18288" y="9393936"/>
                </a:lnTo>
                <a:lnTo>
                  <a:pt x="18288" y="9403080"/>
                </a:lnTo>
                <a:lnTo>
                  <a:pt x="56388" y="9403080"/>
                </a:lnTo>
                <a:lnTo>
                  <a:pt x="7107936" y="9403080"/>
                </a:lnTo>
                <a:lnTo>
                  <a:pt x="7117080" y="9403080"/>
                </a:lnTo>
                <a:lnTo>
                  <a:pt x="7117080" y="9393936"/>
                </a:lnTo>
                <a:lnTo>
                  <a:pt x="7117080" y="56388"/>
                </a:lnTo>
                <a:lnTo>
                  <a:pt x="7117080" y="18288"/>
                </a:lnTo>
                <a:close/>
              </a:path>
              <a:path w="7164705" h="9450705">
                <a:moveTo>
                  <a:pt x="7164324" y="0"/>
                </a:moveTo>
                <a:lnTo>
                  <a:pt x="7126224" y="0"/>
                </a:lnTo>
                <a:lnTo>
                  <a:pt x="7126224" y="9144"/>
                </a:lnTo>
                <a:lnTo>
                  <a:pt x="7126224" y="56388"/>
                </a:lnTo>
                <a:lnTo>
                  <a:pt x="7126224" y="9393936"/>
                </a:lnTo>
                <a:lnTo>
                  <a:pt x="7126224" y="9412224"/>
                </a:lnTo>
                <a:lnTo>
                  <a:pt x="7107936" y="9412224"/>
                </a:lnTo>
                <a:lnTo>
                  <a:pt x="56388" y="9412224"/>
                </a:lnTo>
                <a:lnTo>
                  <a:pt x="9144" y="9412224"/>
                </a:lnTo>
                <a:lnTo>
                  <a:pt x="9144" y="9393936"/>
                </a:lnTo>
                <a:lnTo>
                  <a:pt x="9144" y="56388"/>
                </a:lnTo>
                <a:lnTo>
                  <a:pt x="9144" y="9144"/>
                </a:lnTo>
                <a:lnTo>
                  <a:pt x="56388" y="9144"/>
                </a:lnTo>
                <a:lnTo>
                  <a:pt x="7107936" y="9144"/>
                </a:lnTo>
                <a:lnTo>
                  <a:pt x="7126224" y="9144"/>
                </a:lnTo>
                <a:lnTo>
                  <a:pt x="7126224" y="0"/>
                </a:lnTo>
                <a:lnTo>
                  <a:pt x="7107936" y="0"/>
                </a:lnTo>
                <a:lnTo>
                  <a:pt x="56388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56388"/>
                </a:lnTo>
                <a:lnTo>
                  <a:pt x="0" y="9393936"/>
                </a:lnTo>
                <a:lnTo>
                  <a:pt x="0" y="9412224"/>
                </a:lnTo>
                <a:lnTo>
                  <a:pt x="0" y="9450324"/>
                </a:lnTo>
                <a:lnTo>
                  <a:pt x="9144" y="9450324"/>
                </a:lnTo>
                <a:lnTo>
                  <a:pt x="56388" y="9450324"/>
                </a:lnTo>
                <a:lnTo>
                  <a:pt x="7107936" y="9450324"/>
                </a:lnTo>
                <a:lnTo>
                  <a:pt x="7126224" y="9450324"/>
                </a:lnTo>
                <a:lnTo>
                  <a:pt x="7164324" y="9450324"/>
                </a:lnTo>
                <a:lnTo>
                  <a:pt x="7164324" y="9412224"/>
                </a:lnTo>
                <a:lnTo>
                  <a:pt x="7164324" y="9393936"/>
                </a:lnTo>
                <a:lnTo>
                  <a:pt x="7164324" y="56388"/>
                </a:lnTo>
                <a:lnTo>
                  <a:pt x="7164324" y="9144"/>
                </a:lnTo>
                <a:lnTo>
                  <a:pt x="7164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18330" y="9449873"/>
            <a:ext cx="15367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90"/>
              </a:lnSpc>
            </a:pPr>
            <a:r>
              <a:rPr sz="1000" dirty="0">
                <a:latin typeface="Times New Roman"/>
                <a:cs typeface="Times New Roman"/>
              </a:rPr>
              <a:t>22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5F3ADC-40FA-1489-6B9A-164EF9E15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361"/>
            <a:ext cx="7772400" cy="485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5740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D0BBCE-F498-17E4-DFA8-E909A05B71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9072"/>
            <a:ext cx="7772400" cy="490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2993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A56FC7-FDA5-4E3E-0F9F-8C8E30ABF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30495"/>
            <a:ext cx="7772400" cy="499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4142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4FEADA-E35C-F028-7FD3-88020EE230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18972" y="1409700"/>
            <a:ext cx="5934456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025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080261"/>
            <a:ext cx="25133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Program</a:t>
            </a:r>
            <a:r>
              <a:rPr sz="1400" b="1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Educational</a:t>
            </a:r>
            <a:r>
              <a:rPr sz="14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Objectives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386585"/>
            <a:ext cx="5403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Times New Roman"/>
                <a:cs typeface="Times New Roman"/>
              </a:rPr>
              <a:t>PE</a:t>
            </a:r>
            <a:r>
              <a:rPr sz="1400" b="1" spc="-15" dirty="0">
                <a:latin typeface="Times New Roman"/>
                <a:cs typeface="Times New Roman"/>
              </a:rPr>
              <a:t>O</a:t>
            </a:r>
            <a:r>
              <a:rPr sz="1400" b="1" dirty="0">
                <a:latin typeface="Times New Roman"/>
                <a:cs typeface="Times New Roman"/>
              </a:rPr>
              <a:t>1: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2307082"/>
            <a:ext cx="5403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Times New Roman"/>
                <a:cs typeface="Times New Roman"/>
              </a:rPr>
              <a:t>PE</a:t>
            </a:r>
            <a:r>
              <a:rPr sz="1400" b="1" spc="-15" dirty="0">
                <a:latin typeface="Times New Roman"/>
                <a:cs typeface="Times New Roman"/>
              </a:rPr>
              <a:t>O</a:t>
            </a:r>
            <a:r>
              <a:rPr sz="1400" b="1" dirty="0">
                <a:latin typeface="Times New Roman"/>
                <a:cs typeface="Times New Roman"/>
              </a:rPr>
              <a:t>2: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3227959"/>
            <a:ext cx="5403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Times New Roman"/>
                <a:cs typeface="Times New Roman"/>
              </a:rPr>
              <a:t>PE</a:t>
            </a:r>
            <a:r>
              <a:rPr sz="1400" b="1" spc="-15" dirty="0">
                <a:latin typeface="Times New Roman"/>
                <a:cs typeface="Times New Roman"/>
              </a:rPr>
              <a:t>O</a:t>
            </a:r>
            <a:r>
              <a:rPr sz="1400" b="1" dirty="0">
                <a:latin typeface="Times New Roman"/>
                <a:cs typeface="Times New Roman"/>
              </a:rPr>
              <a:t>3: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16354" y="1292706"/>
            <a:ext cx="5056505" cy="2787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8255" algn="just">
              <a:lnSpc>
                <a:spcPct val="143900"/>
              </a:lnSpc>
              <a:spcBef>
                <a:spcPts val="105"/>
              </a:spcBef>
            </a:pPr>
            <a:r>
              <a:rPr sz="1400" b="1" spc="-5" dirty="0">
                <a:latin typeface="Times New Roman"/>
                <a:cs typeface="Times New Roman"/>
              </a:rPr>
              <a:t>Core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Competence: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Graduates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will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have</a:t>
            </a:r>
            <a:r>
              <a:rPr sz="1400" dirty="0">
                <a:latin typeface="Times New Roman"/>
                <a:cs typeface="Times New Roman"/>
              </a:rPr>
              <a:t> a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successful</a:t>
            </a:r>
            <a:r>
              <a:rPr sz="1400" dirty="0">
                <a:latin typeface="Times New Roman"/>
                <a:cs typeface="Times New Roman"/>
              </a:rPr>
              <a:t> career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 </a:t>
            </a:r>
            <a:r>
              <a:rPr sz="1400" dirty="0">
                <a:latin typeface="Times New Roman"/>
                <a:cs typeface="Times New Roman"/>
              </a:rPr>
              <a:t> academia or </a:t>
            </a:r>
            <a:r>
              <a:rPr sz="1400" spc="-5" dirty="0">
                <a:latin typeface="Times New Roman"/>
                <a:cs typeface="Times New Roman"/>
              </a:rPr>
              <a:t>industry associated with Electronics </a:t>
            </a:r>
            <a:r>
              <a:rPr sz="1400" spc="-10" dirty="0">
                <a:latin typeface="Times New Roman"/>
                <a:cs typeface="Times New Roman"/>
              </a:rPr>
              <a:t>and </a:t>
            </a:r>
            <a:r>
              <a:rPr sz="1400" spc="-5" dirty="0">
                <a:latin typeface="Times New Roman"/>
                <a:cs typeface="Times New Roman"/>
              </a:rPr>
              <a:t>Communication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Engineering</a:t>
            </a:r>
            <a:endParaRPr sz="1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600"/>
              </a:lnSpc>
            </a:pPr>
            <a:r>
              <a:rPr sz="1400" b="1" spc="-5" dirty="0">
                <a:latin typeface="Times New Roman"/>
                <a:cs typeface="Times New Roman"/>
              </a:rPr>
              <a:t>Professionalism: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Graduates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will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provide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feasible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solutions</a:t>
            </a:r>
            <a:r>
              <a:rPr sz="1400" dirty="0">
                <a:latin typeface="Times New Roman"/>
                <a:cs typeface="Times New Roman"/>
              </a:rPr>
              <a:t> for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challenging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problems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through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comprehensive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research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innovation</a:t>
            </a:r>
            <a:endParaRPr sz="1400">
              <a:latin typeface="Times New Roman"/>
              <a:cs typeface="Times New Roman"/>
            </a:endParaRPr>
          </a:p>
          <a:p>
            <a:pPr marL="12700" marR="8890">
              <a:lnSpc>
                <a:spcPct val="143600"/>
              </a:lnSpc>
              <a:spcBef>
                <a:spcPts val="10"/>
              </a:spcBef>
            </a:pP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allied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areas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Electronics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Communication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Engineering.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Lifelong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Learning:</a:t>
            </a:r>
            <a:r>
              <a:rPr sz="1400" b="1" spc="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Graduates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will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contribute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social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needs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through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lifelong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learning,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practicing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professional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ethics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leadership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quality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04" y="4146930"/>
            <a:ext cx="5970905" cy="4531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Program</a:t>
            </a:r>
            <a:r>
              <a:rPr sz="1400" b="1" u="heavy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Outcomes</a:t>
            </a:r>
            <a:endParaRPr sz="1400">
              <a:latin typeface="Times New Roman"/>
              <a:cs typeface="Times New Roman"/>
            </a:endParaRPr>
          </a:p>
          <a:p>
            <a:pPr marL="12700" marR="8255" algn="just">
              <a:lnSpc>
                <a:spcPct val="143600"/>
              </a:lnSpc>
              <a:spcBef>
                <a:spcPts val="610"/>
              </a:spcBef>
            </a:pPr>
            <a:r>
              <a:rPr sz="1400" b="1" dirty="0">
                <a:latin typeface="Times New Roman"/>
                <a:cs typeface="Times New Roman"/>
              </a:rPr>
              <a:t>PO 1: </a:t>
            </a:r>
            <a:r>
              <a:rPr sz="1400" b="1" spc="-5" dirty="0">
                <a:latin typeface="Times New Roman"/>
                <a:cs typeface="Times New Roman"/>
              </a:rPr>
              <a:t>Engineering knowledge: </a:t>
            </a:r>
            <a:r>
              <a:rPr sz="1400" spc="-5" dirty="0">
                <a:latin typeface="Times New Roman"/>
                <a:cs typeface="Times New Roman"/>
              </a:rPr>
              <a:t>Apply the knowledge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mathematics, science,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engineering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fundamentals,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</a:t>
            </a:r>
            <a:r>
              <a:rPr sz="1400" spc="-5" dirty="0">
                <a:latin typeface="Times New Roman"/>
                <a:cs typeface="Times New Roman"/>
              </a:rPr>
              <a:t> engineering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specialization</a:t>
            </a:r>
            <a:r>
              <a:rPr sz="1400" dirty="0">
                <a:latin typeface="Times New Roman"/>
                <a:cs typeface="Times New Roman"/>
              </a:rPr>
              <a:t> to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solution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of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complex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engineering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problems.</a:t>
            </a:r>
            <a:endParaRPr sz="1400">
              <a:latin typeface="Times New Roman"/>
              <a:cs typeface="Times New Roman"/>
            </a:endParaRPr>
          </a:p>
          <a:p>
            <a:pPr marL="12700" marR="8255" algn="just">
              <a:lnSpc>
                <a:spcPct val="143900"/>
              </a:lnSpc>
              <a:spcBef>
                <a:spcPts val="595"/>
              </a:spcBef>
            </a:pPr>
            <a:r>
              <a:rPr sz="1400" b="1" dirty="0">
                <a:latin typeface="Times New Roman"/>
                <a:cs typeface="Times New Roman"/>
              </a:rPr>
              <a:t>PO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2: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Problem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analysis: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Identify,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formulate,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review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research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literature,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analyze complex engineering problems reaching substantiated conclusions using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first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principles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mathematics,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natural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sciences,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engineering sciences.</a:t>
            </a:r>
            <a:endParaRPr sz="1400">
              <a:latin typeface="Times New Roman"/>
              <a:cs typeface="Times New Roman"/>
            </a:endParaRPr>
          </a:p>
          <a:p>
            <a:pPr marL="12700" marR="8255" algn="just">
              <a:lnSpc>
                <a:spcPct val="143900"/>
              </a:lnSpc>
              <a:spcBef>
                <a:spcPts val="595"/>
              </a:spcBef>
            </a:pPr>
            <a:r>
              <a:rPr sz="1400" b="1" dirty="0">
                <a:latin typeface="Times New Roman"/>
                <a:cs typeface="Times New Roman"/>
              </a:rPr>
              <a:t>PO</a:t>
            </a:r>
            <a:r>
              <a:rPr sz="1400" b="1" spc="-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3:</a:t>
            </a:r>
            <a:r>
              <a:rPr sz="1400" b="1" spc="-7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Design/development</a:t>
            </a:r>
            <a:r>
              <a:rPr sz="1400" b="1" spc="-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of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solutions: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Design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solutions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complex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engineering </a:t>
            </a:r>
            <a:r>
              <a:rPr sz="1400" spc="-3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problems and design </a:t>
            </a:r>
            <a:r>
              <a:rPr sz="1400" dirty="0">
                <a:latin typeface="Times New Roman"/>
                <a:cs typeface="Times New Roman"/>
              </a:rPr>
              <a:t>system </a:t>
            </a:r>
            <a:r>
              <a:rPr sz="1400" spc="-5" dirty="0">
                <a:latin typeface="Times New Roman"/>
                <a:cs typeface="Times New Roman"/>
              </a:rPr>
              <a:t>components or processes </a:t>
            </a:r>
            <a:r>
              <a:rPr sz="1400" dirty="0">
                <a:latin typeface="Times New Roman"/>
                <a:cs typeface="Times New Roman"/>
              </a:rPr>
              <a:t>that </a:t>
            </a:r>
            <a:r>
              <a:rPr sz="1400" spc="-5" dirty="0">
                <a:latin typeface="Times New Roman"/>
                <a:cs typeface="Times New Roman"/>
              </a:rPr>
              <a:t>meet </a:t>
            </a:r>
            <a:r>
              <a:rPr sz="1400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specified needs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with appropriate consideration for </a:t>
            </a:r>
            <a:r>
              <a:rPr sz="1400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public health </a:t>
            </a:r>
            <a:r>
              <a:rPr sz="1400" spc="-10" dirty="0">
                <a:latin typeface="Times New Roman"/>
                <a:cs typeface="Times New Roman"/>
              </a:rPr>
              <a:t>and </a:t>
            </a:r>
            <a:r>
              <a:rPr sz="1400" spc="-5" dirty="0">
                <a:latin typeface="Times New Roman"/>
                <a:cs typeface="Times New Roman"/>
              </a:rPr>
              <a:t>safety, and the cultural,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societal,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environmental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considerations.</a:t>
            </a:r>
            <a:endParaRPr sz="1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600"/>
              </a:lnSpc>
              <a:spcBef>
                <a:spcPts val="600"/>
              </a:spcBef>
            </a:pPr>
            <a:r>
              <a:rPr sz="1400" b="1" dirty="0">
                <a:latin typeface="Times New Roman"/>
                <a:cs typeface="Times New Roman"/>
              </a:rPr>
              <a:t>PO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4: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Conduct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investigations</a:t>
            </a:r>
            <a:r>
              <a:rPr sz="1400" b="1" dirty="0">
                <a:latin typeface="Times New Roman"/>
                <a:cs typeface="Times New Roman"/>
              </a:rPr>
              <a:t> of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complex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problems: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research-based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knowledge </a:t>
            </a:r>
            <a:r>
              <a:rPr sz="1400" spc="-10" dirty="0">
                <a:latin typeface="Times New Roman"/>
                <a:cs typeface="Times New Roman"/>
              </a:rPr>
              <a:t>and </a:t>
            </a:r>
            <a:r>
              <a:rPr sz="1400" spc="-5" dirty="0">
                <a:latin typeface="Times New Roman"/>
                <a:cs typeface="Times New Roman"/>
              </a:rPr>
              <a:t>research methods including design of experiments, analysis and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interpretation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data,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synthesis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information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provide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valid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conclusions.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17080" y="18288"/>
                </a:moveTo>
                <a:lnTo>
                  <a:pt x="7107936" y="18288"/>
                </a:lnTo>
                <a:lnTo>
                  <a:pt x="7107936" y="56388"/>
                </a:lnTo>
                <a:lnTo>
                  <a:pt x="7107936" y="9393936"/>
                </a:lnTo>
                <a:lnTo>
                  <a:pt x="56388" y="9393936"/>
                </a:lnTo>
                <a:lnTo>
                  <a:pt x="56388" y="56388"/>
                </a:lnTo>
                <a:lnTo>
                  <a:pt x="7107936" y="56388"/>
                </a:lnTo>
                <a:lnTo>
                  <a:pt x="7107936" y="18288"/>
                </a:lnTo>
                <a:lnTo>
                  <a:pt x="56388" y="18288"/>
                </a:lnTo>
                <a:lnTo>
                  <a:pt x="18288" y="18288"/>
                </a:lnTo>
                <a:lnTo>
                  <a:pt x="18288" y="56388"/>
                </a:lnTo>
                <a:lnTo>
                  <a:pt x="18288" y="9393936"/>
                </a:lnTo>
                <a:lnTo>
                  <a:pt x="18288" y="9403080"/>
                </a:lnTo>
                <a:lnTo>
                  <a:pt x="56388" y="9403080"/>
                </a:lnTo>
                <a:lnTo>
                  <a:pt x="7107936" y="9403080"/>
                </a:lnTo>
                <a:lnTo>
                  <a:pt x="7117080" y="9403080"/>
                </a:lnTo>
                <a:lnTo>
                  <a:pt x="7117080" y="9393936"/>
                </a:lnTo>
                <a:lnTo>
                  <a:pt x="7117080" y="56388"/>
                </a:lnTo>
                <a:lnTo>
                  <a:pt x="7117080" y="18288"/>
                </a:lnTo>
                <a:close/>
              </a:path>
              <a:path w="7164705" h="9450705">
                <a:moveTo>
                  <a:pt x="7164324" y="0"/>
                </a:moveTo>
                <a:lnTo>
                  <a:pt x="7126224" y="0"/>
                </a:lnTo>
                <a:lnTo>
                  <a:pt x="7126224" y="9144"/>
                </a:lnTo>
                <a:lnTo>
                  <a:pt x="7126224" y="56388"/>
                </a:lnTo>
                <a:lnTo>
                  <a:pt x="7126224" y="9393936"/>
                </a:lnTo>
                <a:lnTo>
                  <a:pt x="7126224" y="9412224"/>
                </a:lnTo>
                <a:lnTo>
                  <a:pt x="7107936" y="9412224"/>
                </a:lnTo>
                <a:lnTo>
                  <a:pt x="56388" y="9412224"/>
                </a:lnTo>
                <a:lnTo>
                  <a:pt x="9144" y="9412224"/>
                </a:lnTo>
                <a:lnTo>
                  <a:pt x="9144" y="9393936"/>
                </a:lnTo>
                <a:lnTo>
                  <a:pt x="9144" y="56388"/>
                </a:lnTo>
                <a:lnTo>
                  <a:pt x="9144" y="9144"/>
                </a:lnTo>
                <a:lnTo>
                  <a:pt x="56388" y="9144"/>
                </a:lnTo>
                <a:lnTo>
                  <a:pt x="7107936" y="9144"/>
                </a:lnTo>
                <a:lnTo>
                  <a:pt x="7126224" y="9144"/>
                </a:lnTo>
                <a:lnTo>
                  <a:pt x="7126224" y="0"/>
                </a:lnTo>
                <a:lnTo>
                  <a:pt x="7107936" y="0"/>
                </a:lnTo>
                <a:lnTo>
                  <a:pt x="56388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56388"/>
                </a:lnTo>
                <a:lnTo>
                  <a:pt x="0" y="9393936"/>
                </a:lnTo>
                <a:lnTo>
                  <a:pt x="0" y="9412224"/>
                </a:lnTo>
                <a:lnTo>
                  <a:pt x="0" y="9450324"/>
                </a:lnTo>
                <a:lnTo>
                  <a:pt x="9144" y="9450324"/>
                </a:lnTo>
                <a:lnTo>
                  <a:pt x="56388" y="9450324"/>
                </a:lnTo>
                <a:lnTo>
                  <a:pt x="7107936" y="9450324"/>
                </a:lnTo>
                <a:lnTo>
                  <a:pt x="7126224" y="9450324"/>
                </a:lnTo>
                <a:lnTo>
                  <a:pt x="7164324" y="9450324"/>
                </a:lnTo>
                <a:lnTo>
                  <a:pt x="7164324" y="9412224"/>
                </a:lnTo>
                <a:lnTo>
                  <a:pt x="7164324" y="9393936"/>
                </a:lnTo>
                <a:lnTo>
                  <a:pt x="7164324" y="56388"/>
                </a:lnTo>
                <a:lnTo>
                  <a:pt x="7164324" y="9144"/>
                </a:lnTo>
                <a:lnTo>
                  <a:pt x="7164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746627" y="9486222"/>
            <a:ext cx="28003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z="1200" dirty="0">
                <a:latin typeface="Times New Roman"/>
                <a:cs typeface="Times New Roman"/>
              </a:rPr>
              <a:t>4</a:t>
            </a:fld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626211"/>
            <a:ext cx="5970905" cy="791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620" algn="just">
              <a:lnSpc>
                <a:spcPct val="143600"/>
              </a:lnSpc>
              <a:spcBef>
                <a:spcPts val="100"/>
              </a:spcBef>
            </a:pPr>
            <a:r>
              <a:rPr sz="1400" b="1" dirty="0">
                <a:latin typeface="Times New Roman"/>
                <a:cs typeface="Times New Roman"/>
              </a:rPr>
              <a:t>PO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5: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Modern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tool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usage: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Create,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select,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and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apply</a:t>
            </a:r>
            <a:r>
              <a:rPr sz="1400" spc="-5" dirty="0">
                <a:latin typeface="Times New Roman"/>
                <a:cs typeface="Times New Roman"/>
              </a:rPr>
              <a:t> appropriate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techniques,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resources, and modern engineering and </a:t>
            </a:r>
            <a:r>
              <a:rPr sz="1400" dirty="0">
                <a:latin typeface="Times New Roman"/>
                <a:cs typeface="Times New Roman"/>
              </a:rPr>
              <a:t>IT </a:t>
            </a:r>
            <a:r>
              <a:rPr sz="1400" spc="-5" dirty="0">
                <a:latin typeface="Times New Roman"/>
                <a:cs typeface="Times New Roman"/>
              </a:rPr>
              <a:t>tools including prediction and modeling </a:t>
            </a:r>
            <a:r>
              <a:rPr sz="1400" dirty="0">
                <a:latin typeface="Times New Roman"/>
                <a:cs typeface="Times New Roman"/>
              </a:rPr>
              <a:t> to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complex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engineering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activities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with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understanding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of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limitations.</a:t>
            </a:r>
            <a:endParaRPr sz="1400">
              <a:latin typeface="Times New Roman"/>
              <a:cs typeface="Times New Roman"/>
            </a:endParaRPr>
          </a:p>
          <a:p>
            <a:pPr marL="12700" marR="7620" algn="just">
              <a:lnSpc>
                <a:spcPct val="143900"/>
              </a:lnSpc>
              <a:spcBef>
                <a:spcPts val="595"/>
              </a:spcBef>
            </a:pPr>
            <a:r>
              <a:rPr sz="1400" b="1" dirty="0">
                <a:latin typeface="Times New Roman"/>
                <a:cs typeface="Times New Roman"/>
              </a:rPr>
              <a:t>PO 6: </a:t>
            </a:r>
            <a:r>
              <a:rPr sz="1400" b="1" spc="-5" dirty="0">
                <a:latin typeface="Times New Roman"/>
                <a:cs typeface="Times New Roman"/>
              </a:rPr>
              <a:t>The engineer </a:t>
            </a:r>
            <a:r>
              <a:rPr sz="1400" b="1" dirty="0">
                <a:latin typeface="Times New Roman"/>
                <a:cs typeface="Times New Roman"/>
              </a:rPr>
              <a:t>and </a:t>
            </a:r>
            <a:r>
              <a:rPr sz="1400" b="1" spc="-5" dirty="0">
                <a:latin typeface="Times New Roman"/>
                <a:cs typeface="Times New Roman"/>
              </a:rPr>
              <a:t>society: </a:t>
            </a:r>
            <a:r>
              <a:rPr sz="1400" spc="-5" dirty="0">
                <a:latin typeface="Times New Roman"/>
                <a:cs typeface="Times New Roman"/>
              </a:rPr>
              <a:t>Apply reasoning informed </a:t>
            </a:r>
            <a:r>
              <a:rPr sz="1400" dirty="0">
                <a:latin typeface="Times New Roman"/>
                <a:cs typeface="Times New Roman"/>
              </a:rPr>
              <a:t>by </a:t>
            </a:r>
            <a:r>
              <a:rPr sz="1400" spc="-5" dirty="0">
                <a:latin typeface="Times New Roman"/>
                <a:cs typeface="Times New Roman"/>
              </a:rPr>
              <a:t>the contextual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knowledge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assess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societal,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health,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safety,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legal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cultural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issues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consequent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responsibilities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relevant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professional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engineering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practice.</a:t>
            </a:r>
            <a:endParaRPr sz="1400">
              <a:latin typeface="Times New Roman"/>
              <a:cs typeface="Times New Roman"/>
            </a:endParaRPr>
          </a:p>
          <a:p>
            <a:pPr marL="12700" marR="5715" algn="just">
              <a:lnSpc>
                <a:spcPct val="143700"/>
              </a:lnSpc>
              <a:spcBef>
                <a:spcPts val="595"/>
              </a:spcBef>
            </a:pPr>
            <a:r>
              <a:rPr sz="1400" b="1" dirty="0">
                <a:latin typeface="Times New Roman"/>
                <a:cs typeface="Times New Roman"/>
              </a:rPr>
              <a:t>PO 7: </a:t>
            </a:r>
            <a:r>
              <a:rPr sz="1400" b="1" spc="-5" dirty="0">
                <a:latin typeface="Times New Roman"/>
                <a:cs typeface="Times New Roman"/>
              </a:rPr>
              <a:t>Environment </a:t>
            </a:r>
            <a:r>
              <a:rPr sz="1400" b="1" dirty="0">
                <a:latin typeface="Times New Roman"/>
                <a:cs typeface="Times New Roman"/>
              </a:rPr>
              <a:t>and </a:t>
            </a:r>
            <a:r>
              <a:rPr sz="1400" b="1" spc="-5" dirty="0">
                <a:latin typeface="Times New Roman"/>
                <a:cs typeface="Times New Roman"/>
              </a:rPr>
              <a:t>sustainability: </a:t>
            </a:r>
            <a:r>
              <a:rPr sz="1400" spc="-5" dirty="0">
                <a:latin typeface="Times New Roman"/>
                <a:cs typeface="Times New Roman"/>
              </a:rPr>
              <a:t>Understand the impact </a:t>
            </a:r>
            <a:r>
              <a:rPr sz="1400" dirty="0">
                <a:latin typeface="Times New Roman"/>
                <a:cs typeface="Times New Roman"/>
              </a:rPr>
              <a:t>of the </a:t>
            </a:r>
            <a:r>
              <a:rPr sz="1400" spc="-5" dirty="0">
                <a:latin typeface="Times New Roman"/>
                <a:cs typeface="Times New Roman"/>
              </a:rPr>
              <a:t>professional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engineering solutions in societal and environmental contexts, and demonstrate the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knowledge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of,</a:t>
            </a:r>
            <a:r>
              <a:rPr sz="1400" spc="-5" dirty="0">
                <a:latin typeface="Times New Roman"/>
                <a:cs typeface="Times New Roman"/>
              </a:rPr>
              <a:t> and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need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for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sustainable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development.</a:t>
            </a:r>
            <a:endParaRPr sz="1400">
              <a:latin typeface="Times New Roman"/>
              <a:cs typeface="Times New Roman"/>
            </a:endParaRPr>
          </a:p>
          <a:p>
            <a:pPr marL="12700" marR="10160" algn="just">
              <a:lnSpc>
                <a:spcPct val="143600"/>
              </a:lnSpc>
              <a:spcBef>
                <a:spcPts val="615"/>
              </a:spcBef>
            </a:pPr>
            <a:r>
              <a:rPr sz="1400" b="1" dirty="0">
                <a:latin typeface="Times New Roman"/>
                <a:cs typeface="Times New Roman"/>
              </a:rPr>
              <a:t>PO 8: Ethics: </a:t>
            </a:r>
            <a:r>
              <a:rPr sz="1400" spc="-5" dirty="0">
                <a:latin typeface="Times New Roman"/>
                <a:cs typeface="Times New Roman"/>
              </a:rPr>
              <a:t>Apply ethical principles and commit to professional ethics and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responsibilities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norms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engineering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practice.</a:t>
            </a:r>
            <a:endParaRPr sz="1400">
              <a:latin typeface="Times New Roman"/>
              <a:cs typeface="Times New Roman"/>
            </a:endParaRPr>
          </a:p>
          <a:p>
            <a:pPr marL="12700" marR="8255" algn="just">
              <a:lnSpc>
                <a:spcPct val="143600"/>
              </a:lnSpc>
              <a:spcBef>
                <a:spcPts val="600"/>
              </a:spcBef>
            </a:pPr>
            <a:r>
              <a:rPr sz="1400" b="1" dirty="0">
                <a:latin typeface="Times New Roman"/>
                <a:cs typeface="Times New Roman"/>
              </a:rPr>
              <a:t>PO 9: </a:t>
            </a:r>
            <a:r>
              <a:rPr sz="1400" b="1" spc="-5" dirty="0">
                <a:latin typeface="Times New Roman"/>
                <a:cs typeface="Times New Roman"/>
              </a:rPr>
              <a:t>Individual and </a:t>
            </a:r>
            <a:r>
              <a:rPr sz="1400" b="1" dirty="0">
                <a:latin typeface="Times New Roman"/>
                <a:cs typeface="Times New Roman"/>
              </a:rPr>
              <a:t>team work: </a:t>
            </a:r>
            <a:r>
              <a:rPr sz="1400" spc="-5" dirty="0">
                <a:latin typeface="Times New Roman"/>
                <a:cs typeface="Times New Roman"/>
              </a:rPr>
              <a:t>Function effectively </a:t>
            </a:r>
            <a:r>
              <a:rPr sz="1400" dirty="0">
                <a:latin typeface="Times New Roman"/>
                <a:cs typeface="Times New Roman"/>
              </a:rPr>
              <a:t>as </a:t>
            </a:r>
            <a:r>
              <a:rPr sz="1400" spc="-10" dirty="0">
                <a:latin typeface="Times New Roman"/>
                <a:cs typeface="Times New Roman"/>
              </a:rPr>
              <a:t>an </a:t>
            </a:r>
            <a:r>
              <a:rPr sz="1400" spc="-5" dirty="0">
                <a:latin typeface="Times New Roman"/>
                <a:cs typeface="Times New Roman"/>
              </a:rPr>
              <a:t>individual, and </a:t>
            </a:r>
            <a:r>
              <a:rPr sz="1400" dirty="0">
                <a:latin typeface="Times New Roman"/>
                <a:cs typeface="Times New Roman"/>
              </a:rPr>
              <a:t>as a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member or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leader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diverse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teams,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multidisciplinary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settings.</a:t>
            </a:r>
            <a:endParaRPr sz="1400">
              <a:latin typeface="Times New Roman"/>
              <a:cs typeface="Times New Roman"/>
            </a:endParaRPr>
          </a:p>
          <a:p>
            <a:pPr marL="12700" marR="9525" algn="just">
              <a:lnSpc>
                <a:spcPct val="143600"/>
              </a:lnSpc>
              <a:spcBef>
                <a:spcPts val="610"/>
              </a:spcBef>
            </a:pPr>
            <a:r>
              <a:rPr sz="1400" b="1" dirty="0">
                <a:latin typeface="Times New Roman"/>
                <a:cs typeface="Times New Roman"/>
              </a:rPr>
              <a:t>PO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10: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Communication: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Communicate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effectively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complex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engineering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activities with the engineering community and with society </a:t>
            </a:r>
            <a:r>
              <a:rPr sz="1400" spc="-10" dirty="0">
                <a:latin typeface="Times New Roman"/>
                <a:cs typeface="Times New Roman"/>
              </a:rPr>
              <a:t>at </a:t>
            </a:r>
            <a:r>
              <a:rPr sz="1400" dirty="0">
                <a:latin typeface="Times New Roman"/>
                <a:cs typeface="Times New Roman"/>
              </a:rPr>
              <a:t>large, </a:t>
            </a:r>
            <a:r>
              <a:rPr sz="1400" spc="-5" dirty="0">
                <a:latin typeface="Times New Roman"/>
                <a:cs typeface="Times New Roman"/>
              </a:rPr>
              <a:t>such </a:t>
            </a:r>
            <a:r>
              <a:rPr sz="1400" dirty="0">
                <a:latin typeface="Times New Roman"/>
                <a:cs typeface="Times New Roman"/>
              </a:rPr>
              <a:t>as, </a:t>
            </a:r>
            <a:r>
              <a:rPr sz="1400" spc="-5" dirty="0">
                <a:latin typeface="Times New Roman"/>
                <a:cs typeface="Times New Roman"/>
              </a:rPr>
              <a:t>being </a:t>
            </a:r>
            <a:r>
              <a:rPr sz="1400" dirty="0">
                <a:latin typeface="Times New Roman"/>
                <a:cs typeface="Times New Roman"/>
              </a:rPr>
              <a:t> able </a:t>
            </a:r>
            <a:r>
              <a:rPr sz="1400" spc="-5" dirty="0">
                <a:latin typeface="Times New Roman"/>
                <a:cs typeface="Times New Roman"/>
              </a:rPr>
              <a:t>to comprehend and write effective reports and design documentation, make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effective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presentations, 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give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receive</a:t>
            </a:r>
            <a:r>
              <a:rPr sz="1400" dirty="0">
                <a:latin typeface="Times New Roman"/>
                <a:cs typeface="Times New Roman"/>
              </a:rPr>
              <a:t> clear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instructions.</a:t>
            </a:r>
            <a:endParaRPr sz="1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900"/>
              </a:lnSpc>
              <a:spcBef>
                <a:spcPts val="595"/>
              </a:spcBef>
            </a:pPr>
            <a:r>
              <a:rPr sz="1400" b="1" dirty="0">
                <a:latin typeface="Times New Roman"/>
                <a:cs typeface="Times New Roman"/>
              </a:rPr>
              <a:t>PO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11: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Project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management</a:t>
            </a:r>
            <a:r>
              <a:rPr sz="1400" b="1" dirty="0">
                <a:latin typeface="Times New Roman"/>
                <a:cs typeface="Times New Roman"/>
              </a:rPr>
              <a:t> and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finance: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Demonstrate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knowledge</a:t>
            </a:r>
            <a:r>
              <a:rPr sz="1400" dirty="0">
                <a:latin typeface="Times New Roman"/>
                <a:cs typeface="Times New Roman"/>
              </a:rPr>
              <a:t> and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understanding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the engineering and management principles and apply </a:t>
            </a:r>
            <a:r>
              <a:rPr sz="1400" dirty="0">
                <a:latin typeface="Times New Roman"/>
                <a:cs typeface="Times New Roman"/>
              </a:rPr>
              <a:t>these </a:t>
            </a:r>
            <a:r>
              <a:rPr sz="1400" spc="-10" dirty="0">
                <a:latin typeface="Times New Roman"/>
                <a:cs typeface="Times New Roman"/>
              </a:rPr>
              <a:t>to </a:t>
            </a:r>
            <a:r>
              <a:rPr sz="1400" spc="-5" dirty="0">
                <a:latin typeface="Times New Roman"/>
                <a:cs typeface="Times New Roman"/>
              </a:rPr>
              <a:t> one’s own work, </a:t>
            </a:r>
            <a:r>
              <a:rPr sz="1400" dirty="0">
                <a:latin typeface="Times New Roman"/>
                <a:cs typeface="Times New Roman"/>
              </a:rPr>
              <a:t>as a member </a:t>
            </a:r>
            <a:r>
              <a:rPr sz="1400" spc="-5" dirty="0">
                <a:latin typeface="Times New Roman"/>
                <a:cs typeface="Times New Roman"/>
              </a:rPr>
              <a:t>and leader </a:t>
            </a:r>
            <a:r>
              <a:rPr sz="1400" dirty="0">
                <a:latin typeface="Times New Roman"/>
                <a:cs typeface="Times New Roman"/>
              </a:rPr>
              <a:t>in a team, </a:t>
            </a:r>
            <a:r>
              <a:rPr sz="1400" spc="-5" dirty="0">
                <a:latin typeface="Times New Roman"/>
                <a:cs typeface="Times New Roman"/>
              </a:rPr>
              <a:t>to manage projects and in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multidisciplinary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environments.</a:t>
            </a:r>
            <a:endParaRPr sz="1400">
              <a:latin typeface="Times New Roman"/>
              <a:cs typeface="Times New Roman"/>
            </a:endParaRPr>
          </a:p>
          <a:p>
            <a:pPr marL="12700" marR="5715" algn="just">
              <a:lnSpc>
                <a:spcPct val="143900"/>
              </a:lnSpc>
              <a:spcBef>
                <a:spcPts val="595"/>
              </a:spcBef>
            </a:pPr>
            <a:r>
              <a:rPr sz="1400" b="1" dirty="0">
                <a:latin typeface="Times New Roman"/>
                <a:cs typeface="Times New Roman"/>
              </a:rPr>
              <a:t>PO </a:t>
            </a:r>
            <a:r>
              <a:rPr sz="1400" b="1" spc="-5" dirty="0">
                <a:latin typeface="Times New Roman"/>
                <a:cs typeface="Times New Roman"/>
              </a:rPr>
              <a:t>12: Life-long learning: </a:t>
            </a:r>
            <a:r>
              <a:rPr sz="1400" spc="-5" dirty="0">
                <a:latin typeface="Times New Roman"/>
                <a:cs typeface="Times New Roman"/>
              </a:rPr>
              <a:t>Recognize the </a:t>
            </a:r>
            <a:r>
              <a:rPr sz="1400" dirty="0">
                <a:latin typeface="Times New Roman"/>
                <a:cs typeface="Times New Roman"/>
              </a:rPr>
              <a:t>need </a:t>
            </a:r>
            <a:r>
              <a:rPr sz="1400" spc="-5" dirty="0">
                <a:latin typeface="Times New Roman"/>
                <a:cs typeface="Times New Roman"/>
              </a:rPr>
              <a:t>for, and have the preparation </a:t>
            </a:r>
            <a:r>
              <a:rPr sz="1400" spc="-10" dirty="0">
                <a:latin typeface="Times New Roman"/>
                <a:cs typeface="Times New Roman"/>
              </a:rPr>
              <a:t>and </a:t>
            </a:r>
            <a:r>
              <a:rPr sz="1400" spc="-5" dirty="0">
                <a:latin typeface="Times New Roman"/>
                <a:cs typeface="Times New Roman"/>
              </a:rPr>
              <a:t> ability to engage </a:t>
            </a:r>
            <a:r>
              <a:rPr sz="1400" dirty="0">
                <a:latin typeface="Times New Roman"/>
                <a:cs typeface="Times New Roman"/>
              </a:rPr>
              <a:t>in </a:t>
            </a:r>
            <a:r>
              <a:rPr sz="1400" spc="-5" dirty="0">
                <a:latin typeface="Times New Roman"/>
                <a:cs typeface="Times New Roman"/>
              </a:rPr>
              <a:t>independent and </a:t>
            </a:r>
            <a:r>
              <a:rPr sz="1400" dirty="0">
                <a:latin typeface="Times New Roman"/>
                <a:cs typeface="Times New Roman"/>
              </a:rPr>
              <a:t>life-long </a:t>
            </a:r>
            <a:r>
              <a:rPr sz="1400" spc="-5" dirty="0">
                <a:latin typeface="Times New Roman"/>
                <a:cs typeface="Times New Roman"/>
              </a:rPr>
              <a:t>learning in the broadest context of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technological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change.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17080" y="18288"/>
                </a:moveTo>
                <a:lnTo>
                  <a:pt x="7107936" y="18288"/>
                </a:lnTo>
                <a:lnTo>
                  <a:pt x="7107936" y="56388"/>
                </a:lnTo>
                <a:lnTo>
                  <a:pt x="7107936" y="9393936"/>
                </a:lnTo>
                <a:lnTo>
                  <a:pt x="56388" y="9393936"/>
                </a:lnTo>
                <a:lnTo>
                  <a:pt x="56388" y="56388"/>
                </a:lnTo>
                <a:lnTo>
                  <a:pt x="7107936" y="56388"/>
                </a:lnTo>
                <a:lnTo>
                  <a:pt x="7107936" y="18288"/>
                </a:lnTo>
                <a:lnTo>
                  <a:pt x="56388" y="18288"/>
                </a:lnTo>
                <a:lnTo>
                  <a:pt x="18288" y="18288"/>
                </a:lnTo>
                <a:lnTo>
                  <a:pt x="18288" y="56388"/>
                </a:lnTo>
                <a:lnTo>
                  <a:pt x="18288" y="9393936"/>
                </a:lnTo>
                <a:lnTo>
                  <a:pt x="18288" y="9403080"/>
                </a:lnTo>
                <a:lnTo>
                  <a:pt x="56388" y="9403080"/>
                </a:lnTo>
                <a:lnTo>
                  <a:pt x="7107936" y="9403080"/>
                </a:lnTo>
                <a:lnTo>
                  <a:pt x="7117080" y="9403080"/>
                </a:lnTo>
                <a:lnTo>
                  <a:pt x="7117080" y="9393936"/>
                </a:lnTo>
                <a:lnTo>
                  <a:pt x="7117080" y="56388"/>
                </a:lnTo>
                <a:lnTo>
                  <a:pt x="7117080" y="18288"/>
                </a:lnTo>
                <a:close/>
              </a:path>
              <a:path w="7164705" h="9450705">
                <a:moveTo>
                  <a:pt x="7164324" y="0"/>
                </a:moveTo>
                <a:lnTo>
                  <a:pt x="7126224" y="0"/>
                </a:lnTo>
                <a:lnTo>
                  <a:pt x="7126224" y="9144"/>
                </a:lnTo>
                <a:lnTo>
                  <a:pt x="7126224" y="56388"/>
                </a:lnTo>
                <a:lnTo>
                  <a:pt x="7126224" y="9393936"/>
                </a:lnTo>
                <a:lnTo>
                  <a:pt x="7126224" y="9412224"/>
                </a:lnTo>
                <a:lnTo>
                  <a:pt x="7107936" y="9412224"/>
                </a:lnTo>
                <a:lnTo>
                  <a:pt x="56388" y="9412224"/>
                </a:lnTo>
                <a:lnTo>
                  <a:pt x="9144" y="9412224"/>
                </a:lnTo>
                <a:lnTo>
                  <a:pt x="9144" y="9393936"/>
                </a:lnTo>
                <a:lnTo>
                  <a:pt x="9144" y="56388"/>
                </a:lnTo>
                <a:lnTo>
                  <a:pt x="9144" y="9144"/>
                </a:lnTo>
                <a:lnTo>
                  <a:pt x="56388" y="9144"/>
                </a:lnTo>
                <a:lnTo>
                  <a:pt x="7107936" y="9144"/>
                </a:lnTo>
                <a:lnTo>
                  <a:pt x="7126224" y="9144"/>
                </a:lnTo>
                <a:lnTo>
                  <a:pt x="7126224" y="0"/>
                </a:lnTo>
                <a:lnTo>
                  <a:pt x="7107936" y="0"/>
                </a:lnTo>
                <a:lnTo>
                  <a:pt x="56388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56388"/>
                </a:lnTo>
                <a:lnTo>
                  <a:pt x="0" y="9393936"/>
                </a:lnTo>
                <a:lnTo>
                  <a:pt x="0" y="9412224"/>
                </a:lnTo>
                <a:lnTo>
                  <a:pt x="0" y="9450324"/>
                </a:lnTo>
                <a:lnTo>
                  <a:pt x="9144" y="9450324"/>
                </a:lnTo>
                <a:lnTo>
                  <a:pt x="56388" y="9450324"/>
                </a:lnTo>
                <a:lnTo>
                  <a:pt x="7107936" y="9450324"/>
                </a:lnTo>
                <a:lnTo>
                  <a:pt x="7126224" y="9450324"/>
                </a:lnTo>
                <a:lnTo>
                  <a:pt x="7164324" y="9450324"/>
                </a:lnTo>
                <a:lnTo>
                  <a:pt x="7164324" y="9412224"/>
                </a:lnTo>
                <a:lnTo>
                  <a:pt x="7164324" y="9393936"/>
                </a:lnTo>
                <a:lnTo>
                  <a:pt x="7164324" y="56388"/>
                </a:lnTo>
                <a:lnTo>
                  <a:pt x="7164324" y="9144"/>
                </a:lnTo>
                <a:lnTo>
                  <a:pt x="7164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46627" y="9486222"/>
            <a:ext cx="28003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z="1200" dirty="0">
                <a:latin typeface="Times New Roman"/>
                <a:cs typeface="Times New Roman"/>
              </a:rPr>
              <a:t>5</a:t>
            </a:fld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025398"/>
            <a:ext cx="5965825" cy="2232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Program</a:t>
            </a:r>
            <a:r>
              <a:rPr sz="1400" b="1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Specific</a:t>
            </a:r>
            <a:r>
              <a:rPr sz="14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Outcomes</a:t>
            </a:r>
            <a:endParaRPr sz="1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600"/>
              </a:lnSpc>
              <a:spcBef>
                <a:spcPts val="600"/>
              </a:spcBef>
            </a:pPr>
            <a:r>
              <a:rPr sz="1400" b="1" spc="-5" dirty="0">
                <a:latin typeface="Times New Roman"/>
                <a:cs typeface="Times New Roman"/>
              </a:rPr>
              <a:t>PSO1: </a:t>
            </a:r>
            <a:r>
              <a:rPr sz="1400" spc="-5" dirty="0">
                <a:latin typeface="Times New Roman"/>
                <a:cs typeface="Times New Roman"/>
              </a:rPr>
              <a:t>Applying knowledge </a:t>
            </a:r>
            <a:r>
              <a:rPr sz="1400" dirty="0">
                <a:latin typeface="Times New Roman"/>
                <a:cs typeface="Times New Roman"/>
              </a:rPr>
              <a:t>in </a:t>
            </a:r>
            <a:r>
              <a:rPr sz="1400" spc="-5" dirty="0">
                <a:latin typeface="Times New Roman"/>
                <a:cs typeface="Times New Roman"/>
              </a:rPr>
              <a:t>various areas, like Electronics, Communications,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Signal processing, VLSI, Embedded systems </a:t>
            </a:r>
            <a:r>
              <a:rPr sz="1400" dirty="0">
                <a:latin typeface="Times New Roman"/>
                <a:cs typeface="Times New Roman"/>
              </a:rPr>
              <a:t>etc., </a:t>
            </a:r>
            <a:r>
              <a:rPr sz="1400" spc="-5" dirty="0">
                <a:latin typeface="Times New Roman"/>
                <a:cs typeface="Times New Roman"/>
              </a:rPr>
              <a:t>in the design and implementation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5" dirty="0">
                <a:latin typeface="Times New Roman"/>
                <a:cs typeface="Times New Roman"/>
              </a:rPr>
              <a:t> Engineering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application.</a:t>
            </a:r>
            <a:endParaRPr sz="1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700"/>
              </a:lnSpc>
              <a:spcBef>
                <a:spcPts val="610"/>
              </a:spcBef>
            </a:pPr>
            <a:r>
              <a:rPr sz="1400" b="1" spc="-5" dirty="0">
                <a:latin typeface="Times New Roman"/>
                <a:cs typeface="Times New Roman"/>
              </a:rPr>
              <a:t>PSO2: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Able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solve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complex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problems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Electronics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Communication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Engineering with analytical and managerial skills either independently or </a:t>
            </a:r>
            <a:r>
              <a:rPr sz="1400" dirty="0">
                <a:latin typeface="Times New Roman"/>
                <a:cs typeface="Times New Roman"/>
              </a:rPr>
              <a:t>in </a:t>
            </a:r>
            <a:r>
              <a:rPr sz="1400" spc="-5" dirty="0">
                <a:latin typeface="Times New Roman"/>
                <a:cs typeface="Times New Roman"/>
              </a:rPr>
              <a:t>team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using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latest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hardware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software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tools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fulfil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industrial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expectations.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37208" y="4159631"/>
          <a:ext cx="5859780" cy="10363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8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444">
                <a:tc>
                  <a:txBody>
                    <a:bodyPr/>
                    <a:lstStyle/>
                    <a:p>
                      <a:pPr marL="68580">
                        <a:lnSpc>
                          <a:spcPts val="1610"/>
                        </a:lnSpc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Abstract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36650">
                        <a:lnSpc>
                          <a:spcPts val="1610"/>
                        </a:lnSpc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Matching with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POs,</a:t>
                      </a:r>
                      <a:r>
                        <a:rPr sz="14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PSOs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875">
                <a:tc>
                  <a:txBody>
                    <a:bodyPr/>
                    <a:lstStyle/>
                    <a:p>
                      <a:pPr marL="68580">
                        <a:lnSpc>
                          <a:spcPts val="138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Rain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sensor,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IOT,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Arduino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UNO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38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PO1,PO2,PO3,PO4,PO5,PO6,PO8,PO9,PO10,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PO11,PO12,PSO1,PSO2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17080" y="18288"/>
                </a:moveTo>
                <a:lnTo>
                  <a:pt x="7107936" y="18288"/>
                </a:lnTo>
                <a:lnTo>
                  <a:pt x="7107936" y="56388"/>
                </a:lnTo>
                <a:lnTo>
                  <a:pt x="7107936" y="9393936"/>
                </a:lnTo>
                <a:lnTo>
                  <a:pt x="56388" y="9393936"/>
                </a:lnTo>
                <a:lnTo>
                  <a:pt x="56388" y="56388"/>
                </a:lnTo>
                <a:lnTo>
                  <a:pt x="7107936" y="56388"/>
                </a:lnTo>
                <a:lnTo>
                  <a:pt x="7107936" y="18288"/>
                </a:lnTo>
                <a:lnTo>
                  <a:pt x="56388" y="18288"/>
                </a:lnTo>
                <a:lnTo>
                  <a:pt x="18288" y="18288"/>
                </a:lnTo>
                <a:lnTo>
                  <a:pt x="18288" y="56388"/>
                </a:lnTo>
                <a:lnTo>
                  <a:pt x="18288" y="9393936"/>
                </a:lnTo>
                <a:lnTo>
                  <a:pt x="18288" y="9403080"/>
                </a:lnTo>
                <a:lnTo>
                  <a:pt x="56388" y="9403080"/>
                </a:lnTo>
                <a:lnTo>
                  <a:pt x="7107936" y="9403080"/>
                </a:lnTo>
                <a:lnTo>
                  <a:pt x="7117080" y="9403080"/>
                </a:lnTo>
                <a:lnTo>
                  <a:pt x="7117080" y="9393936"/>
                </a:lnTo>
                <a:lnTo>
                  <a:pt x="7117080" y="56388"/>
                </a:lnTo>
                <a:lnTo>
                  <a:pt x="7117080" y="18288"/>
                </a:lnTo>
                <a:close/>
              </a:path>
              <a:path w="7164705" h="9450705">
                <a:moveTo>
                  <a:pt x="7164324" y="0"/>
                </a:moveTo>
                <a:lnTo>
                  <a:pt x="7126224" y="0"/>
                </a:lnTo>
                <a:lnTo>
                  <a:pt x="7126224" y="9144"/>
                </a:lnTo>
                <a:lnTo>
                  <a:pt x="7126224" y="56388"/>
                </a:lnTo>
                <a:lnTo>
                  <a:pt x="7126224" y="9393936"/>
                </a:lnTo>
                <a:lnTo>
                  <a:pt x="7126224" y="9412224"/>
                </a:lnTo>
                <a:lnTo>
                  <a:pt x="7107936" y="9412224"/>
                </a:lnTo>
                <a:lnTo>
                  <a:pt x="56388" y="9412224"/>
                </a:lnTo>
                <a:lnTo>
                  <a:pt x="9144" y="9412224"/>
                </a:lnTo>
                <a:lnTo>
                  <a:pt x="9144" y="9393936"/>
                </a:lnTo>
                <a:lnTo>
                  <a:pt x="9144" y="56388"/>
                </a:lnTo>
                <a:lnTo>
                  <a:pt x="9144" y="9144"/>
                </a:lnTo>
                <a:lnTo>
                  <a:pt x="56388" y="9144"/>
                </a:lnTo>
                <a:lnTo>
                  <a:pt x="7107936" y="9144"/>
                </a:lnTo>
                <a:lnTo>
                  <a:pt x="7126224" y="9144"/>
                </a:lnTo>
                <a:lnTo>
                  <a:pt x="7126224" y="0"/>
                </a:lnTo>
                <a:lnTo>
                  <a:pt x="7107936" y="0"/>
                </a:lnTo>
                <a:lnTo>
                  <a:pt x="56388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56388"/>
                </a:lnTo>
                <a:lnTo>
                  <a:pt x="0" y="9393936"/>
                </a:lnTo>
                <a:lnTo>
                  <a:pt x="0" y="9412224"/>
                </a:lnTo>
                <a:lnTo>
                  <a:pt x="0" y="9450324"/>
                </a:lnTo>
                <a:lnTo>
                  <a:pt x="9144" y="9450324"/>
                </a:lnTo>
                <a:lnTo>
                  <a:pt x="56388" y="9450324"/>
                </a:lnTo>
                <a:lnTo>
                  <a:pt x="7107936" y="9450324"/>
                </a:lnTo>
                <a:lnTo>
                  <a:pt x="7126224" y="9450324"/>
                </a:lnTo>
                <a:lnTo>
                  <a:pt x="7164324" y="9450324"/>
                </a:lnTo>
                <a:lnTo>
                  <a:pt x="7164324" y="9412224"/>
                </a:lnTo>
                <a:lnTo>
                  <a:pt x="7164324" y="9393936"/>
                </a:lnTo>
                <a:lnTo>
                  <a:pt x="7164324" y="56388"/>
                </a:lnTo>
                <a:lnTo>
                  <a:pt x="7164324" y="9144"/>
                </a:lnTo>
                <a:lnTo>
                  <a:pt x="7164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746627" y="9486222"/>
            <a:ext cx="28003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z="1200" dirty="0">
                <a:latin typeface="Times New Roman"/>
                <a:cs typeface="Times New Roman"/>
              </a:rPr>
              <a:t>6</a:t>
            </a:fld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066546"/>
            <a:ext cx="5972175" cy="5583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635" algn="ctr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ACKNOWLEDGEMENT</a:t>
            </a:r>
            <a:endParaRPr sz="1600" dirty="0">
              <a:latin typeface="Times New Roman"/>
              <a:cs typeface="Times New Roman"/>
            </a:endParaRPr>
          </a:p>
          <a:p>
            <a:pPr marL="12700" marR="6350" indent="456565" algn="just">
              <a:lnSpc>
                <a:spcPct val="143800"/>
              </a:lnSpc>
              <a:spcBef>
                <a:spcPts val="725"/>
              </a:spcBef>
            </a:pPr>
            <a:r>
              <a:rPr sz="1400" spc="-5" dirty="0">
                <a:latin typeface="Times New Roman"/>
                <a:cs typeface="Times New Roman"/>
              </a:rPr>
              <a:t>Our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sincere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thanks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Thiru.M.Kumarasamy,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Chairman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Dr.K.Ramakrishnan, </a:t>
            </a:r>
            <a:r>
              <a:rPr sz="1400" b="1" dirty="0">
                <a:latin typeface="Times New Roman"/>
                <a:cs typeface="Times New Roman"/>
              </a:rPr>
              <a:t>Secretary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b="1" spc="-5" dirty="0">
                <a:latin typeface="Times New Roman"/>
                <a:cs typeface="Times New Roman"/>
              </a:rPr>
              <a:t>M.Kumarasamy College </a:t>
            </a:r>
            <a:r>
              <a:rPr sz="1400" b="1" dirty="0">
                <a:latin typeface="Times New Roman"/>
                <a:cs typeface="Times New Roman"/>
              </a:rPr>
              <a:t>of </a:t>
            </a:r>
            <a:r>
              <a:rPr sz="1400" b="1" spc="-5" dirty="0">
                <a:latin typeface="Times New Roman"/>
                <a:cs typeface="Times New Roman"/>
              </a:rPr>
              <a:t>Engineering </a:t>
            </a:r>
            <a:r>
              <a:rPr sz="1400" spc="-5" dirty="0">
                <a:latin typeface="Times New Roman"/>
                <a:cs typeface="Times New Roman"/>
              </a:rPr>
              <a:t>for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providing extraordinary infrastructure, which helped </a:t>
            </a:r>
            <a:r>
              <a:rPr sz="1400" dirty="0">
                <a:latin typeface="Times New Roman"/>
                <a:cs typeface="Times New Roman"/>
              </a:rPr>
              <a:t>us </a:t>
            </a:r>
            <a:r>
              <a:rPr sz="1400" spc="-5" dirty="0">
                <a:latin typeface="Times New Roman"/>
                <a:cs typeface="Times New Roman"/>
              </a:rPr>
              <a:t>to complete this project in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time.</a:t>
            </a:r>
            <a:endParaRPr sz="1400" dirty="0">
              <a:latin typeface="Times New Roman"/>
              <a:cs typeface="Times New Roman"/>
            </a:endParaRPr>
          </a:p>
          <a:p>
            <a:pPr marL="12700" marR="6350" indent="456565" algn="just">
              <a:lnSpc>
                <a:spcPct val="144000"/>
              </a:lnSpc>
              <a:spcBef>
                <a:spcPts val="590"/>
              </a:spcBef>
            </a:pPr>
            <a:r>
              <a:rPr sz="1400" dirty="0">
                <a:latin typeface="Times New Roman"/>
                <a:cs typeface="Times New Roman"/>
              </a:rPr>
              <a:t>It is a great </a:t>
            </a:r>
            <a:r>
              <a:rPr sz="1400" spc="-5" dirty="0">
                <a:latin typeface="Times New Roman"/>
                <a:cs typeface="Times New Roman"/>
              </a:rPr>
              <a:t>privilege </a:t>
            </a:r>
            <a:r>
              <a:rPr sz="1400" dirty="0">
                <a:latin typeface="Times New Roman"/>
                <a:cs typeface="Times New Roman"/>
              </a:rPr>
              <a:t>for </a:t>
            </a:r>
            <a:r>
              <a:rPr sz="1400" spc="-5" dirty="0">
                <a:latin typeface="Times New Roman"/>
                <a:cs typeface="Times New Roman"/>
              </a:rPr>
              <a:t>us </a:t>
            </a:r>
            <a:r>
              <a:rPr sz="1400" dirty="0">
                <a:latin typeface="Times New Roman"/>
                <a:cs typeface="Times New Roman"/>
              </a:rPr>
              <a:t>to </a:t>
            </a:r>
            <a:r>
              <a:rPr sz="1400" spc="-5" dirty="0">
                <a:latin typeface="Times New Roman"/>
                <a:cs typeface="Times New Roman"/>
              </a:rPr>
              <a:t>express our gratitude </a:t>
            </a:r>
            <a:r>
              <a:rPr sz="1400" dirty="0">
                <a:latin typeface="Times New Roman"/>
                <a:cs typeface="Times New Roman"/>
              </a:rPr>
              <a:t>to </a:t>
            </a:r>
            <a:r>
              <a:rPr sz="1400" b="1" spc="-5" dirty="0">
                <a:latin typeface="Times New Roman"/>
                <a:cs typeface="Times New Roman"/>
              </a:rPr>
              <a:t>Dr.B.S.Murugan., </a:t>
            </a:r>
            <a:r>
              <a:rPr sz="1400" b="1" dirty="0">
                <a:latin typeface="Times New Roman"/>
                <a:cs typeface="Times New Roman"/>
              </a:rPr>
              <a:t> B.Tech., </a:t>
            </a:r>
            <a:r>
              <a:rPr sz="1400" b="1" spc="-5" dirty="0">
                <a:latin typeface="Times New Roman"/>
                <a:cs typeface="Times New Roman"/>
              </a:rPr>
              <a:t>M.Tech., </a:t>
            </a:r>
            <a:r>
              <a:rPr sz="1400" b="1" dirty="0">
                <a:latin typeface="Times New Roman"/>
                <a:cs typeface="Times New Roman"/>
              </a:rPr>
              <a:t>Ph.D., </a:t>
            </a:r>
            <a:r>
              <a:rPr sz="1400" b="1" spc="-5" dirty="0">
                <a:latin typeface="Times New Roman"/>
                <a:cs typeface="Times New Roman"/>
              </a:rPr>
              <a:t>Principal </a:t>
            </a:r>
            <a:r>
              <a:rPr sz="1400" spc="-5" dirty="0">
                <a:latin typeface="Times New Roman"/>
                <a:cs typeface="Times New Roman"/>
              </a:rPr>
              <a:t>for providing </a:t>
            </a:r>
            <a:r>
              <a:rPr sz="1400" dirty="0">
                <a:latin typeface="Times New Roman"/>
                <a:cs typeface="Times New Roman"/>
              </a:rPr>
              <a:t>us </a:t>
            </a:r>
            <a:r>
              <a:rPr sz="1400" spc="-5" dirty="0">
                <a:latin typeface="Times New Roman"/>
                <a:cs typeface="Times New Roman"/>
              </a:rPr>
              <a:t>right ambiance </a:t>
            </a:r>
            <a:r>
              <a:rPr sz="1400" dirty="0">
                <a:latin typeface="Times New Roman"/>
                <a:cs typeface="Times New Roman"/>
              </a:rPr>
              <a:t>to </a:t>
            </a:r>
            <a:r>
              <a:rPr sz="1400" spc="-5" dirty="0">
                <a:latin typeface="Times New Roman"/>
                <a:cs typeface="Times New Roman"/>
              </a:rPr>
              <a:t>carry out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this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project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work.</a:t>
            </a:r>
          </a:p>
          <a:p>
            <a:pPr marL="12700" marR="8255" algn="just">
              <a:lnSpc>
                <a:spcPct val="143800"/>
              </a:lnSpc>
              <a:spcBef>
                <a:spcPts val="600"/>
              </a:spcBef>
            </a:pPr>
            <a:r>
              <a:rPr sz="1400" spc="-5" dirty="0">
                <a:latin typeface="Times New Roman"/>
                <a:cs typeface="Times New Roman"/>
              </a:rPr>
              <a:t>We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would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like</a:t>
            </a:r>
            <a:r>
              <a:rPr sz="1400" dirty="0">
                <a:latin typeface="Times New Roman"/>
                <a:cs typeface="Times New Roman"/>
              </a:rPr>
              <a:t> to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thank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b="1" spc="-5" dirty="0" err="1">
                <a:latin typeface="Times New Roman"/>
                <a:cs typeface="Times New Roman"/>
              </a:rPr>
              <a:t>Dr.</a:t>
            </a:r>
            <a:r>
              <a:rPr lang="en-US" sz="1400" b="1" spc="-5" dirty="0" err="1">
                <a:latin typeface="Times New Roman"/>
                <a:cs typeface="Times New Roman"/>
              </a:rPr>
              <a:t>A.Kavitha</a:t>
            </a:r>
            <a:r>
              <a:rPr sz="1400" b="1" spc="-5" dirty="0">
                <a:latin typeface="Times New Roman"/>
                <a:cs typeface="Times New Roman"/>
              </a:rPr>
              <a:t>,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lang="en-US" sz="1400" b="1" dirty="0">
                <a:latin typeface="Times New Roman"/>
                <a:cs typeface="Times New Roman"/>
              </a:rPr>
              <a:t>B.E., </a:t>
            </a:r>
            <a:r>
              <a:rPr sz="1400" b="1" spc="-5" dirty="0">
                <a:latin typeface="Times New Roman"/>
                <a:cs typeface="Times New Roman"/>
              </a:rPr>
              <a:t>M.E.,</a:t>
            </a:r>
            <a:r>
              <a:rPr lang="en-US"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Ph.D., </a:t>
            </a:r>
            <a:r>
              <a:rPr sz="1400" b="1" spc="-5" dirty="0">
                <a:latin typeface="Times New Roman"/>
                <a:cs typeface="Times New Roman"/>
              </a:rPr>
              <a:t>Professor </a:t>
            </a:r>
            <a:r>
              <a:rPr sz="1400" b="1" dirty="0">
                <a:latin typeface="Times New Roman"/>
                <a:cs typeface="Times New Roman"/>
              </a:rPr>
              <a:t>and </a:t>
            </a:r>
            <a:r>
              <a:rPr sz="1400" b="1" spc="-5" dirty="0">
                <a:latin typeface="Times New Roman"/>
                <a:cs typeface="Times New Roman"/>
              </a:rPr>
              <a:t>Head</a:t>
            </a:r>
            <a:r>
              <a:rPr sz="1400" spc="-5" dirty="0">
                <a:latin typeface="Times New Roman"/>
                <a:cs typeface="Times New Roman"/>
              </a:rPr>
              <a:t>, </a:t>
            </a:r>
            <a:r>
              <a:rPr sz="1400" b="1" spc="-5" dirty="0">
                <a:latin typeface="Times New Roman"/>
                <a:cs typeface="Times New Roman"/>
              </a:rPr>
              <a:t>Department </a:t>
            </a:r>
            <a:r>
              <a:rPr sz="1400" b="1" dirty="0">
                <a:latin typeface="Times New Roman"/>
                <a:cs typeface="Times New Roman"/>
              </a:rPr>
              <a:t>of </a:t>
            </a:r>
            <a:r>
              <a:rPr sz="1400" b="1" spc="-5" dirty="0">
                <a:latin typeface="Times New Roman"/>
                <a:cs typeface="Times New Roman"/>
              </a:rPr>
              <a:t>Electronics and Communication 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Engineering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for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his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unwavering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moral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support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and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constant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encouragement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towards </a:t>
            </a:r>
            <a:r>
              <a:rPr sz="1400" spc="-3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completion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this </a:t>
            </a:r>
            <a:r>
              <a:rPr sz="1400" dirty="0">
                <a:latin typeface="Times New Roman"/>
                <a:cs typeface="Times New Roman"/>
              </a:rPr>
              <a:t>project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work.</a:t>
            </a:r>
            <a:endParaRPr sz="1400" dirty="0">
              <a:latin typeface="Times New Roman"/>
              <a:cs typeface="Times New Roman"/>
            </a:endParaRPr>
          </a:p>
          <a:p>
            <a:pPr marL="12700" marR="6350" algn="just">
              <a:lnSpc>
                <a:spcPct val="143800"/>
              </a:lnSpc>
              <a:spcBef>
                <a:spcPts val="595"/>
              </a:spcBef>
            </a:pPr>
            <a:r>
              <a:rPr sz="1400" spc="-5" dirty="0">
                <a:latin typeface="Times New Roman"/>
                <a:cs typeface="Times New Roman"/>
              </a:rPr>
              <a:t>We offer </a:t>
            </a:r>
            <a:r>
              <a:rPr sz="1400" dirty="0">
                <a:latin typeface="Times New Roman"/>
                <a:cs typeface="Times New Roman"/>
              </a:rPr>
              <a:t>our </a:t>
            </a:r>
            <a:r>
              <a:rPr sz="1400" spc="-5" dirty="0">
                <a:latin typeface="Times New Roman"/>
                <a:cs typeface="Times New Roman"/>
              </a:rPr>
              <a:t>wholehearted thanks to our </a:t>
            </a:r>
            <a:r>
              <a:rPr sz="1400" b="1" spc="-5" dirty="0">
                <a:latin typeface="Times New Roman"/>
                <a:cs typeface="Times New Roman"/>
              </a:rPr>
              <a:t>Project Supervisor, </a:t>
            </a:r>
            <a:r>
              <a:rPr lang="en-US" sz="1400" b="1" spc="-5" dirty="0" err="1">
                <a:latin typeface="Times New Roman"/>
                <a:cs typeface="Times New Roman"/>
              </a:rPr>
              <a:t>Mr.K.Sudhakar</a:t>
            </a:r>
            <a:r>
              <a:rPr sz="1400" b="1" spc="-5" dirty="0">
                <a:latin typeface="Times New Roman"/>
                <a:cs typeface="Times New Roman"/>
              </a:rPr>
              <a:t>, 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M.E</a:t>
            </a:r>
            <a:r>
              <a:rPr lang="en-US" sz="1400" b="1" spc="-5" dirty="0">
                <a:latin typeface="Times New Roman"/>
                <a:cs typeface="Times New Roman"/>
              </a:rPr>
              <a:t>.</a:t>
            </a:r>
            <a:r>
              <a:rPr sz="1400" b="1" spc="-5" dirty="0">
                <a:latin typeface="Times New Roman"/>
                <a:cs typeface="Times New Roman"/>
              </a:rPr>
              <a:t>, Assistant Professor</a:t>
            </a:r>
            <a:r>
              <a:rPr sz="1400" spc="-5" dirty="0">
                <a:latin typeface="Times New Roman"/>
                <a:cs typeface="Times New Roman"/>
              </a:rPr>
              <a:t>, Department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Electronics and Communication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Engineering for his precious guidance, tremendous supervision, kind cooperation,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valuable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suggestions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support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rendered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making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our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project</a:t>
            </a:r>
            <a:r>
              <a:rPr sz="1400" dirty="0">
                <a:latin typeface="Times New Roman"/>
                <a:cs typeface="Times New Roman"/>
              </a:rPr>
              <a:t> to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be </a:t>
            </a:r>
            <a:r>
              <a:rPr sz="1400" spc="-5" dirty="0">
                <a:latin typeface="Times New Roman"/>
                <a:cs typeface="Times New Roman"/>
              </a:rPr>
              <a:t>successful.</a:t>
            </a:r>
            <a:endParaRPr sz="14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800"/>
              </a:lnSpc>
              <a:spcBef>
                <a:spcPts val="595"/>
              </a:spcBef>
            </a:pP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17080" y="18288"/>
                </a:moveTo>
                <a:lnTo>
                  <a:pt x="7107936" y="18288"/>
                </a:lnTo>
                <a:lnTo>
                  <a:pt x="7107936" y="56388"/>
                </a:lnTo>
                <a:lnTo>
                  <a:pt x="7107936" y="9393936"/>
                </a:lnTo>
                <a:lnTo>
                  <a:pt x="56388" y="9393936"/>
                </a:lnTo>
                <a:lnTo>
                  <a:pt x="56388" y="56388"/>
                </a:lnTo>
                <a:lnTo>
                  <a:pt x="7107936" y="56388"/>
                </a:lnTo>
                <a:lnTo>
                  <a:pt x="7107936" y="18288"/>
                </a:lnTo>
                <a:lnTo>
                  <a:pt x="56388" y="18288"/>
                </a:lnTo>
                <a:lnTo>
                  <a:pt x="18288" y="18288"/>
                </a:lnTo>
                <a:lnTo>
                  <a:pt x="18288" y="56388"/>
                </a:lnTo>
                <a:lnTo>
                  <a:pt x="18288" y="9393936"/>
                </a:lnTo>
                <a:lnTo>
                  <a:pt x="18288" y="9403080"/>
                </a:lnTo>
                <a:lnTo>
                  <a:pt x="56388" y="9403080"/>
                </a:lnTo>
                <a:lnTo>
                  <a:pt x="7107936" y="9403080"/>
                </a:lnTo>
                <a:lnTo>
                  <a:pt x="7117080" y="9403080"/>
                </a:lnTo>
                <a:lnTo>
                  <a:pt x="7117080" y="9393936"/>
                </a:lnTo>
                <a:lnTo>
                  <a:pt x="7117080" y="56388"/>
                </a:lnTo>
                <a:lnTo>
                  <a:pt x="7117080" y="18288"/>
                </a:lnTo>
                <a:close/>
              </a:path>
              <a:path w="7164705" h="9450705">
                <a:moveTo>
                  <a:pt x="7164324" y="0"/>
                </a:moveTo>
                <a:lnTo>
                  <a:pt x="7126224" y="0"/>
                </a:lnTo>
                <a:lnTo>
                  <a:pt x="7126224" y="9144"/>
                </a:lnTo>
                <a:lnTo>
                  <a:pt x="7126224" y="56388"/>
                </a:lnTo>
                <a:lnTo>
                  <a:pt x="7126224" y="9393936"/>
                </a:lnTo>
                <a:lnTo>
                  <a:pt x="7126224" y="9412224"/>
                </a:lnTo>
                <a:lnTo>
                  <a:pt x="7107936" y="9412224"/>
                </a:lnTo>
                <a:lnTo>
                  <a:pt x="56388" y="9412224"/>
                </a:lnTo>
                <a:lnTo>
                  <a:pt x="9144" y="9412224"/>
                </a:lnTo>
                <a:lnTo>
                  <a:pt x="9144" y="9393936"/>
                </a:lnTo>
                <a:lnTo>
                  <a:pt x="9144" y="56388"/>
                </a:lnTo>
                <a:lnTo>
                  <a:pt x="9144" y="9144"/>
                </a:lnTo>
                <a:lnTo>
                  <a:pt x="56388" y="9144"/>
                </a:lnTo>
                <a:lnTo>
                  <a:pt x="7107936" y="9144"/>
                </a:lnTo>
                <a:lnTo>
                  <a:pt x="7126224" y="9144"/>
                </a:lnTo>
                <a:lnTo>
                  <a:pt x="7126224" y="0"/>
                </a:lnTo>
                <a:lnTo>
                  <a:pt x="7107936" y="0"/>
                </a:lnTo>
                <a:lnTo>
                  <a:pt x="56388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56388"/>
                </a:lnTo>
                <a:lnTo>
                  <a:pt x="0" y="9393936"/>
                </a:lnTo>
                <a:lnTo>
                  <a:pt x="0" y="9412224"/>
                </a:lnTo>
                <a:lnTo>
                  <a:pt x="0" y="9450324"/>
                </a:lnTo>
                <a:lnTo>
                  <a:pt x="9144" y="9450324"/>
                </a:lnTo>
                <a:lnTo>
                  <a:pt x="56388" y="9450324"/>
                </a:lnTo>
                <a:lnTo>
                  <a:pt x="7107936" y="9450324"/>
                </a:lnTo>
                <a:lnTo>
                  <a:pt x="7126224" y="9450324"/>
                </a:lnTo>
                <a:lnTo>
                  <a:pt x="7164324" y="9450324"/>
                </a:lnTo>
                <a:lnTo>
                  <a:pt x="7164324" y="9412224"/>
                </a:lnTo>
                <a:lnTo>
                  <a:pt x="7164324" y="9393936"/>
                </a:lnTo>
                <a:lnTo>
                  <a:pt x="7164324" y="56388"/>
                </a:lnTo>
                <a:lnTo>
                  <a:pt x="7164324" y="9144"/>
                </a:lnTo>
                <a:lnTo>
                  <a:pt x="7164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46627" y="9486222"/>
            <a:ext cx="28003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z="1200" dirty="0">
                <a:latin typeface="Times New Roman"/>
                <a:cs typeface="Times New Roman"/>
              </a:rPr>
              <a:t>7</a:t>
            </a:fld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066546"/>
            <a:ext cx="5969635" cy="4929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259079" algn="ctr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ABSTRACT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5080" indent="456565" algn="just">
              <a:lnSpc>
                <a:spcPct val="143800"/>
              </a:lnSpc>
            </a:pP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4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Times New Roman"/>
                <a:cs typeface="Times New Roman"/>
              </a:rPr>
              <a:t>simple</a:t>
            </a:r>
            <a:r>
              <a:rPr sz="14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Times New Roman"/>
                <a:cs typeface="Times New Roman"/>
              </a:rPr>
              <a:t>Rain</a:t>
            </a:r>
            <a:r>
              <a:rPr sz="14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Times New Roman"/>
                <a:cs typeface="Times New Roman"/>
              </a:rPr>
              <a:t>Detection</a:t>
            </a:r>
            <a:r>
              <a:rPr sz="14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Times New Roman"/>
                <a:cs typeface="Times New Roman"/>
              </a:rPr>
              <a:t>System</a:t>
            </a:r>
            <a:r>
              <a:rPr sz="14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Times New Roman"/>
                <a:cs typeface="Times New Roman"/>
              </a:rPr>
              <a:t>can</a:t>
            </a:r>
            <a:r>
              <a:rPr sz="14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be</a:t>
            </a:r>
            <a:r>
              <a:rPr sz="14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Times New Roman"/>
                <a:cs typeface="Times New Roman"/>
              </a:rPr>
              <a:t>easily</a:t>
            </a:r>
            <a:r>
              <a:rPr sz="14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Times New Roman"/>
                <a:cs typeface="Times New Roman"/>
              </a:rPr>
              <a:t>built</a:t>
            </a:r>
            <a:r>
              <a:rPr sz="14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Times New Roman"/>
                <a:cs typeface="Times New Roman"/>
              </a:rPr>
              <a:t>by</a:t>
            </a:r>
            <a:r>
              <a:rPr sz="14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Times New Roman"/>
                <a:cs typeface="Times New Roman"/>
              </a:rPr>
              <a:t>interfacing</a:t>
            </a:r>
            <a:r>
              <a:rPr sz="14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33333"/>
                </a:solidFill>
                <a:latin typeface="Times New Roman"/>
                <a:cs typeface="Times New Roman"/>
              </a:rPr>
              <a:t>an</a:t>
            </a:r>
            <a:r>
              <a:rPr sz="14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Times New Roman"/>
                <a:cs typeface="Times New Roman"/>
              </a:rPr>
              <a:t>Arduino </a:t>
            </a:r>
            <a:r>
              <a:rPr sz="1400" spc="-3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Times New Roman"/>
                <a:cs typeface="Times New Roman"/>
              </a:rPr>
              <a:t>with Rain Sensor. The sensor will detect any rainfall falling 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on it </a:t>
            </a:r>
            <a:r>
              <a:rPr sz="1400" spc="-5" dirty="0">
                <a:solidFill>
                  <a:srgbClr val="333333"/>
                </a:solidFill>
                <a:latin typeface="Times New Roman"/>
                <a:cs typeface="Times New Roman"/>
              </a:rPr>
              <a:t>and 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1400" spc="-5" dirty="0">
                <a:solidFill>
                  <a:srgbClr val="333333"/>
                </a:solidFill>
                <a:latin typeface="Times New Roman"/>
                <a:cs typeface="Times New Roman"/>
              </a:rPr>
              <a:t>Arduino 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Times New Roman"/>
                <a:cs typeface="Times New Roman"/>
              </a:rPr>
              <a:t>board will sense it and 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can </a:t>
            </a:r>
            <a:r>
              <a:rPr sz="1400" spc="-5" dirty="0">
                <a:solidFill>
                  <a:srgbClr val="333333"/>
                </a:solidFill>
                <a:latin typeface="Times New Roman"/>
                <a:cs typeface="Times New Roman"/>
              </a:rPr>
              <a:t>perform required actions. 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A system </a:t>
            </a:r>
            <a:r>
              <a:rPr sz="1400" spc="-5" dirty="0">
                <a:solidFill>
                  <a:srgbClr val="333333"/>
                </a:solidFill>
                <a:latin typeface="Times New Roman"/>
                <a:cs typeface="Times New Roman"/>
              </a:rPr>
              <a:t>like this 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can </a:t>
            </a:r>
            <a:r>
              <a:rPr sz="1400" spc="-5" dirty="0">
                <a:solidFill>
                  <a:srgbClr val="333333"/>
                </a:solidFill>
                <a:latin typeface="Times New Roman"/>
                <a:cs typeface="Times New Roman"/>
              </a:rPr>
              <a:t>be 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used </a:t>
            </a:r>
            <a:r>
              <a:rPr sz="1400" spc="-3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1400" spc="-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Times New Roman"/>
                <a:cs typeface="Times New Roman"/>
              </a:rPr>
              <a:t>many</a:t>
            </a:r>
            <a:r>
              <a:rPr sz="1400" spc="-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Times New Roman"/>
                <a:cs typeface="Times New Roman"/>
              </a:rPr>
              <a:t>different</a:t>
            </a:r>
            <a:r>
              <a:rPr sz="1400" spc="-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Times New Roman"/>
                <a:cs typeface="Times New Roman"/>
              </a:rPr>
              <a:t>fields,</a:t>
            </a:r>
            <a:r>
              <a:rPr sz="1400" spc="-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Times New Roman"/>
                <a:cs typeface="Times New Roman"/>
              </a:rPr>
              <a:t>such</a:t>
            </a:r>
            <a:r>
              <a:rPr sz="1400" spc="-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as</a:t>
            </a:r>
            <a:r>
              <a:rPr sz="1400" spc="-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Times New Roman"/>
                <a:cs typeface="Times New Roman"/>
              </a:rPr>
              <a:t>agriculture</a:t>
            </a:r>
            <a:r>
              <a:rPr sz="1400" spc="-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1400" spc="-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Times New Roman"/>
                <a:cs typeface="Times New Roman"/>
              </a:rPr>
              <a:t>automobile</a:t>
            </a:r>
            <a:r>
              <a:rPr sz="1400" spc="-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Times New Roman"/>
                <a:cs typeface="Times New Roman"/>
              </a:rPr>
              <a:t>fields.</a:t>
            </a:r>
            <a:r>
              <a:rPr sz="1400" spc="-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Times New Roman"/>
                <a:cs typeface="Times New Roman"/>
              </a:rPr>
              <a:t>Rainfall</a:t>
            </a:r>
            <a:r>
              <a:rPr sz="1400" spc="-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Times New Roman"/>
                <a:cs typeface="Times New Roman"/>
              </a:rPr>
              <a:t>detection </a:t>
            </a:r>
            <a:r>
              <a:rPr sz="1400" spc="-3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can</a:t>
            </a:r>
            <a:r>
              <a:rPr sz="1400" spc="-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be</a:t>
            </a:r>
            <a:r>
              <a:rPr sz="1400" spc="-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Times New Roman"/>
                <a:cs typeface="Times New Roman"/>
              </a:rPr>
              <a:t>used</a:t>
            </a:r>
            <a:r>
              <a:rPr sz="1400" spc="-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1400" spc="-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Times New Roman"/>
                <a:cs typeface="Times New Roman"/>
              </a:rPr>
              <a:t>automatically</a:t>
            </a:r>
            <a:r>
              <a:rPr sz="1400" spc="-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Times New Roman"/>
                <a:cs typeface="Times New Roman"/>
              </a:rPr>
              <a:t>regulate</a:t>
            </a:r>
            <a:r>
              <a:rPr sz="1400" spc="-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400" spc="-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Times New Roman"/>
                <a:cs typeface="Times New Roman"/>
              </a:rPr>
              <a:t>Irrigation</a:t>
            </a:r>
            <a:r>
              <a:rPr sz="1400" spc="-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Times New Roman"/>
                <a:cs typeface="Times New Roman"/>
              </a:rPr>
              <a:t>process.</a:t>
            </a:r>
            <a:r>
              <a:rPr sz="1400" spc="-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Times New Roman"/>
                <a:cs typeface="Times New Roman"/>
              </a:rPr>
              <a:t>Also,</a:t>
            </a:r>
            <a:r>
              <a:rPr sz="1400" spc="-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Times New Roman"/>
                <a:cs typeface="Times New Roman"/>
              </a:rPr>
              <a:t>continuous</a:t>
            </a:r>
            <a:r>
              <a:rPr sz="1400" spc="-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Times New Roman"/>
                <a:cs typeface="Times New Roman"/>
              </a:rPr>
              <a:t>rainfall </a:t>
            </a:r>
            <a:r>
              <a:rPr sz="1400" spc="-3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Times New Roman"/>
                <a:cs typeface="Times New Roman"/>
              </a:rPr>
              <a:t>data 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can </a:t>
            </a:r>
            <a:r>
              <a:rPr sz="1400" spc="-5" dirty="0">
                <a:solidFill>
                  <a:srgbClr val="333333"/>
                </a:solidFill>
                <a:latin typeface="Times New Roman"/>
                <a:cs typeface="Times New Roman"/>
              </a:rPr>
              <a:t>help farmers use this smart system 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to </a:t>
            </a:r>
            <a:r>
              <a:rPr sz="1400" spc="-5" dirty="0">
                <a:solidFill>
                  <a:srgbClr val="333333"/>
                </a:solidFill>
                <a:latin typeface="Times New Roman"/>
                <a:cs typeface="Times New Roman"/>
              </a:rPr>
              <a:t>automatically water the crop only 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Times New Roman"/>
                <a:cs typeface="Times New Roman"/>
              </a:rPr>
              <a:t>when absolutely required. Similarly, in the automobiles sector windshield wipers 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 can be </a:t>
            </a:r>
            <a:r>
              <a:rPr sz="1400" spc="-5" dirty="0">
                <a:solidFill>
                  <a:srgbClr val="333333"/>
                </a:solidFill>
                <a:latin typeface="Times New Roman"/>
                <a:cs typeface="Times New Roman"/>
              </a:rPr>
              <a:t>made fully automatic by using the 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rain </a:t>
            </a:r>
            <a:r>
              <a:rPr sz="1400" spc="-5" dirty="0">
                <a:solidFill>
                  <a:srgbClr val="333333"/>
                </a:solidFill>
                <a:latin typeface="Times New Roman"/>
                <a:cs typeface="Times New Roman"/>
              </a:rPr>
              <a:t>detection system. And the Home 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Times New Roman"/>
                <a:cs typeface="Times New Roman"/>
              </a:rPr>
              <a:t>Automation</a:t>
            </a:r>
            <a:r>
              <a:rPr sz="14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Times New Roman"/>
                <a:cs typeface="Times New Roman"/>
              </a:rPr>
              <a:t>Systems</a:t>
            </a:r>
            <a:r>
              <a:rPr sz="14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can</a:t>
            </a:r>
            <a:r>
              <a:rPr sz="14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Times New Roman"/>
                <a:cs typeface="Times New Roman"/>
              </a:rPr>
              <a:t>also</a:t>
            </a:r>
            <a:r>
              <a:rPr sz="14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Times New Roman"/>
                <a:cs typeface="Times New Roman"/>
              </a:rPr>
              <a:t>use</a:t>
            </a:r>
            <a:r>
              <a:rPr sz="14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Times New Roman"/>
                <a:cs typeface="Times New Roman"/>
              </a:rPr>
              <a:t>rain</a:t>
            </a:r>
            <a:r>
              <a:rPr sz="14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Times New Roman"/>
                <a:cs typeface="Times New Roman"/>
              </a:rPr>
              <a:t>detection</a:t>
            </a:r>
            <a:r>
              <a:rPr sz="14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14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Times New Roman"/>
                <a:cs typeface="Times New Roman"/>
              </a:rPr>
              <a:t>automatically</a:t>
            </a:r>
            <a:r>
              <a:rPr sz="14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Times New Roman"/>
                <a:cs typeface="Times New Roman"/>
              </a:rPr>
              <a:t>close</a:t>
            </a:r>
            <a:r>
              <a:rPr sz="14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Times New Roman"/>
                <a:cs typeface="Times New Roman"/>
              </a:rPr>
              <a:t>windows</a:t>
            </a:r>
            <a:r>
              <a:rPr sz="14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Times New Roman"/>
                <a:cs typeface="Times New Roman"/>
              </a:rPr>
              <a:t>and </a:t>
            </a:r>
            <a:r>
              <a:rPr sz="1400" spc="-3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Times New Roman"/>
                <a:cs typeface="Times New Roman"/>
              </a:rPr>
              <a:t>adjust room temperature. 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In </a:t>
            </a:r>
            <a:r>
              <a:rPr sz="1400" spc="-5" dirty="0">
                <a:solidFill>
                  <a:srgbClr val="333333"/>
                </a:solidFill>
                <a:latin typeface="Times New Roman"/>
                <a:cs typeface="Times New Roman"/>
              </a:rPr>
              <a:t>this tutorial, 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we </a:t>
            </a:r>
            <a:r>
              <a:rPr sz="1400" spc="-5" dirty="0">
                <a:solidFill>
                  <a:srgbClr val="333333"/>
                </a:solidFill>
                <a:latin typeface="Times New Roman"/>
                <a:cs typeface="Times New Roman"/>
              </a:rPr>
              <a:t>will build 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sz="1400" spc="-5" dirty="0">
                <a:solidFill>
                  <a:srgbClr val="333333"/>
                </a:solidFill>
                <a:latin typeface="Times New Roman"/>
                <a:cs typeface="Times New Roman"/>
              </a:rPr>
              <a:t>basic rain sensor using 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Times New Roman"/>
                <a:cs typeface="Times New Roman"/>
              </a:rPr>
              <a:t>Arduino with 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sz="1400" spc="-5" dirty="0">
                <a:solidFill>
                  <a:srgbClr val="333333"/>
                </a:solidFill>
                <a:latin typeface="Times New Roman"/>
                <a:cs typeface="Times New Roman"/>
              </a:rPr>
              <a:t>buzzer. 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You </a:t>
            </a:r>
            <a:r>
              <a:rPr sz="1400" spc="-5" dirty="0">
                <a:solidFill>
                  <a:srgbClr val="333333"/>
                </a:solidFill>
                <a:latin typeface="Times New Roman"/>
                <a:cs typeface="Times New Roman"/>
              </a:rPr>
              <a:t>can then use this 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set-up </a:t>
            </a:r>
            <a:r>
              <a:rPr sz="1400" spc="-5" dirty="0">
                <a:solidFill>
                  <a:srgbClr val="333333"/>
                </a:solidFill>
                <a:latin typeface="Times New Roman"/>
                <a:cs typeface="Times New Roman"/>
              </a:rPr>
              <a:t>to build </a:t>
            </a:r>
            <a:r>
              <a:rPr sz="1400" spc="-10" dirty="0">
                <a:solidFill>
                  <a:srgbClr val="333333"/>
                </a:solidFill>
                <a:latin typeface="Times New Roman"/>
                <a:cs typeface="Times New Roman"/>
              </a:rPr>
              <a:t>anything </a:t>
            </a:r>
            <a:r>
              <a:rPr sz="1400" spc="-5" dirty="0">
                <a:solidFill>
                  <a:srgbClr val="333333"/>
                </a:solidFill>
                <a:latin typeface="Times New Roman"/>
                <a:cs typeface="Times New Roman"/>
              </a:rPr>
              <a:t>you wish on 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Times New Roman"/>
                <a:cs typeface="Times New Roman"/>
              </a:rPr>
              <a:t>top</a:t>
            </a:r>
            <a:r>
              <a:rPr sz="1400" spc="-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400" spc="-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it.</a:t>
            </a:r>
            <a:r>
              <a:rPr sz="1400" spc="-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Times New Roman"/>
                <a:cs typeface="Times New Roman"/>
              </a:rPr>
              <a:t>Also,</a:t>
            </a:r>
            <a:r>
              <a:rPr sz="1400" spc="-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Times New Roman"/>
                <a:cs typeface="Times New Roman"/>
              </a:rPr>
              <a:t>note</a:t>
            </a:r>
            <a:r>
              <a:rPr sz="1400" spc="-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Times New Roman"/>
                <a:cs typeface="Times New Roman"/>
              </a:rPr>
              <a:t>that</a:t>
            </a:r>
            <a:r>
              <a:rPr sz="1400" spc="-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400" spc="-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Times New Roman"/>
                <a:cs typeface="Times New Roman"/>
              </a:rPr>
              <a:t>rain</a:t>
            </a:r>
            <a:r>
              <a:rPr sz="1400" spc="-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Times New Roman"/>
                <a:cs typeface="Times New Roman"/>
              </a:rPr>
              <a:t>sensor</a:t>
            </a:r>
            <a:r>
              <a:rPr sz="1400" spc="-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Times New Roman"/>
                <a:cs typeface="Times New Roman"/>
              </a:rPr>
              <a:t>module</a:t>
            </a:r>
            <a:r>
              <a:rPr sz="1400" spc="-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400" spc="-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Times New Roman"/>
                <a:cs typeface="Times New Roman"/>
              </a:rPr>
              <a:t>also</a:t>
            </a:r>
            <a:r>
              <a:rPr sz="14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Times New Roman"/>
                <a:cs typeface="Times New Roman"/>
              </a:rPr>
              <a:t>referred</a:t>
            </a:r>
            <a:r>
              <a:rPr sz="1400" spc="-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1400" spc="-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as</a:t>
            </a:r>
            <a:r>
              <a:rPr sz="1400" spc="-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400" spc="-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Times New Roman"/>
                <a:cs typeface="Times New Roman"/>
              </a:rPr>
              <a:t>raindrop</a:t>
            </a:r>
            <a:r>
              <a:rPr sz="1400" spc="-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Times New Roman"/>
                <a:cs typeface="Times New Roman"/>
              </a:rPr>
              <a:t>sensor </a:t>
            </a:r>
            <a:r>
              <a:rPr sz="1400" spc="-3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or </a:t>
            </a:r>
            <a:r>
              <a:rPr sz="1400" spc="-5" dirty="0">
                <a:solidFill>
                  <a:srgbClr val="333333"/>
                </a:solidFill>
                <a:latin typeface="Times New Roman"/>
                <a:cs typeface="Times New Roman"/>
              </a:rPr>
              <a:t>rain gauge sensor 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or </a:t>
            </a:r>
            <a:r>
              <a:rPr sz="1400" spc="-5" dirty="0">
                <a:solidFill>
                  <a:srgbClr val="333333"/>
                </a:solidFill>
                <a:latin typeface="Times New Roman"/>
                <a:cs typeface="Times New Roman"/>
              </a:rPr>
              <a:t>rainwater sensor based 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on </a:t>
            </a:r>
            <a:r>
              <a:rPr sz="1400" spc="-5" dirty="0">
                <a:solidFill>
                  <a:srgbClr val="333333"/>
                </a:solidFill>
                <a:latin typeface="Times New Roman"/>
                <a:cs typeface="Times New Roman"/>
              </a:rPr>
              <a:t>usage, but they all refer to the 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 same</a:t>
            </a:r>
            <a:r>
              <a:rPr sz="14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Times New Roman"/>
                <a:cs typeface="Times New Roman"/>
              </a:rPr>
              <a:t>sensor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Times New Roman"/>
                <a:cs typeface="Times New Roman"/>
              </a:rPr>
              <a:t>used</a:t>
            </a:r>
            <a:r>
              <a:rPr sz="14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1400" spc="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Times New Roman"/>
                <a:cs typeface="Times New Roman"/>
              </a:rPr>
              <a:t>this</a:t>
            </a:r>
            <a:r>
              <a:rPr sz="14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Times New Roman"/>
                <a:cs typeface="Times New Roman"/>
              </a:rPr>
              <a:t>project</a:t>
            </a:r>
            <a:r>
              <a:rPr sz="14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14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Times New Roman"/>
                <a:cs typeface="Times New Roman"/>
              </a:rPr>
              <a:t>they</a:t>
            </a:r>
            <a:r>
              <a:rPr sz="1400" spc="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Times New Roman"/>
                <a:cs typeface="Times New Roman"/>
              </a:rPr>
              <a:t>all</a:t>
            </a:r>
            <a:r>
              <a:rPr sz="14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Times New Roman"/>
                <a:cs typeface="Times New Roman"/>
              </a:rPr>
              <a:t>work</a:t>
            </a:r>
            <a:r>
              <a:rPr sz="14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on</a:t>
            </a:r>
            <a:r>
              <a:rPr sz="14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4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Times New Roman"/>
                <a:cs typeface="Times New Roman"/>
              </a:rPr>
              <a:t>same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 principle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17080" y="18288"/>
                </a:moveTo>
                <a:lnTo>
                  <a:pt x="7107936" y="18288"/>
                </a:lnTo>
                <a:lnTo>
                  <a:pt x="7107936" y="56388"/>
                </a:lnTo>
                <a:lnTo>
                  <a:pt x="7107936" y="9393936"/>
                </a:lnTo>
                <a:lnTo>
                  <a:pt x="56388" y="9393936"/>
                </a:lnTo>
                <a:lnTo>
                  <a:pt x="56388" y="56388"/>
                </a:lnTo>
                <a:lnTo>
                  <a:pt x="7107936" y="56388"/>
                </a:lnTo>
                <a:lnTo>
                  <a:pt x="7107936" y="18288"/>
                </a:lnTo>
                <a:lnTo>
                  <a:pt x="56388" y="18288"/>
                </a:lnTo>
                <a:lnTo>
                  <a:pt x="18288" y="18288"/>
                </a:lnTo>
                <a:lnTo>
                  <a:pt x="18288" y="56388"/>
                </a:lnTo>
                <a:lnTo>
                  <a:pt x="18288" y="9393936"/>
                </a:lnTo>
                <a:lnTo>
                  <a:pt x="18288" y="9403080"/>
                </a:lnTo>
                <a:lnTo>
                  <a:pt x="56388" y="9403080"/>
                </a:lnTo>
                <a:lnTo>
                  <a:pt x="7107936" y="9403080"/>
                </a:lnTo>
                <a:lnTo>
                  <a:pt x="7117080" y="9403080"/>
                </a:lnTo>
                <a:lnTo>
                  <a:pt x="7117080" y="9393936"/>
                </a:lnTo>
                <a:lnTo>
                  <a:pt x="7117080" y="56388"/>
                </a:lnTo>
                <a:lnTo>
                  <a:pt x="7117080" y="18288"/>
                </a:lnTo>
                <a:close/>
              </a:path>
              <a:path w="7164705" h="9450705">
                <a:moveTo>
                  <a:pt x="7164324" y="0"/>
                </a:moveTo>
                <a:lnTo>
                  <a:pt x="7126224" y="0"/>
                </a:lnTo>
                <a:lnTo>
                  <a:pt x="7126224" y="9144"/>
                </a:lnTo>
                <a:lnTo>
                  <a:pt x="7126224" y="56388"/>
                </a:lnTo>
                <a:lnTo>
                  <a:pt x="7126224" y="9393936"/>
                </a:lnTo>
                <a:lnTo>
                  <a:pt x="7126224" y="9412224"/>
                </a:lnTo>
                <a:lnTo>
                  <a:pt x="7107936" y="9412224"/>
                </a:lnTo>
                <a:lnTo>
                  <a:pt x="56388" y="9412224"/>
                </a:lnTo>
                <a:lnTo>
                  <a:pt x="9144" y="9412224"/>
                </a:lnTo>
                <a:lnTo>
                  <a:pt x="9144" y="9393936"/>
                </a:lnTo>
                <a:lnTo>
                  <a:pt x="9144" y="56388"/>
                </a:lnTo>
                <a:lnTo>
                  <a:pt x="9144" y="9144"/>
                </a:lnTo>
                <a:lnTo>
                  <a:pt x="56388" y="9144"/>
                </a:lnTo>
                <a:lnTo>
                  <a:pt x="7107936" y="9144"/>
                </a:lnTo>
                <a:lnTo>
                  <a:pt x="7126224" y="9144"/>
                </a:lnTo>
                <a:lnTo>
                  <a:pt x="7126224" y="0"/>
                </a:lnTo>
                <a:lnTo>
                  <a:pt x="7107936" y="0"/>
                </a:lnTo>
                <a:lnTo>
                  <a:pt x="56388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56388"/>
                </a:lnTo>
                <a:lnTo>
                  <a:pt x="0" y="9393936"/>
                </a:lnTo>
                <a:lnTo>
                  <a:pt x="0" y="9412224"/>
                </a:lnTo>
                <a:lnTo>
                  <a:pt x="0" y="9450324"/>
                </a:lnTo>
                <a:lnTo>
                  <a:pt x="9144" y="9450324"/>
                </a:lnTo>
                <a:lnTo>
                  <a:pt x="56388" y="9450324"/>
                </a:lnTo>
                <a:lnTo>
                  <a:pt x="7107936" y="9450324"/>
                </a:lnTo>
                <a:lnTo>
                  <a:pt x="7126224" y="9450324"/>
                </a:lnTo>
                <a:lnTo>
                  <a:pt x="7164324" y="9450324"/>
                </a:lnTo>
                <a:lnTo>
                  <a:pt x="7164324" y="9412224"/>
                </a:lnTo>
                <a:lnTo>
                  <a:pt x="7164324" y="9393936"/>
                </a:lnTo>
                <a:lnTo>
                  <a:pt x="7164324" y="56388"/>
                </a:lnTo>
                <a:lnTo>
                  <a:pt x="7164324" y="9144"/>
                </a:lnTo>
                <a:lnTo>
                  <a:pt x="7164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46627" y="9486222"/>
            <a:ext cx="28003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z="1200" dirty="0">
                <a:latin typeface="Times New Roman"/>
                <a:cs typeface="Times New Roman"/>
              </a:rPr>
              <a:t>8</a:t>
            </a:fld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82010" y="1002537"/>
            <a:ext cx="19450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Times New Roman"/>
                <a:cs typeface="Times New Roman"/>
              </a:rPr>
              <a:t>TABLE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OF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CONTENTS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235884"/>
              </p:ext>
            </p:extLst>
          </p:nvPr>
        </p:nvGraphicFramePr>
        <p:xfrm>
          <a:off x="1116888" y="1648855"/>
          <a:ext cx="5398134" cy="62624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2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5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82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063">
                <a:tc>
                  <a:txBody>
                    <a:bodyPr/>
                    <a:lstStyle/>
                    <a:p>
                      <a:pPr marL="57150" algn="ctr">
                        <a:lnSpc>
                          <a:spcPts val="1385"/>
                        </a:lnSpc>
                      </a:pPr>
                      <a:r>
                        <a:rPr sz="1300" b="1" spc="-5" dirty="0">
                          <a:latin typeface="Times New Roman"/>
                          <a:cs typeface="Times New Roman"/>
                        </a:rPr>
                        <a:t>CHAPTER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57150" algn="ctr">
                        <a:lnSpc>
                          <a:spcPts val="1530"/>
                        </a:lnSpc>
                      </a:pPr>
                      <a:r>
                        <a:rPr sz="1300" b="1" spc="-5" dirty="0">
                          <a:latin typeface="Times New Roman"/>
                          <a:cs typeface="Times New Roman"/>
                        </a:rPr>
                        <a:t>No.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471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300" b="1" spc="-5" dirty="0">
                          <a:latin typeface="Times New Roman"/>
                          <a:cs typeface="Times New Roman"/>
                        </a:rPr>
                        <a:t>CONTENTS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77470" marB="0"/>
                </a:tc>
                <a:tc>
                  <a:txBody>
                    <a:bodyPr/>
                    <a:lstStyle/>
                    <a:p>
                      <a:pPr marL="446405" algn="ctr">
                        <a:lnSpc>
                          <a:spcPts val="1385"/>
                        </a:lnSpc>
                      </a:pPr>
                      <a:r>
                        <a:rPr sz="1300" b="1" spc="-5" dirty="0">
                          <a:latin typeface="Times New Roman"/>
                          <a:cs typeface="Times New Roman"/>
                        </a:rPr>
                        <a:t>PAGE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447675" algn="ctr">
                        <a:lnSpc>
                          <a:spcPts val="1530"/>
                        </a:lnSpc>
                      </a:pPr>
                      <a:r>
                        <a:rPr sz="1300" b="1" spc="-5" dirty="0">
                          <a:latin typeface="Times New Roman"/>
                          <a:cs typeface="Times New Roman"/>
                        </a:rPr>
                        <a:t>No.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5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ts val="1660"/>
                        </a:lnSpc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Institution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Vision and</a:t>
                      </a:r>
                      <a:r>
                        <a:rPr sz="14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Mission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2415" algn="r">
                        <a:lnSpc>
                          <a:spcPts val="1660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iii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Department</a:t>
                      </a:r>
                      <a:r>
                        <a:rPr sz="14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Vision</a:t>
                      </a:r>
                      <a:r>
                        <a:rPr sz="14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Mission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2415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iii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8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Department</a:t>
                      </a:r>
                      <a:r>
                        <a:rPr sz="14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PEOs,</a:t>
                      </a:r>
                      <a:r>
                        <a:rPr sz="14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POs </a:t>
                      </a:r>
                      <a:r>
                        <a:rPr sz="1400" b="1" spc="5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PSOs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445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6225" algn="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iv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445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9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Abstract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2860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viii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8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List</a:t>
                      </a:r>
                      <a:r>
                        <a:rPr sz="14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Tables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622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xi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8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List</a:t>
                      </a:r>
                      <a:r>
                        <a:rPr sz="14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Figures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2729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xii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8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List</a:t>
                      </a:r>
                      <a:r>
                        <a:rPr sz="14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Abbreviations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2860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xiii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6041">
                <a:tc>
                  <a:txBody>
                    <a:bodyPr/>
                    <a:lstStyle/>
                    <a:p>
                      <a:pPr marR="422275" algn="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3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58419" marB="0"/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INTRODUCTION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0289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60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1.1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9530" marB="0"/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Problem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Statement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9530" marB="0"/>
                </a:tc>
                <a:tc>
                  <a:txBody>
                    <a:bodyPr/>
                    <a:lstStyle/>
                    <a:p>
                      <a:pPr marR="302895" algn="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953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6930">
                <a:tc>
                  <a:txBody>
                    <a:bodyPr/>
                    <a:lstStyle/>
                    <a:p>
                      <a:pPr marR="422275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3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60325" marB="0"/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LITERATURE</a:t>
                      </a:r>
                      <a:r>
                        <a:rPr sz="14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REVIEW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0289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6931">
                <a:tc>
                  <a:txBody>
                    <a:bodyPr/>
                    <a:lstStyle/>
                    <a:p>
                      <a:pPr marR="422275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3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60325" marB="0"/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PROJECT</a:t>
                      </a:r>
                      <a:r>
                        <a:rPr sz="14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METHODOLOGY`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0289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68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3.1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Proposed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System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30289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68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3.2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Components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30289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6041">
                <a:tc>
                  <a:txBody>
                    <a:bodyPr/>
                    <a:lstStyle/>
                    <a:p>
                      <a:pPr marR="422275" algn="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3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58419" marB="0"/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WORKING</a:t>
                      </a:r>
                      <a:r>
                        <a:rPr sz="14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METHOD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654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15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6041">
                <a:tc>
                  <a:txBody>
                    <a:bodyPr/>
                    <a:lstStyle/>
                    <a:p>
                      <a:pPr marR="422275" algn="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3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59690" marB="0"/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CODE</a:t>
                      </a:r>
                      <a:r>
                        <a:rPr sz="14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USED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953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6540" algn="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lang="en-US" sz="1400" spc="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17</a:t>
                      </a:r>
                      <a:endParaRPr sz="14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4953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36994">
                <a:tc>
                  <a:txBody>
                    <a:bodyPr/>
                    <a:lstStyle/>
                    <a:p>
                      <a:pPr marR="422275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3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60325" marB="0"/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RESULT</a:t>
                      </a:r>
                      <a:r>
                        <a:rPr sz="14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DISCUSSION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654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400" spc="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20</a:t>
                      </a:r>
                      <a:endParaRPr sz="14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36994">
                <a:tc>
                  <a:txBody>
                    <a:bodyPr/>
                    <a:lstStyle/>
                    <a:p>
                      <a:pPr marR="422275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3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60325" marB="0"/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CONCLUSION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654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21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71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ts val="1605"/>
                        </a:lnSpc>
                        <a:spcBef>
                          <a:spcPts val="400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REFERENCES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6540" algn="r">
                        <a:lnSpc>
                          <a:spcPts val="1605"/>
                        </a:lnSpc>
                        <a:spcBef>
                          <a:spcPts val="400"/>
                        </a:spcBef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22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17080" y="18288"/>
                </a:moveTo>
                <a:lnTo>
                  <a:pt x="7107936" y="18288"/>
                </a:lnTo>
                <a:lnTo>
                  <a:pt x="7107936" y="56388"/>
                </a:lnTo>
                <a:lnTo>
                  <a:pt x="7107936" y="9393936"/>
                </a:lnTo>
                <a:lnTo>
                  <a:pt x="56388" y="9393936"/>
                </a:lnTo>
                <a:lnTo>
                  <a:pt x="56388" y="56388"/>
                </a:lnTo>
                <a:lnTo>
                  <a:pt x="7107936" y="56388"/>
                </a:lnTo>
                <a:lnTo>
                  <a:pt x="7107936" y="18288"/>
                </a:lnTo>
                <a:lnTo>
                  <a:pt x="56388" y="18288"/>
                </a:lnTo>
                <a:lnTo>
                  <a:pt x="18288" y="18288"/>
                </a:lnTo>
                <a:lnTo>
                  <a:pt x="18288" y="56388"/>
                </a:lnTo>
                <a:lnTo>
                  <a:pt x="18288" y="9393936"/>
                </a:lnTo>
                <a:lnTo>
                  <a:pt x="18288" y="9403080"/>
                </a:lnTo>
                <a:lnTo>
                  <a:pt x="56388" y="9403080"/>
                </a:lnTo>
                <a:lnTo>
                  <a:pt x="7107936" y="9403080"/>
                </a:lnTo>
                <a:lnTo>
                  <a:pt x="7117080" y="9403080"/>
                </a:lnTo>
                <a:lnTo>
                  <a:pt x="7117080" y="9393936"/>
                </a:lnTo>
                <a:lnTo>
                  <a:pt x="7117080" y="56388"/>
                </a:lnTo>
                <a:lnTo>
                  <a:pt x="7117080" y="18288"/>
                </a:lnTo>
                <a:close/>
              </a:path>
              <a:path w="7164705" h="9450705">
                <a:moveTo>
                  <a:pt x="7164324" y="0"/>
                </a:moveTo>
                <a:lnTo>
                  <a:pt x="7126224" y="0"/>
                </a:lnTo>
                <a:lnTo>
                  <a:pt x="7126224" y="9144"/>
                </a:lnTo>
                <a:lnTo>
                  <a:pt x="7126224" y="56388"/>
                </a:lnTo>
                <a:lnTo>
                  <a:pt x="7126224" y="9393936"/>
                </a:lnTo>
                <a:lnTo>
                  <a:pt x="7126224" y="9412224"/>
                </a:lnTo>
                <a:lnTo>
                  <a:pt x="7107936" y="9412224"/>
                </a:lnTo>
                <a:lnTo>
                  <a:pt x="56388" y="9412224"/>
                </a:lnTo>
                <a:lnTo>
                  <a:pt x="9144" y="9412224"/>
                </a:lnTo>
                <a:lnTo>
                  <a:pt x="9144" y="9393936"/>
                </a:lnTo>
                <a:lnTo>
                  <a:pt x="9144" y="56388"/>
                </a:lnTo>
                <a:lnTo>
                  <a:pt x="9144" y="9144"/>
                </a:lnTo>
                <a:lnTo>
                  <a:pt x="56388" y="9144"/>
                </a:lnTo>
                <a:lnTo>
                  <a:pt x="7107936" y="9144"/>
                </a:lnTo>
                <a:lnTo>
                  <a:pt x="7126224" y="9144"/>
                </a:lnTo>
                <a:lnTo>
                  <a:pt x="7126224" y="0"/>
                </a:lnTo>
                <a:lnTo>
                  <a:pt x="7107936" y="0"/>
                </a:lnTo>
                <a:lnTo>
                  <a:pt x="56388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56388"/>
                </a:lnTo>
                <a:lnTo>
                  <a:pt x="0" y="9393936"/>
                </a:lnTo>
                <a:lnTo>
                  <a:pt x="0" y="9412224"/>
                </a:lnTo>
                <a:lnTo>
                  <a:pt x="0" y="9450324"/>
                </a:lnTo>
                <a:lnTo>
                  <a:pt x="9144" y="9450324"/>
                </a:lnTo>
                <a:lnTo>
                  <a:pt x="56388" y="9450324"/>
                </a:lnTo>
                <a:lnTo>
                  <a:pt x="7107936" y="9450324"/>
                </a:lnTo>
                <a:lnTo>
                  <a:pt x="7126224" y="9450324"/>
                </a:lnTo>
                <a:lnTo>
                  <a:pt x="7164324" y="9450324"/>
                </a:lnTo>
                <a:lnTo>
                  <a:pt x="7164324" y="9412224"/>
                </a:lnTo>
                <a:lnTo>
                  <a:pt x="7164324" y="9393936"/>
                </a:lnTo>
                <a:lnTo>
                  <a:pt x="7164324" y="56388"/>
                </a:lnTo>
                <a:lnTo>
                  <a:pt x="7164324" y="9144"/>
                </a:lnTo>
                <a:lnTo>
                  <a:pt x="7164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746627" y="9486222"/>
            <a:ext cx="28003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z="1200" dirty="0">
                <a:latin typeface="Times New Roman"/>
                <a:cs typeface="Times New Roman"/>
              </a:rPr>
              <a:t>9</a:t>
            </a:fld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Words>4231</Words>
  <Application>Microsoft Office PowerPoint</Application>
  <PresentationFormat>Custom</PresentationFormat>
  <Paragraphs>385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Tharun. Jr</dc:creator>
  <cp:lastModifiedBy>Tharun Jr</cp:lastModifiedBy>
  <cp:revision>2</cp:revision>
  <dcterms:created xsi:type="dcterms:W3CDTF">2023-10-13T04:49:03Z</dcterms:created>
  <dcterms:modified xsi:type="dcterms:W3CDTF">2023-11-01T11:11:34Z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2023-10-13T00:00:00Z</vt:filetime>
  </property>
</Properties>
</file>