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3"/>
    <p:sldMasterId id="2147483671" r:id="rId4"/>
  </p:sldMasterIdLst>
  <p:notesMasterIdLst>
    <p:notesMasterId r:id="rId17"/>
  </p:notesMasterIdLst>
  <p:handoutMasterIdLst>
    <p:handoutMasterId r:id="rId18"/>
  </p:handoutMasterIdLst>
  <p:sldIdLst>
    <p:sldId id="442" r:id="rId5"/>
    <p:sldId id="257" r:id="rId6"/>
    <p:sldId id="258" r:id="rId7"/>
    <p:sldId id="445" r:id="rId8"/>
    <p:sldId id="450" r:id="rId9"/>
    <p:sldId id="446" r:id="rId10"/>
    <p:sldId id="447" r:id="rId11"/>
    <p:sldId id="448" r:id="rId12"/>
    <p:sldId id="449" r:id="rId13"/>
    <p:sldId id="403" r:id="rId14"/>
    <p:sldId id="415" r:id="rId15"/>
    <p:sldId id="444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8"/>
        <p:guide pos="2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7F27E-3066-4BBC-9117-3EFBC7359866}" type="datetimeFigureOut">
              <a:rPr lang="en-IN" smtClean="0"/>
            </a:fld>
            <a:endParaRPr lang="en-IN"/>
          </a:p>
        </p:txBody>
      </p:sp>
      <p:sp>
        <p:nvSpPr>
          <p:cNvPr id="104876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6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6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4E5C-4B00-43DA-9F52-324CAEFB80F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518867"/>
            <a:ext cx="4404000" cy="34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2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780100"/>
            <a:ext cx="3384900" cy="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2275800"/>
            <a:ext cx="2759700" cy="2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750000"/>
            <a:ext cx="8520600" cy="14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87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4340933"/>
            <a:ext cx="85206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936833"/>
            <a:ext cx="23391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5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2372767"/>
            <a:ext cx="23391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6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940351"/>
            <a:ext cx="23391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1755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7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2376317"/>
            <a:ext cx="23391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8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3836600"/>
            <a:ext cx="23391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9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4272533"/>
            <a:ext cx="23391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80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3837443"/>
            <a:ext cx="23391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1755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1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4273409"/>
            <a:ext cx="23391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82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4219067"/>
            <a:ext cx="6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48683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2307133"/>
            <a:ext cx="6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48684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4244843"/>
            <a:ext cx="6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48685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2292284"/>
            <a:ext cx="6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2525767"/>
            <a:ext cx="22086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24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2525767"/>
            <a:ext cx="22086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25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4655267"/>
            <a:ext cx="22086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26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4655267"/>
            <a:ext cx="22086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27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3506867"/>
            <a:ext cx="22131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9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3506867"/>
            <a:ext cx="22131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9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3506867"/>
            <a:ext cx="22131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9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4965267"/>
            <a:ext cx="15393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4965267"/>
            <a:ext cx="15393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4965267"/>
            <a:ext cx="15393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6006000" y="3093633"/>
            <a:ext cx="20061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3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6006000" y="4638155"/>
            <a:ext cx="20061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3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6006000" y="2605367"/>
            <a:ext cx="12354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48732" name="Google Shape;72;p17"/>
          <p:cNvSpPr txBox="1">
            <a:spLocks noGrp="1"/>
          </p:cNvSpPr>
          <p:nvPr>
            <p:ph type="title" idx="3" hasCustomPrompt="1"/>
          </p:nvPr>
        </p:nvSpPr>
        <p:spPr>
          <a:xfrm>
            <a:off x="6006000" y="4133965"/>
            <a:ext cx="12354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4873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3258413"/>
            <a:ext cx="1841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4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2545933"/>
            <a:ext cx="2101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05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3258413"/>
            <a:ext cx="1841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6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2545933"/>
            <a:ext cx="2277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07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5163680"/>
            <a:ext cx="1841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8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4443000"/>
            <a:ext cx="2277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09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3258413"/>
            <a:ext cx="1841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0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2545933"/>
            <a:ext cx="2277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11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5163680"/>
            <a:ext cx="1841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2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4443000"/>
            <a:ext cx="2101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13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5163684"/>
            <a:ext cx="14463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4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4443000"/>
            <a:ext cx="2277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15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967200"/>
            <a:ext cx="4020000" cy="1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69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966933"/>
            <a:ext cx="4020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0" name="Google Shape;91;p19"/>
          <p:cNvSpPr txBox="1"/>
          <p:nvPr/>
        </p:nvSpPr>
        <p:spPr>
          <a:xfrm>
            <a:off x="2813425" y="5061967"/>
            <a:ext cx="3517500" cy="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-GB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Slidesgo</a:t>
            </a:r>
            <a:r>
              <a:rPr lang="en-GB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-GB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Flaticon</a:t>
            </a:r>
            <a:r>
              <a:rPr lang="en-GB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-GB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/>
              </a:rPr>
              <a:t>Freepik</a:t>
            </a:r>
            <a:r>
              <a:rPr lang="en-GB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12;p3"/>
          <p:cNvSpPr txBox="1">
            <a:spLocks noGrp="1"/>
          </p:cNvSpPr>
          <p:nvPr>
            <p:ph type="title"/>
          </p:nvPr>
        </p:nvSpPr>
        <p:spPr>
          <a:xfrm>
            <a:off x="4634135" y="1912800"/>
            <a:ext cx="35328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matchingName="Blank slide">
  <p:cSld name="Blank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2655800"/>
            <a:ext cx="5807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0" name="Google Shape;11;p2"/>
          <p:cNvSpPr/>
          <p:nvPr/>
        </p:nvSpPr>
        <p:spPr>
          <a:xfrm>
            <a:off x="7337531" y="6173432"/>
            <a:ext cx="963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81" name="Google Shape;12;p2"/>
          <p:cNvSpPr/>
          <p:nvPr/>
        </p:nvSpPr>
        <p:spPr>
          <a:xfrm>
            <a:off x="7790243" y="5576535"/>
            <a:ext cx="963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82" name="Google Shape;13;p2"/>
          <p:cNvSpPr/>
          <p:nvPr/>
        </p:nvSpPr>
        <p:spPr>
          <a:xfrm>
            <a:off x="8893253" y="4444464"/>
            <a:ext cx="576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83" name="Google Shape;14;p2"/>
          <p:cNvSpPr/>
          <p:nvPr/>
        </p:nvSpPr>
        <p:spPr>
          <a:xfrm>
            <a:off x="8771302" y="6565033"/>
            <a:ext cx="963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84" name="Google Shape;15;p2"/>
          <p:cNvSpPr/>
          <p:nvPr/>
        </p:nvSpPr>
        <p:spPr>
          <a:xfrm>
            <a:off x="2386266" y="677512"/>
            <a:ext cx="963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85" name="Google Shape;16;p2"/>
          <p:cNvSpPr/>
          <p:nvPr/>
        </p:nvSpPr>
        <p:spPr>
          <a:xfrm>
            <a:off x="479460" y="3605307"/>
            <a:ext cx="963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86" name="Google Shape;17;p2"/>
          <p:cNvSpPr/>
          <p:nvPr/>
        </p:nvSpPr>
        <p:spPr>
          <a:xfrm>
            <a:off x="261540" y="857463"/>
            <a:ext cx="963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87" name="Google Shape;18;p2"/>
          <p:cNvSpPr/>
          <p:nvPr/>
        </p:nvSpPr>
        <p:spPr>
          <a:xfrm>
            <a:off x="507235" y="1441151"/>
            <a:ext cx="1926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88" name="Google Shape;19;p2"/>
          <p:cNvSpPr/>
          <p:nvPr/>
        </p:nvSpPr>
        <p:spPr>
          <a:xfrm>
            <a:off x="8314019" y="4833763"/>
            <a:ext cx="1443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89" name="Google Shape;20;p2"/>
          <p:cNvSpPr/>
          <p:nvPr/>
        </p:nvSpPr>
        <p:spPr>
          <a:xfrm>
            <a:off x="8882858" y="5582348"/>
            <a:ext cx="1443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90" name="Google Shape;21;p2"/>
          <p:cNvSpPr/>
          <p:nvPr/>
        </p:nvSpPr>
        <p:spPr>
          <a:xfrm>
            <a:off x="158313" y="2128745"/>
            <a:ext cx="576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91" name="Google Shape;22;p2"/>
          <p:cNvSpPr/>
          <p:nvPr/>
        </p:nvSpPr>
        <p:spPr>
          <a:xfrm>
            <a:off x="1396483" y="301904"/>
            <a:ext cx="1926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92" name="Google Shape;23;p2"/>
          <p:cNvSpPr/>
          <p:nvPr/>
        </p:nvSpPr>
        <p:spPr>
          <a:xfrm>
            <a:off x="617492" y="2667459"/>
            <a:ext cx="576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93" name="Google Shape;24;p2"/>
          <p:cNvSpPr/>
          <p:nvPr/>
        </p:nvSpPr>
        <p:spPr>
          <a:xfrm>
            <a:off x="3425273" y="517173"/>
            <a:ext cx="576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594" name="Google Shape;25;p2"/>
          <p:cNvSpPr/>
          <p:nvPr/>
        </p:nvSpPr>
        <p:spPr>
          <a:xfrm>
            <a:off x="8014029" y="6090061"/>
            <a:ext cx="1926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339725"/>
            <a:ext cx="5832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40153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Google Shape;30;p4"/>
          <p:cNvPicPr preferRelativeResize="0"/>
          <p:nvPr/>
        </p:nvPicPr>
        <p:blipFill rotWithShape="1">
          <a:blip r:embed="rId2"/>
          <a:srcRect l="19" r="19"/>
          <a:stretch>
            <a:fillRect/>
          </a:stretch>
        </p:blipFill>
        <p:spPr>
          <a:xfrm rot="10800000" flipH="1">
            <a:off x="5952" y="0"/>
            <a:ext cx="91406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36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22982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120" name="Google Shape;32;p4"/>
          <p:cNvGrpSpPr/>
          <p:nvPr/>
        </p:nvGrpSpPr>
        <p:grpSpPr>
          <a:xfrm>
            <a:off x="3839647" y="1043892"/>
            <a:ext cx="1464573" cy="1123609"/>
            <a:chOff x="3593400" y="1729675"/>
            <a:chExt cx="1957200" cy="1123610"/>
          </a:xfrm>
        </p:grpSpPr>
        <p:sp>
          <p:nvSpPr>
            <p:cNvPr id="1048737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48738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8739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cxnSp>
        <p:nvCxnSpPr>
          <p:cNvPr id="3145728" name="Google Shape;36;p4"/>
          <p:cNvCxnSpPr>
            <a:endCxn id="1048738" idx="1"/>
          </p:cNvCxnSpPr>
          <p:nvPr/>
        </p:nvCxnSpPr>
        <p:spPr>
          <a:xfrm>
            <a:off x="3750511" y="520396"/>
            <a:ext cx="5322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29" name="Google Shape;37;p4"/>
          <p:cNvCxnSpPr/>
          <p:nvPr/>
        </p:nvCxnSpPr>
        <p:spPr>
          <a:xfrm rot="10800000">
            <a:off x="4362902" y="581500"/>
            <a:ext cx="2091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0" name="Google Shape;38;p4"/>
          <p:cNvCxnSpPr/>
          <p:nvPr/>
        </p:nvCxnSpPr>
        <p:spPr>
          <a:xfrm rot="10800000" flipH="1">
            <a:off x="4704510" y="469240"/>
            <a:ext cx="3471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740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6333125"/>
            <a:ext cx="914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</a:lvl1pPr>
            <a:lvl2pPr lvl="1" algn="ctr">
              <a:buNone/>
            </a:lvl2pPr>
            <a:lvl3pPr lvl="2" algn="ctr">
              <a:buNone/>
            </a:lvl3pPr>
            <a:lvl4pPr lvl="3" algn="ctr">
              <a:buNone/>
            </a:lvl4pPr>
            <a:lvl5pPr lvl="4" algn="ctr">
              <a:buNone/>
            </a:lvl5pPr>
            <a:lvl6pPr lvl="5" algn="ctr">
              <a:buNone/>
            </a:lvl6pPr>
            <a:lvl7pPr lvl="6" algn="ctr">
              <a:buNone/>
            </a:lvl7pPr>
            <a:lvl8pPr lvl="7" algn="ctr">
              <a:buNone/>
            </a:lvl8pPr>
            <a:lvl9pPr lvl="8" algn="ctr">
              <a:buNone/>
            </a:lvl9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55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56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57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50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51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52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53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59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5407124"/>
            <a:ext cx="82296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61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6333125"/>
            <a:ext cx="9144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</a:lvl1pPr>
            <a:lvl2pPr lvl="1" algn="ctr">
              <a:buNone/>
            </a:lvl2pPr>
            <a:lvl3pPr lvl="2" algn="ctr">
              <a:buNone/>
            </a:lvl3pPr>
            <a:lvl4pPr lvl="3" algn="ctr">
              <a:buNone/>
            </a:lvl4pPr>
            <a:lvl5pPr lvl="4" algn="ctr">
              <a:buNone/>
            </a:lvl5pPr>
            <a:lvl6pPr lvl="5" algn="ctr">
              <a:buNone/>
            </a:lvl6pPr>
            <a:lvl7pPr lvl="6" algn="ctr">
              <a:buNone/>
            </a:lvl7pPr>
            <a:lvl8pPr lvl="7" algn="ctr">
              <a:buNone/>
            </a:lvl8pPr>
            <a:lvl9pPr lvl="8" algn="ctr">
              <a:buNone/>
            </a:lvl9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536633"/>
            <a:ext cx="7704000" cy="45552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9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4873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5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7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10487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3872667"/>
            <a:ext cx="17013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19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4306033"/>
            <a:ext cx="27111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20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3872667"/>
            <a:ext cx="17013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21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4306033"/>
            <a:ext cx="27111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22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6797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912800"/>
            <a:ext cx="33678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702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912800"/>
            <a:ext cx="19671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Google Shape;30;p9"/>
          <p:cNvSpPr txBox="1">
            <a:spLocks noGrp="1"/>
          </p:cNvSpPr>
          <p:nvPr>
            <p:ph type="title"/>
          </p:nvPr>
        </p:nvSpPr>
        <p:spPr>
          <a:xfrm>
            <a:off x="2422250" y="1891600"/>
            <a:ext cx="4299600" cy="30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1295800"/>
            <a:ext cx="3787800" cy="42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9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2605600"/>
            <a:ext cx="19401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90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334833"/>
            <a:ext cx="2026800" cy="2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2" Type="http://schemas.openxmlformats.org/officeDocument/2006/relationships/image" Target="../media/image8.png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04866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wip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95;p22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048665" name="Google Shape;96;p22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GB" smtClean="0"/>
            </a:fld>
            <a:endParaRPr lang="en-GB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slow">
    <p:wip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203055" cy="6842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648200"/>
            <a:ext cx="9224010" cy="222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716"/>
            <a:ext cx="8834120" cy="1828800"/>
          </a:xfrm>
        </p:spPr>
        <p:txBody>
          <a:bodyPr/>
          <a:lstStyle/>
          <a:p>
            <a:pPr marL="0" indent="0">
              <a:buFont typeface="Wingdings" panose="05000000000000000000" charset="0"/>
            </a:pPr>
            <a:r>
              <a:rPr lang="en-IN" altLang="en-US" sz="36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*</a:t>
            </a:r>
            <a:r>
              <a:rPr lang="en-US" altLang="en-US" sz="36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Help blind people to easily walk to destination.</a:t>
            </a:r>
            <a:br>
              <a:rPr lang="en-US" altLang="en-US" sz="36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</a:br>
            <a:r>
              <a:rPr lang="en-IN" altLang="en-US" sz="36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*</a:t>
            </a:r>
            <a:r>
              <a:rPr lang="en-US" altLang="en-US" sz="36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Help blind people for obstacle detection.</a:t>
            </a:r>
            <a:br>
              <a:rPr lang="en-US" altLang="en-US" sz="36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</a:br>
            <a:r>
              <a:rPr lang="en-US" altLang="en-US" sz="36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*Alert blind people about dig.</a:t>
            </a:r>
            <a:endParaRPr lang="en-IN" altLang="en-US" sz="36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  <a:cs typeface="Bell MT" panose="020205030603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52400"/>
            <a:ext cx="556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lgerian" panose="04020705040A02060702" charset="0"/>
              </a:rPr>
              <a:t>APPLICATION</a:t>
            </a:r>
            <a:endParaRPr lang="en-IN" sz="6600" b="1" dirty="0">
              <a:latin typeface="Algerian" panose="04020705040A02060702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7305" y="3562350"/>
            <a:ext cx="9110345" cy="327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1"/>
            <a:ext cx="381000" cy="457200"/>
          </a:xfrm>
        </p:spPr>
        <p:txBody>
          <a:bodyPr/>
          <a:lstStyle/>
          <a:p>
            <a:r>
              <a:rPr lang="en-US" altLang="en-US" sz="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charset="0"/>
                <a:cs typeface="Algerian" panose="04020705040A02060702" charset="0"/>
              </a:rPr>
              <a:t>,</a:t>
            </a:r>
            <a:endParaRPr lang="en-IN" altLang="en-US" sz="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610600" cy="2667000"/>
          </a:xfrm>
        </p:spPr>
        <p:txBody>
          <a:bodyPr/>
          <a:lstStyle/>
          <a:p>
            <a:pPr marL="38100" indent="0">
              <a:buFont typeface="Wingdings" panose="05000000000000000000" charset="0"/>
            </a:pPr>
            <a:r>
              <a:rPr lang="en-I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Auto detection.</a:t>
            </a:r>
            <a:endParaRPr 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  <a:cs typeface="Bell MT" panose="02020503060305020303" pitchFamily="18" charset="0"/>
            </a:endParaRPr>
          </a:p>
          <a:p>
            <a:pPr marL="38100" indent="0">
              <a:buFont typeface="Wingdings" panose="05000000000000000000" charset="0"/>
            </a:pPr>
            <a:r>
              <a:rPr lang="en-I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Having feature to left &amp; right turn alarm signal.</a:t>
            </a:r>
            <a:endParaRPr 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  <a:cs typeface="Bell MT" panose="02020503060305020303" pitchFamily="18" charset="0"/>
            </a:endParaRPr>
          </a:p>
          <a:p>
            <a:pPr marL="38100" indent="0">
              <a:buFont typeface="Wingdings" panose="05000000000000000000" charset="0"/>
            </a:pPr>
            <a:r>
              <a:rPr lang="en-I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Obstacle detection with indication support.</a:t>
            </a:r>
            <a:endParaRPr 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  <a:cs typeface="Bell MT" panose="02020503060305020303" pitchFamily="18" charset="0"/>
            </a:endParaRPr>
          </a:p>
          <a:p>
            <a:pPr marL="38100" indent="0">
              <a:buFont typeface="Wingdings" panose="05000000000000000000" charset="0"/>
            </a:pPr>
            <a:r>
              <a:rPr lang="en-I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Dig information with indication alarm. </a:t>
            </a:r>
            <a:endParaRPr 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  <a:cs typeface="Bell MT" panose="02020503060305020303" pitchFamily="18" charset="0"/>
            </a:endParaRPr>
          </a:p>
          <a:p>
            <a:pPr marL="38100" indent="0">
              <a:buFont typeface="Wingdings" panose="05000000000000000000" charset="0"/>
            </a:pPr>
            <a:r>
              <a:rPr lang="en-I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  <a:cs typeface="Bell MT" panose="02020503060305020303" pitchFamily="18" charset="0"/>
              </a:rPr>
              <a:t>Simple to use &amp; low cost</a:t>
            </a:r>
            <a:endParaRPr 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ll MT" panose="02020503060305020303" pitchFamily="18" charset="0"/>
              <a:cs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1700" y="1524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Algerian" panose="04020705040A02060702" charset="0"/>
              </a:rPr>
              <a:t>ADVANTAGE</a:t>
            </a:r>
            <a:endParaRPr lang="en-IN" sz="5400" b="1" dirty="0">
              <a:latin typeface="Algerian" panose="04020705040A02060702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35" y="-13335"/>
            <a:ext cx="9142730" cy="6871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8" descr="logo 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65735"/>
            <a:ext cx="5046345" cy="1312545"/>
          </a:xfrm>
          <a:prstGeom prst="rect">
            <a:avLst/>
          </a:prstGeom>
        </p:spPr>
      </p:pic>
      <p:sp>
        <p:nvSpPr>
          <p:cNvPr id="1048595" name="Title 6"/>
          <p:cNvSpPr>
            <a:spLocks noGrp="1"/>
          </p:cNvSpPr>
          <p:nvPr>
            <p:ph type="ctrTitle"/>
          </p:nvPr>
        </p:nvSpPr>
        <p:spPr>
          <a:xfrm>
            <a:off x="76200" y="1981394"/>
            <a:ext cx="8915399" cy="1546400"/>
          </a:xfrm>
        </p:spPr>
        <p:txBody>
          <a:bodyPr/>
          <a:lstStyle/>
          <a:p>
            <a:pPr algn="ctr"/>
            <a:r>
              <a:rPr lang="en-US" altLang="en-MY" sz="6000" b="0" dirty="0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S</a:t>
            </a:r>
            <a:r>
              <a:rPr lang="en-IN" altLang="en-MY" sz="6000" b="0" dirty="0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MART BLIND STICK</a:t>
            </a:r>
            <a:endParaRPr lang="en-IN" altLang="en-MY" sz="6000" b="0" dirty="0">
              <a:solidFill>
                <a:schemeClr val="tx1"/>
              </a:solidFill>
              <a:effectLst/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048596" name="TextBox 7"/>
          <p:cNvSpPr txBox="1"/>
          <p:nvPr/>
        </p:nvSpPr>
        <p:spPr>
          <a:xfrm>
            <a:off x="4267200" y="5486400"/>
            <a:ext cx="48704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GUIDED BY:</a:t>
            </a:r>
            <a:endParaRPr lang="en-US" sz="4000" dirty="0"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  <a:p>
            <a:r>
              <a:rPr lang="en-IN" sz="4000" dirty="0"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MRS P.SAKTHI</a:t>
            </a:r>
            <a:endParaRPr lang="en-IN" sz="4000" dirty="0"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209715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5" y="3399934"/>
            <a:ext cx="3048000" cy="3757188"/>
          </a:xfrm>
          <a:prstGeom prst="rect">
            <a:avLst/>
          </a:prstGeom>
        </p:spPr>
      </p:pic>
      <p:pic>
        <p:nvPicPr>
          <p:cNvPr id="2" name="Picture 1" descr="IMG-20220914-WA0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76200"/>
            <a:ext cx="1790700" cy="17907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ubtitle 5"/>
          <p:cNvSpPr>
            <a:spLocks noGrp="1"/>
          </p:cNvSpPr>
          <p:nvPr>
            <p:ph type="subTitle" idx="1"/>
          </p:nvPr>
        </p:nvSpPr>
        <p:spPr>
          <a:xfrm>
            <a:off x="228600" y="2590800"/>
            <a:ext cx="5832600" cy="1046400"/>
          </a:xfrm>
        </p:spPr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90990" cy="70783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4800" y="2590800"/>
            <a:ext cx="5851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0" y="3048000"/>
            <a:ext cx="7488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latin typeface="Algerian" panose="04020705040A02060702" charset="0"/>
                <a:cs typeface="Algerian" panose="04020705040A02060702" charset="0"/>
              </a:rPr>
              <a:t>S.P..VASHANTH                 (927621BEC235)</a:t>
            </a:r>
            <a:endParaRPr lang="en-IN" altLang="en-US" sz="2400" b="1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IN" altLang="en-US" sz="2400" b="1">
                <a:latin typeface="Algerian" panose="04020705040A02060702" charset="0"/>
                <a:cs typeface="Algerian" panose="04020705040A02060702" charset="0"/>
              </a:rPr>
              <a:t>S.YUVAN SANKAR RAJA(927621BEC249)</a:t>
            </a:r>
            <a:endParaRPr lang="en-IN" altLang="en-US" sz="2400" b="1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IN" altLang="en-US" sz="2400" b="1">
                <a:latin typeface="Algerian" panose="04020705040A02060702" charset="0"/>
                <a:cs typeface="Algerian" panose="04020705040A02060702" charset="0"/>
              </a:rPr>
              <a:t>R.K.SHANJAY                    (927621BEC195)</a:t>
            </a:r>
            <a:endParaRPr lang="en-IN" altLang="en-US" sz="2400" b="1">
              <a:latin typeface="Algerian" panose="04020705040A02060702" charset="0"/>
              <a:cs typeface="Algerian" panose="04020705040A02060702" charset="0"/>
            </a:endParaRPr>
          </a:p>
          <a:p>
            <a:r>
              <a:rPr lang="en-IN" altLang="en-US" sz="2400" b="1">
                <a:latin typeface="Algerian" panose="04020705040A02060702" charset="0"/>
                <a:cs typeface="Algerian" panose="04020705040A02060702" charset="0"/>
              </a:rPr>
              <a:t>S.YUVARAJ                        (927621BEC251)</a:t>
            </a:r>
            <a:endParaRPr lang="en-IN" altLang="en-US" sz="2400" b="1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00400" y="228600"/>
            <a:ext cx="539750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TEAM MEMBERS</a:t>
            </a:r>
            <a:endParaRPr lang="en-I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812" y="1101034"/>
            <a:ext cx="8763000" cy="3385348"/>
          </a:xfrm>
        </p:spPr>
        <p:txBody>
          <a:bodyPr/>
          <a:lstStyle/>
          <a:p>
            <a:pPr marL="38100" indent="0" algn="just">
              <a:buFont typeface="Wingdings" panose="05000000000000000000" charset="0"/>
            </a:pPr>
            <a:r>
              <a:rPr lang="en-IN" altLang="en-US" sz="4000" dirty="0" err="1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4000" dirty="0" err="1">
                <a:solidFill>
                  <a:schemeClr val="tx1"/>
                </a:solidFill>
                <a:latin typeface="Bell MT" panose="02020503060305020303" pitchFamily="18" charset="0"/>
              </a:rPr>
              <a:t>BlindPeople</a:t>
            </a:r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 who suffer from a severe reduction in vision that cannot be corrected with conventional means, such as refractive correction or medication and reduces a person's ability to function at certain or all tasks.</a:t>
            </a:r>
            <a:endParaRPr lang="en-IN" sz="40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812" y="177704"/>
            <a:ext cx="708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lgerian" panose="04020705040A02060702" charset="0"/>
              </a:rPr>
              <a:t>OBJECTIVE</a:t>
            </a:r>
            <a:endParaRPr lang="en-IN" sz="5400" b="1" dirty="0">
              <a:latin typeface="Algerian" panose="04020705040A02060702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2457822"/>
            <a:ext cx="270000" cy="307777"/>
          </a:xfrm>
        </p:spPr>
        <p:txBody>
          <a:bodyPr/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458200" cy="1470199"/>
          </a:xfrm>
        </p:spPr>
        <p:txBody>
          <a:bodyPr/>
          <a:lstStyle/>
          <a:p>
            <a:pPr marL="495300" indent="-457200"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38100" indent="0">
              <a:buFont typeface="Wingdings" panose="05000000000000000000" pitchFamily="2" charset="2"/>
            </a:pPr>
            <a:r>
              <a:rPr lang="en-IN" alt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Smart Blind Stick is a system device that incorporates several features, namely- obstacle detection, navigation, panic button, and moisture detector. </a:t>
            </a:r>
            <a:endParaRPr lang="en-US" sz="36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38100" indent="0">
              <a:buFont typeface="Wingdings" panose="05000000000000000000" pitchFamily="2" charset="2"/>
            </a:pPr>
            <a:r>
              <a:rPr lang="en-IN" alt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The main objective of the device is to help blind people to walk with complete relief and self-dependency</a:t>
            </a:r>
            <a:endParaRPr lang="en-IN" sz="36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980" y="304800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latin typeface="Algerian" panose="04020705040A02060702" charset="0"/>
              </a:rPr>
              <a:t>ABSTRACT</a:t>
            </a:r>
            <a:endParaRPr lang="en-IN" sz="6600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85800"/>
            <a:ext cx="5832600" cy="1546400"/>
          </a:xfrm>
        </p:spPr>
        <p:txBody>
          <a:bodyPr/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85290"/>
            <a:ext cx="8534400" cy="2272803"/>
          </a:xfrm>
        </p:spPr>
        <p:txBody>
          <a:bodyPr/>
          <a:lstStyle/>
          <a:p>
            <a:pPr marL="38100" indent="0">
              <a:buFont typeface="Wingdings" panose="05000000000000000000" pitchFamily="2" charset="2"/>
            </a:pPr>
            <a:r>
              <a:rPr lang="en-IN" altLang="en-US" sz="3600" dirty="0" err="1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3600" dirty="0" err="1">
                <a:solidFill>
                  <a:schemeClr val="tx1"/>
                </a:solidFill>
                <a:latin typeface="Bell MT" panose="02020503060305020303" pitchFamily="18" charset="0"/>
              </a:rPr>
              <a:t>IntroductionPresently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, blind people use a white stick as a tool for direction, when they move or walk.</a:t>
            </a:r>
            <a:endParaRPr lang="en-US" sz="36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38100" indent="0">
              <a:buFont typeface="Wingdings" panose="05000000000000000000" pitchFamily="2" charset="2"/>
            </a:pPr>
            <a:r>
              <a:rPr lang="en-IN" alt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Here, we develop a tool which can serve as a blind stick being more efficient and helpful than the conventional one.</a:t>
            </a:r>
            <a:endParaRPr lang="en-IN" sz="36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7038" y="154824"/>
            <a:ext cx="5112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lgerian" panose="04020705040A02060702" charset="0"/>
              </a:rPr>
              <a:t>introduction</a:t>
            </a:r>
            <a:endParaRPr lang="en-IN" sz="4800" b="1" dirty="0">
              <a:latin typeface="Algerian" panose="04020705040A02060702" charset="0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800" y="4419600"/>
            <a:ext cx="2783205" cy="2312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743200"/>
            <a:ext cx="7086600" cy="3886200"/>
          </a:xfrm>
        </p:spPr>
        <p:txBody>
          <a:bodyPr/>
          <a:lstStyle/>
          <a:p>
            <a:r>
              <a:rPr lang="en-IN" sz="3600" b="0" dirty="0">
                <a:solidFill>
                  <a:schemeClr val="tx1"/>
                </a:solidFill>
                <a:latin typeface="Bell MT" panose="02020503060305020303" pitchFamily="18" charset="0"/>
              </a:rPr>
              <a:t>*Atmega8</a:t>
            </a:r>
            <a:br>
              <a:rPr lang="en-IN" sz="3600" b="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IN" sz="3600" b="0" dirty="0">
                <a:solidFill>
                  <a:schemeClr val="tx1"/>
                </a:solidFill>
                <a:latin typeface="Bell MT" panose="02020503060305020303" pitchFamily="18" charset="0"/>
              </a:rPr>
              <a:t>*M</a:t>
            </a:r>
            <a:r>
              <a:rPr lang="en-IN" sz="3600" b="0" dirty="0" err="1">
                <a:solidFill>
                  <a:schemeClr val="tx1"/>
                </a:solidFill>
                <a:latin typeface="Bell MT" panose="02020503060305020303" pitchFamily="18" charset="0"/>
              </a:rPr>
              <a:t>icrocontrollerIR</a:t>
            </a:r>
            <a:r>
              <a:rPr lang="en-IN" sz="3600" b="0" dirty="0">
                <a:solidFill>
                  <a:schemeClr val="tx1"/>
                </a:solidFill>
                <a:latin typeface="Bell MT" panose="02020503060305020303" pitchFamily="18" charset="0"/>
              </a:rPr>
              <a:t> sensor</a:t>
            </a:r>
            <a:br>
              <a:rPr lang="en-IN" sz="3600" b="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IN" sz="3600" b="0" dirty="0">
                <a:solidFill>
                  <a:schemeClr val="tx1"/>
                </a:solidFill>
                <a:latin typeface="Bell MT" panose="02020503060305020303" pitchFamily="18" charset="0"/>
              </a:rPr>
              <a:t>*Dig sensor Power supply section (+5V)- onboard</a:t>
            </a:r>
            <a:br>
              <a:rPr lang="en-IN" sz="3600" b="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IN" sz="3600" b="0" dirty="0">
                <a:solidFill>
                  <a:schemeClr val="tx1"/>
                </a:solidFill>
                <a:latin typeface="Bell MT" panose="02020503060305020303" pitchFamily="18" charset="0"/>
              </a:rPr>
              <a:t>*7805 and 7812 regulators</a:t>
            </a:r>
            <a:br>
              <a:rPr lang="en-IN" sz="3600" b="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IN" sz="3600" b="0" dirty="0">
                <a:solidFill>
                  <a:schemeClr val="tx1"/>
                </a:solidFill>
                <a:latin typeface="Bell MT" panose="02020503060305020303" pitchFamily="18" charset="0"/>
              </a:rPr>
              <a:t>*In4007(diode)</a:t>
            </a:r>
            <a:br>
              <a:rPr lang="en-IN" sz="3600" b="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IN" sz="3600" b="0" dirty="0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3600" b="0" dirty="0">
                <a:solidFill>
                  <a:schemeClr val="tx1"/>
                </a:solidFill>
                <a:latin typeface="Bell MT" panose="02020503060305020303" pitchFamily="18" charset="0"/>
              </a:rPr>
              <a:t>Tracking circuit mainly consists of</a:t>
            </a:r>
            <a:br>
              <a:rPr lang="en-US" sz="3600" b="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br>
              <a:rPr lang="en-US" sz="3600" b="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endParaRPr lang="en-IN" sz="3600" b="0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6594600" cy="1579800"/>
          </a:xfrm>
        </p:spPr>
        <p:txBody>
          <a:bodyPr/>
          <a:lstStyle/>
          <a:p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charset="0"/>
              </a:rPr>
              <a:t>.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8420" y="457240"/>
            <a:ext cx="48768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lgerian" panose="04020705040A02060702" charset="0"/>
              </a:rPr>
              <a:t>COMPONENTS</a:t>
            </a:r>
            <a:endParaRPr lang="en-IN" sz="5400" b="1" dirty="0">
              <a:latin typeface="Algerian" panose="04020705040A02060702" charset="0"/>
            </a:endParaRPr>
          </a:p>
          <a:p>
            <a:endParaRPr lang="en-IN" sz="5400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9386"/>
            <a:ext cx="5832600" cy="1546400"/>
          </a:xfrm>
        </p:spPr>
        <p:txBody>
          <a:bodyPr/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5700" y="685800"/>
            <a:ext cx="5832600" cy="1046400"/>
          </a:xfrm>
        </p:spPr>
        <p:txBody>
          <a:bodyPr/>
          <a:lstStyle/>
          <a:p>
            <a:pPr marL="495300" indent="-45720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tx1"/>
              </a:solidFill>
            </a:endParaRPr>
          </a:p>
          <a:p>
            <a:pPr marL="495300" indent="-457200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76347"/>
            <a:ext cx="5624109" cy="7293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en-IN" sz="3600" dirty="0">
                <a:latin typeface="Bell MT" panose="02020503060305020303" pitchFamily="18" charset="0"/>
              </a:rPr>
              <a:t>*I</a:t>
            </a:r>
            <a:r>
              <a:rPr lang="en-IN" sz="3600" dirty="0">
                <a:latin typeface="Bell MT" panose="02020503060305020303" pitchFamily="18" charset="0"/>
              </a:rPr>
              <a:t>SP (in-system programmer)</a:t>
            </a:r>
            <a:endParaRPr lang="en-IN" sz="3600" dirty="0">
              <a:latin typeface="Bell MT" panose="020205030603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3600" dirty="0" err="1">
                <a:latin typeface="Bell MT" panose="02020503060305020303" pitchFamily="18" charset="0"/>
              </a:rPr>
              <a:t>*CapacitorDe</a:t>
            </a:r>
            <a:r>
              <a:rPr lang="en-IN" sz="3600" dirty="0">
                <a:latin typeface="Bell MT" panose="02020503060305020303" pitchFamily="18" charset="0"/>
              </a:rPr>
              <a:t> jack</a:t>
            </a:r>
            <a:endParaRPr lang="en-IN" sz="3600" dirty="0">
              <a:latin typeface="Bell MT" panose="020205030603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3600" dirty="0">
                <a:latin typeface="Bell MT" panose="02020503060305020303" pitchFamily="18" charset="0"/>
              </a:rPr>
              <a:t>*male/female</a:t>
            </a:r>
            <a:endParaRPr lang="en-IN" sz="3600" dirty="0">
              <a:latin typeface="Bell MT" panose="020205030603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3600" dirty="0">
                <a:latin typeface="Bell MT" panose="02020503060305020303" pitchFamily="18" charset="0"/>
              </a:rPr>
              <a:t>*Transformer</a:t>
            </a:r>
            <a:endParaRPr lang="en-IN" sz="3600" dirty="0">
              <a:latin typeface="Bell MT" panose="020205030603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3600" dirty="0">
                <a:latin typeface="Bell MT" panose="02020503060305020303" pitchFamily="18" charset="0"/>
              </a:rPr>
              <a:t>*Capacitor</a:t>
            </a:r>
            <a:endParaRPr lang="en-IN" sz="3600" dirty="0">
              <a:latin typeface="Bell MT" panose="020205030603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3600" dirty="0">
                <a:latin typeface="Bell MT" panose="02020503060305020303" pitchFamily="18" charset="0"/>
              </a:rPr>
              <a:t>*Transformer</a:t>
            </a:r>
            <a:endParaRPr lang="en-IN" sz="3600" dirty="0">
              <a:latin typeface="Bell MT" panose="02020503060305020303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3600" dirty="0">
                <a:latin typeface="Bell MT" panose="02020503060305020303" pitchFamily="18" charset="0"/>
              </a:rPr>
              <a:t>*Diode</a:t>
            </a:r>
            <a:endParaRPr lang="en-IN" sz="3600" dirty="0">
              <a:latin typeface="Bell MT" panose="02020503060305020303" pitchFamily="18" charset="0"/>
            </a:endParaRPr>
          </a:p>
          <a:p>
            <a:pPr marL="38100" indent="0">
              <a:buFont typeface="Wingdings" panose="05000000000000000000" pitchFamily="2" charset="2"/>
              <a:buNone/>
            </a:pPr>
            <a:r>
              <a:rPr lang="en-IN" alt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IR sensor</a:t>
            </a:r>
            <a:endParaRPr lang="en-US" sz="36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38100" indent="0">
              <a:buFont typeface="Wingdings" panose="05000000000000000000" pitchFamily="2" charset="2"/>
              <a:buNone/>
            </a:pPr>
            <a:r>
              <a:rPr lang="en-IN" alt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Dig sensor</a:t>
            </a:r>
            <a:endParaRPr lang="en-US" sz="36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38100" indent="0">
              <a:buFont typeface="Wingdings" panose="05000000000000000000" pitchFamily="2" charset="2"/>
              <a:buNone/>
            </a:pPr>
            <a:r>
              <a:rPr lang="en-IN" alt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Crystal</a:t>
            </a:r>
            <a:endParaRPr lang="en-US" sz="36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38100" indent="0">
              <a:buFont typeface="Wingdings" panose="05000000000000000000" pitchFamily="2" charset="2"/>
              <a:buNone/>
            </a:pPr>
            <a:r>
              <a:rPr lang="en-IN" alt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Resistor</a:t>
            </a:r>
            <a:endParaRPr lang="en-US" sz="36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endParaRPr lang="en-IN" sz="36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380"/>
            <a:ext cx="8610600" cy="1546400"/>
          </a:xfrm>
        </p:spPr>
        <p:txBody>
          <a:bodyPr/>
          <a:lstStyle/>
          <a:p>
            <a:pPr marL="38100" indent="0">
              <a:buFont typeface="Wingdings" panose="05000000000000000000" charset="0"/>
            </a:pPr>
            <a:r>
              <a:rPr lang="en-IN" alt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Software </a:t>
            </a:r>
            <a:r>
              <a:rPr lang="en-US" sz="3600" dirty="0" err="1">
                <a:solidFill>
                  <a:schemeClr val="tx1"/>
                </a:solidFill>
                <a:latin typeface="Bell MT" panose="02020503060305020303" pitchFamily="18" charset="0"/>
              </a:rPr>
              <a:t>developmentFirmware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 for the modules has been developed with the help of </a:t>
            </a:r>
            <a:r>
              <a:rPr lang="en-US" sz="3600" dirty="0" err="1">
                <a:solidFill>
                  <a:schemeClr val="tx1"/>
                </a:solidFill>
                <a:latin typeface="Bell MT" panose="02020503060305020303" pitchFamily="18" charset="0"/>
              </a:rPr>
              <a:t>WinAvr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 compiler and </a:t>
            </a:r>
            <a:r>
              <a:rPr lang="en-US" sz="3600" dirty="0" err="1">
                <a:solidFill>
                  <a:schemeClr val="tx1"/>
                </a:solidFill>
                <a:latin typeface="Bell MT" panose="02020503060305020303" pitchFamily="18" charset="0"/>
              </a:rPr>
              <a:t>AVRstudio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. </a:t>
            </a:r>
            <a:endParaRPr lang="en-US" sz="36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38100" indent="0">
              <a:buFont typeface="Wingdings" panose="05000000000000000000" charset="0"/>
            </a:pPr>
            <a:r>
              <a:rPr lang="en-IN" alt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The controller is programmed with help of AVRDUDE.</a:t>
            </a:r>
            <a:endParaRPr lang="en-US" sz="3600" dirty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 marL="38100" indent="0">
              <a:buFont typeface="Wingdings" panose="05000000000000000000" charset="0"/>
            </a:pPr>
            <a:r>
              <a:rPr lang="en-IN" alt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The software is written in c language and compiled using the open source compiler </a:t>
            </a:r>
            <a:r>
              <a:rPr lang="en-US" sz="3600" dirty="0" err="1">
                <a:solidFill>
                  <a:schemeClr val="tx1"/>
                </a:solidFill>
                <a:latin typeface="Bell MT" panose="02020503060305020303" pitchFamily="18" charset="0"/>
              </a:rPr>
              <a:t>Avr</a:t>
            </a:r>
            <a:r>
              <a:rPr lang="en-US" sz="3600" dirty="0">
                <a:solidFill>
                  <a:schemeClr val="tx1"/>
                </a:solidFill>
                <a:latin typeface="Bell MT" panose="02020503060305020303" pitchFamily="18" charset="0"/>
              </a:rPr>
              <a:t> gee. For project management AVR studio was used</a:t>
            </a:r>
            <a:endParaRPr lang="en-IN" sz="36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580" y="228818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lgerian" panose="04020705040A02060702" charset="0"/>
              </a:rPr>
              <a:t>SOFTWARE DEVELOPMENT</a:t>
            </a:r>
            <a:endParaRPr lang="en-IN" sz="4800" b="1" dirty="0">
              <a:latin typeface="Algerian" panose="04020705040A02060702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1898</Words>
  <Application>WPS Presentation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39" baseType="lpstr">
      <vt:lpstr>Arial</vt:lpstr>
      <vt:lpstr>SimSun</vt:lpstr>
      <vt:lpstr>Wingdings</vt:lpstr>
      <vt:lpstr>Arial</vt:lpstr>
      <vt:lpstr>Rajdhani</vt:lpstr>
      <vt:lpstr>Segoe Print</vt:lpstr>
      <vt:lpstr>Fira Sans Condensed Light</vt:lpstr>
      <vt:lpstr>Anton</vt:lpstr>
      <vt:lpstr>Advent Pro Light</vt:lpstr>
      <vt:lpstr>Josefin Slab</vt:lpstr>
      <vt:lpstr>Fira Sans Condensed</vt:lpstr>
      <vt:lpstr>Proxima Nova Semibold</vt:lpstr>
      <vt:lpstr>Proxima Nova</vt:lpstr>
      <vt:lpstr>Roboto Slab</vt:lpstr>
      <vt:lpstr>Source Sans Pro</vt:lpstr>
      <vt:lpstr>Algerian</vt:lpstr>
      <vt:lpstr>Aharoni</vt:lpstr>
      <vt:lpstr>Yu Gothic UI Semibold</vt:lpstr>
      <vt:lpstr>Adobe Gothic Std B</vt:lpstr>
      <vt:lpstr>Bell MT</vt:lpstr>
      <vt:lpstr>Wingdings</vt:lpstr>
      <vt:lpstr>Microsoft YaHei</vt:lpstr>
      <vt:lpstr>Arial Unicode MS</vt:lpstr>
      <vt:lpstr>Calibri</vt:lpstr>
      <vt:lpstr>Ai Tech Agency by Slidesgo</vt:lpstr>
      <vt:lpstr>Slidesgo Final Pages</vt:lpstr>
      <vt:lpstr>Cordelia template</vt:lpstr>
      <vt:lpstr>PowerPoint 演示文稿</vt:lpstr>
      <vt:lpstr>SMART BLIND STICK</vt:lpstr>
      <vt:lpstr>PowerPoint 演示文稿</vt:lpstr>
      <vt:lpstr>.</vt:lpstr>
      <vt:lpstr>.</vt:lpstr>
      <vt:lpstr>.</vt:lpstr>
      <vt:lpstr>*Atmega8  *microcontrollerIR sensor *Dig sensor Power supply section (+5V)- onboard *7805 and 7812 regulators *In4007(diode) *Tracking circuit mainly consists of *Atmega8 </vt:lpstr>
      <vt:lpstr>.</vt:lpstr>
      <vt:lpstr>.</vt:lpstr>
      <vt:lpstr>*Help blind people to easily walk to destination. *Help blind people for obstacle detection. *Alert blind people about dig.</vt:lpstr>
      <vt:lpstr>,</vt:lpstr>
      <vt:lpstr>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</dc:title>
  <dc:creator>Student</dc:creator>
  <cp:lastModifiedBy>ELCOT</cp:lastModifiedBy>
  <cp:revision>62</cp:revision>
  <dcterms:created xsi:type="dcterms:W3CDTF">2022-01-21T14:15:00Z</dcterms:created>
  <dcterms:modified xsi:type="dcterms:W3CDTF">2022-10-19T12:48:53Z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42AAC67873FE4A3187C7DE16B639177D</vt:lpwstr>
  </property>
  <property fmtid="{D5CDD505-2E9C-101B-9397-08002B2CF9AE}" pid="3" name="KSOProductBuildVer">
    <vt:lpwstr>1033-11.2.0.11306</vt:lpwstr>
  </property>
</Properties>
</file>