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78" r:id="rId3"/>
    <p:sldId id="279" r:id="rId4"/>
    <p:sldId id="256" r:id="rId5"/>
    <p:sldId id="267" r:id="rId6"/>
    <p:sldId id="268" r:id="rId7"/>
    <p:sldId id="271" r:id="rId8"/>
    <p:sldId id="272" r:id="rId9"/>
    <p:sldId id="283" r:id="rId10"/>
    <p:sldId id="274" r:id="rId11"/>
    <p:sldId id="277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DB160-1F95-E352-C71F-5802BDF5CB45}" v="648" dt="2022-10-05T11:32:40.048"/>
    <p1510:client id="{B92348CA-640B-4598-8E44-97C2F0366FED}" v="1236" dt="2022-10-05T10:27:47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4A65-BE1D-4B69-8958-C99C55A87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A1B29-36EE-4ECB-8CE0-A7EA5EC83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9D2A-428A-4157-8970-1FAB83E2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53FA-D20A-4EF2-BD0D-D9C86B54012F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8973-B060-4A9D-972C-F0772ECC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DFE8-4DEC-472C-87C5-2B88EB59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2A3-3690-4C7D-8ABE-A2B0E79D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65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F335-FBE7-46BF-9F16-52B05103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07FC-A247-4EBA-980A-5A643054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C4A08-E69A-49A6-B144-2B368D24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53FA-D20A-4EF2-BD0D-D9C86B54012F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B0DF-F361-4639-9FB9-E77F28E5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3F2D-74FD-40E5-9120-6B579D49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2A3-3690-4C7D-8ABE-A2B0E79D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89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31A0-9133-4180-984D-A87AB6E8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8DA08-D2C7-44E1-BDAC-1148807BC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32A67-2529-456F-BFEC-DB5278ED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53FA-D20A-4EF2-BD0D-D9C86B54012F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8D49-0295-4E6D-B5DF-22BD739A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1BA82-CD5D-4BC6-A71F-9ED96C3D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2A3-3690-4C7D-8ABE-A2B0E79D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7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2BC6-DF80-43DD-B920-7CF32963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0EDD-E1EA-4313-937F-5280AC62B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49487-C0FD-4394-AB78-14CA8EDEF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D4666-2D77-4806-BC36-D2DC82F1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53FA-D20A-4EF2-BD0D-D9C86B54012F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59952-874B-4BE1-9CD7-DA666A80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D98B3-4EA7-4CA1-89FD-0833E809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2A3-3690-4C7D-8ABE-A2B0E79D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8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AE8A-22F5-42F7-BE97-CBE09C7C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A9E5F-4FAA-406F-9153-D20773291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83472-7126-43CE-97CD-B444A1AFD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E7EA7-D56F-419E-80DA-F3DBC5EF6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D6785-F7AB-494D-8C7C-76BD48A5D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D9365-F1D9-4762-AADA-0A210FBB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53FA-D20A-4EF2-BD0D-D9C86B54012F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96B9A-4B1E-4BAC-B1B9-DF1E2C29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1E0D1-DFA5-4444-8E56-30C36333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2A3-3690-4C7D-8ABE-A2B0E79D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0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19F6-CA25-43F9-A42B-D0D08BD6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FADC7-F81F-417E-87CE-2CB46180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53FA-D20A-4EF2-BD0D-D9C86B54012F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DC824-FB87-456B-A061-C4872E99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543A7-3B1F-410B-BDFF-00EE9F06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2A3-3690-4C7D-8ABE-A2B0E79D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749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BB609-F27A-4D19-AA6F-EB0536ED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53FA-D20A-4EF2-BD0D-D9C86B54012F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5FBE4-D71E-4935-970A-923A8BBB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35AD2-615F-4FF5-9E16-AFF80E49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2A3-3690-4C7D-8ABE-A2B0E79D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573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6F0F-05E9-459B-9EC3-CDD7F4B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C954-2792-483A-818D-53D042BBE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9043A-E93B-41DC-BEE3-C7EA3B023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F39D2-1E75-4460-B30F-CB9949C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53FA-D20A-4EF2-BD0D-D9C86B54012F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D4860-D8D1-4FD6-9727-02682FE9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7A17B-8CE6-49E3-A65A-AEFC3FB0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2A3-3690-4C7D-8ABE-A2B0E79D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3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6C6C-0173-4B78-ADDC-093EC292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41D8D-371A-420F-B753-95F9E065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D1CCF-A326-435A-BBE9-37FD93D87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F45BF-64B9-4C58-9621-28ACA9C4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53FA-D20A-4EF2-BD0D-D9C86B54012F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C5544-9BB6-4961-B86B-C7D95F67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D44E9-AE73-4F52-A9F5-23028D6C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2A3-3690-4C7D-8ABE-A2B0E79D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904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CA29-0314-43A9-98CF-E7FF2D48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72641-245D-4B20-9305-A96C0B56A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22F39-0E6A-4A5B-B97B-BFD0C9B5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53FA-D20A-4EF2-BD0D-D9C86B54012F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7584-D668-4028-8530-42174C02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6AF2-EA7D-4058-A712-81910EB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2A3-3690-4C7D-8ABE-A2B0E79D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516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041CF-DD82-4EDC-B4AA-29DD3E2A2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E6A2A-EB70-47DF-B78A-2E02F825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6C57-6434-4F5C-86C0-04DFB386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53FA-D20A-4EF2-BD0D-D9C86B54012F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2A408-8222-4C56-83CF-7776CD8D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1D68-0EBC-4C0D-A75B-F0321920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32A3-3690-4C7D-8ABE-A2B0E79D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07-Oct-22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0CEA018-DFED-409D-B9F7-C2A8EA361A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118046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25" imgH="424" progId="TCLayout.ActiveDocument.1">
                  <p:embed/>
                </p:oleObj>
              </mc:Choice>
              <mc:Fallback>
                <p:oleObj name="think-cell Slide" r:id="rId14" imgW="425" imgH="42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0CEA018-DFED-409D-B9F7-C2A8EA361A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EB961-3FA5-4FBC-AA00-CA363081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B3D08-9F4C-4BE2-93F9-05A281378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CFEC-B23F-4F9F-9F31-F6EDCEFD8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53FA-D20A-4EF2-BD0D-D9C86B54012F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F1F8-72C4-459A-8C4E-A9EDE5BD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E354-C8EF-4816-B362-211AD6F7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D32A3-3690-4C7D-8ABE-A2B0E79D9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077C82-B358-48A0-B43C-02271A7179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7320"/>
            <a:ext cx="1114148" cy="1114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7D293-7AB4-48D4-8689-651E2EDD20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3" y="5402062"/>
            <a:ext cx="1584664" cy="1584664"/>
          </a:xfrm>
          <a:prstGeom prst="rect">
            <a:avLst/>
          </a:prstGeom>
        </p:spPr>
      </p:pic>
      <p:sp>
        <p:nvSpPr>
          <p:cNvPr id="8" name="Google Shape;179;p25">
            <a:extLst>
              <a:ext uri="{FF2B5EF4-FFF2-40B4-BE49-F238E27FC236}">
                <a16:creationId xmlns:a16="http://schemas.microsoft.com/office/drawing/2014/main" id="{8827FE08-BFAF-4771-9EE1-82A2DCBDC725}"/>
              </a:ext>
            </a:extLst>
          </p:cNvPr>
          <p:cNvSpPr txBox="1">
            <a:spLocks/>
          </p:cNvSpPr>
          <p:nvPr/>
        </p:nvSpPr>
        <p:spPr>
          <a:xfrm>
            <a:off x="1114148" y="1749425"/>
            <a:ext cx="8066842" cy="10204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Lato"/>
                <a:ea typeface="Lato"/>
                <a:cs typeface="Lato"/>
                <a:sym typeface="Lato"/>
              </a:rPr>
              <a:t>ELECTRIC VEHICLE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B14D2-0EA3-4274-9B38-05AC3AE97B11}"/>
              </a:ext>
            </a:extLst>
          </p:cNvPr>
          <p:cNvSpPr txBox="1"/>
          <p:nvPr/>
        </p:nvSpPr>
        <p:spPr>
          <a:xfrm>
            <a:off x="1245834" y="3222594"/>
            <a:ext cx="391505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Bosch Office Sans" pitchFamily="2" charset="0"/>
              </a:rPr>
              <a:t>List of team members:</a:t>
            </a:r>
          </a:p>
          <a:p>
            <a:r>
              <a:rPr lang="en-US" sz="2000" dirty="0">
                <a:latin typeface="Bosch Office Sans"/>
              </a:rPr>
              <a:t>1.CHARAN M</a:t>
            </a:r>
            <a:endParaRPr lang="en-US" sz="2000" dirty="0">
              <a:latin typeface="Bosch Office Sans" pitchFamily="2" charset="0"/>
            </a:endParaRPr>
          </a:p>
          <a:p>
            <a:r>
              <a:rPr lang="en-US" sz="2000" dirty="0">
                <a:latin typeface="Bosch Office Sans"/>
              </a:rPr>
              <a:t>2.NITHIN S.G</a:t>
            </a:r>
            <a:endParaRPr lang="en-US" sz="2000" dirty="0">
              <a:latin typeface="Bosch Office Sans" pitchFamily="2" charset="0"/>
            </a:endParaRPr>
          </a:p>
          <a:p>
            <a:r>
              <a:rPr lang="en-US" sz="2000" dirty="0">
                <a:latin typeface="Bosch Office Sans"/>
              </a:rPr>
              <a:t>3.VASHEEL KUMAR S</a:t>
            </a:r>
            <a:endParaRPr lang="en-US" sz="2000" dirty="0">
              <a:latin typeface="Bosch Office Sans" pitchFamily="2" charset="0"/>
            </a:endParaRPr>
          </a:p>
          <a:p>
            <a:r>
              <a:rPr lang="en-US" sz="2000" dirty="0">
                <a:latin typeface="Bosch Office Sans"/>
              </a:rPr>
              <a:t>4.VISHAL TM</a:t>
            </a:r>
            <a:endParaRPr lang="en-US" sz="2000" dirty="0">
              <a:latin typeface="Bosch Office Sans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B4656C-C07E-490D-AAC8-4D202776F2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099" y="0"/>
            <a:ext cx="2203166" cy="552669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E63D9D3-7FF9-478D-8261-EFD5ABD44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126" y="5929480"/>
            <a:ext cx="1869139" cy="66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44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cs typeface="Calibri Light"/>
              </a:rPr>
              <a:t>SWITCHES : N –Channel MOSFET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A1594-6279-3447-97C0-26DA425FB92F}"/>
              </a:ext>
            </a:extLst>
          </p:cNvPr>
          <p:cNvSpPr txBox="1"/>
          <p:nvPr/>
        </p:nvSpPr>
        <p:spPr>
          <a:xfrm>
            <a:off x="4463441" y="2208756"/>
            <a:ext cx="230478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Main Motor:-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Ploss = 109.44 W</a:t>
            </a:r>
            <a:endParaRPr lang="en-US" dirty="0">
              <a:cs typeface="Calibri"/>
            </a:endParaRPr>
          </a:p>
          <a:p>
            <a:r>
              <a:rPr lang="en-US" dirty="0" err="1"/>
              <a:t>Pcond</a:t>
            </a:r>
            <a:r>
              <a:rPr lang="en-US" dirty="0"/>
              <a:t> = 94.8 W</a:t>
            </a:r>
            <a:endParaRPr lang="en-US" dirty="0">
              <a:cs typeface="Calibri"/>
            </a:endParaRPr>
          </a:p>
          <a:p>
            <a:r>
              <a:rPr lang="en-US" dirty="0"/>
              <a:t>Poff = 8.68 W</a:t>
            </a:r>
            <a:endParaRPr lang="en-US" dirty="0">
              <a:cs typeface="Calibri"/>
            </a:endParaRPr>
          </a:p>
          <a:p>
            <a:r>
              <a:rPr lang="en-US" dirty="0"/>
              <a:t>Pon = 5.88 W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Hub Motor:-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Ploss =  14.29W</a:t>
            </a:r>
            <a:endParaRPr lang="en-US" dirty="0">
              <a:cs typeface="Calibri"/>
            </a:endParaRPr>
          </a:p>
          <a:p>
            <a:r>
              <a:rPr lang="en-US" dirty="0" err="1"/>
              <a:t>Pcond</a:t>
            </a:r>
            <a:r>
              <a:rPr lang="en-US" dirty="0"/>
              <a:t> = 14.09 W</a:t>
            </a:r>
            <a:endParaRPr lang="en-US" dirty="0">
              <a:cs typeface="Calibri"/>
            </a:endParaRPr>
          </a:p>
          <a:p>
            <a:r>
              <a:rPr lang="en-US" dirty="0"/>
              <a:t>Poff = 0.012W</a:t>
            </a:r>
            <a:endParaRPr lang="en-US" dirty="0">
              <a:cs typeface="Calibri"/>
            </a:endParaRPr>
          </a:p>
          <a:p>
            <a:r>
              <a:rPr lang="en-US" dirty="0"/>
              <a:t>Pon = 0.0750 W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281A9-1F23-FAA2-574F-4DD40F76B70A}"/>
              </a:ext>
            </a:extLst>
          </p:cNvPr>
          <p:cNvSpPr txBox="1"/>
          <p:nvPr/>
        </p:nvSpPr>
        <p:spPr>
          <a:xfrm>
            <a:off x="6488482" y="2396646"/>
            <a:ext cx="403755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D=0.6 ; % duty cycle</a:t>
            </a:r>
          </a:p>
          <a:p>
            <a:r>
              <a:rPr lang="en-US" dirty="0"/>
              <a:t>FSW= 8000 ; %switching frequency</a:t>
            </a:r>
            <a:endParaRPr lang="en-US" dirty="0">
              <a:cs typeface="Calibri"/>
            </a:endParaRPr>
          </a:p>
          <a:p>
            <a:r>
              <a:rPr lang="en-US" dirty="0"/>
              <a:t>Vin = 200 V;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I= 70 A ; </a:t>
            </a:r>
            <a:endParaRPr lang="en-US" dirty="0">
              <a:cs typeface="Calibri" panose="020F0502020204030204"/>
            </a:endParaRPr>
          </a:p>
          <a:p>
            <a:r>
              <a:rPr lang="en-US" dirty="0" err="1"/>
              <a:t>Rds</a:t>
            </a:r>
            <a:r>
              <a:rPr lang="en-US" dirty="0"/>
              <a:t>= 0.027 ohm ;</a:t>
            </a:r>
          </a:p>
          <a:p>
            <a:r>
              <a:rPr lang="en-US" dirty="0">
                <a:ea typeface="+mn-lt"/>
                <a:cs typeface="+mn-lt"/>
              </a:rPr>
              <a:t>ton = 105 ns ;</a:t>
            </a:r>
          </a:p>
          <a:p>
            <a:r>
              <a:rPr lang="en-US" dirty="0">
                <a:ea typeface="+mn-lt"/>
                <a:cs typeface="+mn-lt"/>
              </a:rPr>
              <a:t>toff= 155 ns;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6E6F8-3A73-9FDB-29E6-9600B314BE88}"/>
              </a:ext>
            </a:extLst>
          </p:cNvPr>
          <p:cNvSpPr txBox="1"/>
          <p:nvPr/>
        </p:nvSpPr>
        <p:spPr>
          <a:xfrm>
            <a:off x="6488482" y="4640893"/>
            <a:ext cx="352607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D=0.6 ; % duty cycle</a:t>
            </a:r>
          </a:p>
          <a:p>
            <a:r>
              <a:rPr lang="en-US" dirty="0"/>
              <a:t>FSW= 3000 ; %switching frequency</a:t>
            </a:r>
            <a:endParaRPr lang="en-US" dirty="0">
              <a:cs typeface="Calibri"/>
            </a:endParaRPr>
          </a:p>
          <a:p>
            <a:r>
              <a:rPr lang="en-US" dirty="0"/>
              <a:t>Vin = 200 V;</a:t>
            </a:r>
            <a:endParaRPr lang="en-US" dirty="0">
              <a:cs typeface="Calibri"/>
            </a:endParaRPr>
          </a:p>
          <a:p>
            <a:r>
              <a:rPr lang="en-US" dirty="0"/>
              <a:t>I= 10 A; </a:t>
            </a:r>
            <a:endParaRPr lang="en-US" dirty="0">
              <a:cs typeface="Calibri"/>
            </a:endParaRPr>
          </a:p>
          <a:p>
            <a:r>
              <a:rPr lang="en-US" dirty="0" err="1"/>
              <a:t>Rds</a:t>
            </a:r>
            <a:r>
              <a:rPr lang="en-US" dirty="0"/>
              <a:t>= 0.182 ohm;</a:t>
            </a:r>
          </a:p>
          <a:p>
            <a:r>
              <a:rPr lang="en-US" dirty="0">
                <a:ea typeface="+mn-lt"/>
                <a:cs typeface="+mn-lt"/>
              </a:rPr>
              <a:t>ton =25 ns 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toff=40 ns;</a:t>
            </a:r>
            <a:endParaRPr lang="en-US" dirty="0"/>
          </a:p>
          <a:p>
            <a:endParaRPr lang="en-US" dirty="0">
              <a:cs typeface="Calibri" panose="020F0502020204030204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724CEE-CC6D-9FA0-C113-25E5535D0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03" y="2055813"/>
            <a:ext cx="1922214" cy="175670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323B62-6795-917B-460A-1D4C3CEDB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90" y="4230372"/>
            <a:ext cx="1827227" cy="222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0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cs typeface="Calibri Light"/>
              </a:rPr>
              <a:t>SIMULINK MODEL AND RESULT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301"/>
            <a:ext cx="5943600" cy="4971118"/>
          </a:xfrm>
          <a:prstGeom prst="rect">
            <a:avLst/>
          </a:prstGeom>
        </p:spPr>
      </p:pic>
      <p:pic>
        <p:nvPicPr>
          <p:cNvPr id="4" name="Picture 6" descr="Chart&#10;&#10;Description automatically generated">
            <a:extLst>
              <a:ext uri="{FF2B5EF4-FFF2-40B4-BE49-F238E27FC236}">
                <a16:creationId xmlns:a16="http://schemas.microsoft.com/office/drawing/2014/main" id="{E5085194-BA2A-6AA1-08B5-C8CDD79E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4301"/>
            <a:ext cx="5943599" cy="2474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F5EA9F-5C76-AC9E-E8FD-FD458336A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49" y="4379053"/>
            <a:ext cx="4118294" cy="24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0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RESULTS </a:t>
            </a:r>
            <a:endParaRPr lang="en-US" b="1" dirty="0">
              <a:solidFill>
                <a:schemeClr val="bg1"/>
              </a:solidFill>
              <a:latin typeface="Times New Roman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438401"/>
            <a:ext cx="9707880" cy="38030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Gradient max speed – 10.7 m/s</a:t>
            </a:r>
          </a:p>
          <a:p>
            <a:r>
              <a:rPr lang="en-IN" sz="2400" dirty="0"/>
              <a:t>Linear max speed Full Loading Single motor – 12.8 m/s</a:t>
            </a:r>
          </a:p>
          <a:p>
            <a:r>
              <a:rPr lang="en-IN" sz="2400" dirty="0"/>
              <a:t>Full Loading Dual Motor -13.48 m/s</a:t>
            </a:r>
          </a:p>
          <a:p>
            <a:r>
              <a:rPr lang="en-IN" sz="2400" dirty="0"/>
              <a:t>Max Regenerative power – 834.3W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457200" indent="-457200"/>
            <a:endParaRPr lang="en-US" sz="2600" dirty="0">
              <a:latin typeface="Times New Roman"/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ED127-F485-49BB-5629-CFBDF523F162}"/>
              </a:ext>
            </a:extLst>
          </p:cNvPr>
          <p:cNvSpPr/>
          <p:nvPr/>
        </p:nvSpPr>
        <p:spPr>
          <a:xfrm>
            <a:off x="6235337" y="22800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136699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D2060-82A3-43A7-8002-406E001E1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099" y="0"/>
            <a:ext cx="2203166" cy="552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077C82-B358-48A0-B43C-02271A7179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7320"/>
            <a:ext cx="1114148" cy="1114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F7D293-7AB4-48D4-8689-651E2EDD20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23" y="5402062"/>
            <a:ext cx="1584664" cy="15846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26A120C-E2A0-4EFF-BC40-84840CD532F7}"/>
              </a:ext>
            </a:extLst>
          </p:cNvPr>
          <p:cNvSpPr txBox="1">
            <a:spLocks/>
          </p:cNvSpPr>
          <p:nvPr/>
        </p:nvSpPr>
        <p:spPr>
          <a:xfrm>
            <a:off x="258762" y="399127"/>
            <a:ext cx="11370548" cy="3888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latin typeface="Bosch Office Sans" pitchFamily="2" charset="0"/>
              </a:rPr>
              <a:t>TABLE OF CONTENTS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968E67F-4895-4603-9CF4-A51BB00F7E42}"/>
              </a:ext>
            </a:extLst>
          </p:cNvPr>
          <p:cNvSpPr txBox="1">
            <a:spLocks/>
          </p:cNvSpPr>
          <p:nvPr/>
        </p:nvSpPr>
        <p:spPr>
          <a:xfrm>
            <a:off x="258762" y="989504"/>
            <a:ext cx="11370548" cy="44462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osch Office Sans" pitchFamily="2" charset="0"/>
              </a:rPr>
              <a:t>Targets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osch Office Sans" pitchFamily="2" charset="0"/>
              </a:rPr>
              <a:t>Performance and 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osch Office Sans" pitchFamily="2" charset="0"/>
              </a:rPr>
              <a:t>Motor Considerations and 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osch Office Sans" pitchFamily="2" charset="0"/>
              </a:rPr>
              <a:t>Invertor and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osch Office Sans" pitchFamily="2" charset="0"/>
              </a:rPr>
              <a:t>Switches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osch Office Sans" pitchFamily="2" charset="0"/>
              </a:rPr>
              <a:t>Simulink model and Result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Bosch Office Sans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Bosch Office Sans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Bosch Office Sans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Bosch Office Sans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CB3247-85A9-41CC-A06B-98C3D6E4C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126" y="5929480"/>
            <a:ext cx="1869139" cy="66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2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latin typeface="Times New Roman"/>
                <a:cs typeface="Calibri Light"/>
              </a:rPr>
              <a:t>TARGETS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0" y="2276475"/>
            <a:ext cx="10515600" cy="40934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600" dirty="0">
                <a:latin typeface="Times New Roman"/>
                <a:cs typeface="Calibri" panose="020F0502020204030204"/>
              </a:rPr>
              <a:t>Design and Simulation of Electric Vehicle </a:t>
            </a:r>
            <a:endParaRPr lang="en-US" dirty="0">
              <a:latin typeface="Times New Roman"/>
              <a:cs typeface="Times New Roman"/>
            </a:endParaRPr>
          </a:p>
          <a:p>
            <a:pPr marL="457200" indent="-457200"/>
            <a:r>
              <a:rPr lang="en-US" sz="2600" dirty="0">
                <a:latin typeface="Times New Roman"/>
                <a:cs typeface="Calibri" panose="020F0502020204030204"/>
              </a:rPr>
              <a:t>Vehicle segment: 3-wheeler</a:t>
            </a:r>
          </a:p>
          <a:p>
            <a:pPr marL="457200" indent="-457200"/>
            <a:r>
              <a:rPr lang="en-US" sz="2600" dirty="0">
                <a:latin typeface="Times New Roman"/>
                <a:cs typeface="Calibri" panose="020F0502020204030204"/>
              </a:rPr>
              <a:t>Model: Euler </a:t>
            </a:r>
            <a:r>
              <a:rPr lang="en-US" sz="2600" dirty="0" err="1">
                <a:latin typeface="Times New Roman"/>
                <a:cs typeface="Calibri" panose="020F0502020204030204"/>
              </a:rPr>
              <a:t>Hiload</a:t>
            </a:r>
            <a:r>
              <a:rPr lang="en-US" sz="2600" dirty="0">
                <a:latin typeface="Times New Roman"/>
                <a:cs typeface="Calibri" panose="020F0502020204030204"/>
              </a:rPr>
              <a:t> PV</a:t>
            </a:r>
          </a:p>
          <a:p>
            <a:pPr marL="457200" indent="-457200"/>
            <a:r>
              <a:rPr lang="en-US" sz="2600" dirty="0">
                <a:latin typeface="Times New Roman"/>
                <a:ea typeface="+mn-lt"/>
                <a:cs typeface="+mn-lt"/>
              </a:rPr>
              <a:t>To increase the existing load capacity by 50% and</a:t>
            </a:r>
          </a:p>
          <a:p>
            <a:pPr marL="0" indent="0">
              <a:buNone/>
            </a:pPr>
            <a:r>
              <a:rPr lang="en-US" sz="2600" dirty="0">
                <a:latin typeface="Times New Roman"/>
                <a:ea typeface="+mn-lt"/>
                <a:cs typeface="+mn-lt"/>
              </a:rPr>
              <a:t>      add a hub motor to compensate it.</a:t>
            </a:r>
          </a:p>
          <a:p>
            <a:pPr marL="457200" indent="-457200"/>
            <a:r>
              <a:rPr lang="en-US" sz="2600" dirty="0">
                <a:latin typeface="Times New Roman"/>
                <a:ea typeface="+mn-lt"/>
                <a:cs typeface="+mn-lt"/>
              </a:rPr>
              <a:t>Replacing 3 phase induction motor with brushless dc motor.</a:t>
            </a:r>
            <a:endParaRPr lang="en-US" sz="2600" dirty="0">
              <a:latin typeface="Times New Roman"/>
              <a:cs typeface="Calibri" panose="020F0502020204030204"/>
            </a:endParaRPr>
          </a:p>
          <a:p>
            <a:pPr marL="457200" indent="-457200"/>
            <a:r>
              <a:rPr lang="en-US" sz="2600" dirty="0">
                <a:latin typeface="Times New Roman"/>
                <a:ea typeface="+mn-lt"/>
                <a:cs typeface="+mn-lt"/>
              </a:rPr>
              <a:t>To incorporate two batteries types instead of one.</a:t>
            </a:r>
            <a:endParaRPr lang="en-US" sz="2600" dirty="0">
              <a:latin typeface="Times New Roman"/>
              <a:cs typeface="Calibri" panose="020F0502020204030204"/>
            </a:endParaRPr>
          </a:p>
          <a:p>
            <a:pPr marL="457200" indent="-457200"/>
            <a:endParaRPr lang="en-US" sz="2600" dirty="0">
              <a:latin typeface="Times New Roman"/>
              <a:cs typeface="Calibri" panose="020F0502020204030204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624" y="1911350"/>
            <a:ext cx="3384376" cy="29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cs typeface="Calibri Light"/>
              </a:rPr>
              <a:t>PERFORMANCE AND PARAMETERS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71F4E0-C476-DB7C-8B68-9F51825F0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402302"/>
              </p:ext>
            </p:extLst>
          </p:nvPr>
        </p:nvGraphicFramePr>
        <p:xfrm>
          <a:off x="496390" y="2232721"/>
          <a:ext cx="3849188" cy="442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639">
                  <a:extLst>
                    <a:ext uri="{9D8B030D-6E8A-4147-A177-3AD203B41FA5}">
                      <a16:colId xmlns:a16="http://schemas.microsoft.com/office/drawing/2014/main" val="2573665341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3658989021"/>
                    </a:ext>
                  </a:extLst>
                </a:gridCol>
              </a:tblGrid>
              <a:tr h="9655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/>
                        </a:rPr>
                        <a:t>PERFORMANCE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/>
                        </a:rPr>
                        <a:t>TARGETS</a:t>
                      </a:r>
                      <a:endParaRPr lang="en-US" dirty="0" err="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87942"/>
                  </a:ext>
                </a:extLst>
              </a:tr>
              <a:tr h="691090">
                <a:tc>
                  <a:txBody>
                    <a:bodyPr/>
                    <a:lstStyle/>
                    <a:p>
                      <a:r>
                        <a:rPr lang="en-US" dirty="0"/>
                        <a:t>ACCELERATION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0.55 m/s2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04243"/>
                  </a:ext>
                </a:extLst>
              </a:tr>
              <a:tr h="691090">
                <a:tc>
                  <a:txBody>
                    <a:bodyPr/>
                    <a:lstStyle/>
                    <a:p>
                      <a:r>
                        <a:rPr lang="en-US" dirty="0"/>
                        <a:t>TOP SPEED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44 km/</a:t>
                      </a:r>
                      <a:r>
                        <a:rPr lang="en-US" sz="1800" b="0" i="0" u="none" strike="noStrike" noProof="0" dirty="0" err="1">
                          <a:latin typeface="Calibri"/>
                        </a:rPr>
                        <a:t>hr</a:t>
                      </a: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6"/>
                  </a:ext>
                </a:extLst>
              </a:tr>
              <a:tr h="6910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GRADEABILITY 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21%/ 9.45 degrees 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57503"/>
                  </a:ext>
                </a:extLst>
              </a:tr>
              <a:tr h="69109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LOAD CAPACITY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1032 kg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875289"/>
                  </a:ext>
                </a:extLst>
              </a:tr>
              <a:tr h="6910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RANGE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129 Km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329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73E674-3E08-D0DC-567F-85816054E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5973"/>
              </p:ext>
            </p:extLst>
          </p:nvPr>
        </p:nvGraphicFramePr>
        <p:xfrm>
          <a:off x="5007429" y="3867018"/>
          <a:ext cx="5885713" cy="2095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0">
                  <a:extLst>
                    <a:ext uri="{9D8B030D-6E8A-4147-A177-3AD203B41FA5}">
                      <a16:colId xmlns:a16="http://schemas.microsoft.com/office/drawing/2014/main" val="2526361798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494810187"/>
                    </a:ext>
                  </a:extLst>
                </a:gridCol>
                <a:gridCol w="1923313">
                  <a:extLst>
                    <a:ext uri="{9D8B030D-6E8A-4147-A177-3AD203B41FA5}">
                      <a16:colId xmlns:a16="http://schemas.microsoft.com/office/drawing/2014/main" val="2645900439"/>
                    </a:ext>
                  </a:extLst>
                </a:gridCol>
              </a:tblGrid>
              <a:tr h="796998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AERODYNAMIC DRAG COEFFICIENT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1200" dirty="0">
                          <a:effectLst/>
                        </a:rPr>
                      </a:b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0.5546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42435"/>
                  </a:ext>
                </a:extLst>
              </a:tr>
              <a:tr h="7969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FRONTAL AREA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1200" dirty="0">
                          <a:effectLst/>
                        </a:rPr>
                      </a:b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2.186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64869"/>
                  </a:ext>
                </a:extLst>
              </a:tr>
              <a:tr h="50161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COEFFICIENT OF ROLLING  RESISTANCE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1200" dirty="0">
                          <a:effectLst/>
                        </a:rPr>
                      </a:b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0.010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4242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12826"/>
              </p:ext>
            </p:extLst>
          </p:nvPr>
        </p:nvGraphicFramePr>
        <p:xfrm>
          <a:off x="5007428" y="2253676"/>
          <a:ext cx="5885713" cy="166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1">
                  <a:extLst>
                    <a:ext uri="{9D8B030D-6E8A-4147-A177-3AD203B41FA5}">
                      <a16:colId xmlns:a16="http://schemas.microsoft.com/office/drawing/2014/main" val="26845602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213289666"/>
                    </a:ext>
                  </a:extLst>
                </a:gridCol>
                <a:gridCol w="1923312">
                  <a:extLst>
                    <a:ext uri="{9D8B030D-6E8A-4147-A177-3AD203B41FA5}">
                      <a16:colId xmlns:a16="http://schemas.microsoft.com/office/drawing/2014/main" val="540714383"/>
                    </a:ext>
                  </a:extLst>
                </a:gridCol>
              </a:tblGrid>
              <a:tr h="5552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BATTERY CAPACITY TOTAL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1200" dirty="0">
                          <a:effectLst/>
                        </a:rPr>
                      </a:b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40.5 kWh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848946"/>
                  </a:ext>
                </a:extLst>
              </a:tr>
              <a:tr h="55524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BATTERY CAPACITY Li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1200" dirty="0">
                          <a:effectLst/>
                        </a:rPr>
                      </a:b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12.15  kWh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665302"/>
                  </a:ext>
                </a:extLst>
              </a:tr>
              <a:tr h="55524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BATTERY CAPACITY AL Air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1200" dirty="0">
                          <a:effectLst/>
                        </a:rPr>
                      </a:b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28.35 kWh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9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32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RESISTANCE</a:t>
            </a:r>
            <a:r>
              <a:rPr lang="en-US" sz="46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 </a:t>
            </a:r>
            <a:endParaRPr lang="en-US" dirty="0">
              <a:solidFill>
                <a:schemeClr val="bg1"/>
              </a:solidFill>
              <a:latin typeface="Times New Roman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438401"/>
            <a:ext cx="9707880" cy="3439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600" dirty="0">
                <a:latin typeface="Times New Roman"/>
                <a:ea typeface="+mn-lt"/>
                <a:cs typeface="+mn-lt"/>
              </a:rPr>
              <a:t>Rolling resistance – 172N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457200" indent="-457200"/>
            <a:r>
              <a:rPr lang="en-US" sz="2600" dirty="0">
                <a:latin typeface="Times New Roman"/>
                <a:ea typeface="+mn-lt"/>
                <a:cs typeface="+mn-lt"/>
              </a:rPr>
              <a:t>Aerodynamic resistance – 111N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457200" indent="-457200"/>
            <a:r>
              <a:rPr lang="en-US" sz="2600" dirty="0">
                <a:latin typeface="Times New Roman"/>
                <a:ea typeface="+mn-lt"/>
                <a:cs typeface="+mn-lt"/>
              </a:rPr>
              <a:t>Gradient – 2833N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457200" indent="-457200"/>
            <a:r>
              <a:rPr lang="en-US" sz="2600" dirty="0">
                <a:latin typeface="Times New Roman"/>
                <a:ea typeface="+mn-lt"/>
                <a:cs typeface="+mn-lt"/>
              </a:rPr>
              <a:t>Peak Power Needed -16 kW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457200" indent="-457200"/>
            <a:r>
              <a:rPr lang="en-US" sz="2600" dirty="0">
                <a:latin typeface="Times New Roman"/>
                <a:ea typeface="+mn-lt"/>
                <a:cs typeface="+mn-lt"/>
              </a:rPr>
              <a:t>Peak Torque -88 N-m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457200" indent="-457200"/>
            <a:r>
              <a:rPr lang="en-US" sz="2600" dirty="0">
                <a:latin typeface="Times New Roman"/>
                <a:ea typeface="+mn-lt"/>
                <a:cs typeface="+mn-lt"/>
              </a:rPr>
              <a:t>Final Drive - 2.4382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457200" indent="-457200"/>
            <a:endParaRPr lang="en-US" sz="2600" dirty="0">
              <a:latin typeface="Times New Roman"/>
              <a:cs typeface="Calibri" panose="020F0502020204030204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57900" y="1911350"/>
            <a:ext cx="72934" cy="49466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30834" y="2055813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altLang="en-US" sz="2800" b="1" dirty="0"/>
              <a:t>Motor Consideration - BLDC</a:t>
            </a:r>
            <a:endParaRPr lang="en-IN" altLang="en-US" dirty="0"/>
          </a:p>
          <a:p>
            <a:r>
              <a:rPr lang="en-IN" altLang="en-US" b="1" dirty="0"/>
              <a:t>Reason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inertia is lower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in size when compared to induction with same power</a:t>
            </a:r>
            <a:endParaRPr lang="en-IN" altLang="en-US" dirty="0"/>
          </a:p>
          <a:p>
            <a:r>
              <a:rPr lang="en-IN" altLang="en-US" b="1" dirty="0"/>
              <a:t>Main</a:t>
            </a:r>
          </a:p>
          <a:p>
            <a:r>
              <a:rPr lang="en-IN" altLang="en-US" dirty="0"/>
              <a:t>Power – 14 kW</a:t>
            </a:r>
          </a:p>
          <a:p>
            <a:r>
              <a:rPr lang="en-IN" altLang="en-US" dirty="0"/>
              <a:t>speed - 12.5m/s</a:t>
            </a:r>
          </a:p>
          <a:p>
            <a:r>
              <a:rPr lang="en-IN" altLang="en-US" dirty="0">
                <a:sym typeface="+mn-ea"/>
              </a:rPr>
              <a:t>max wheel rpm  - 796.17 rpm</a:t>
            </a:r>
          </a:p>
          <a:p>
            <a:endParaRPr lang="en-IN" altLang="en-US" dirty="0"/>
          </a:p>
          <a:p>
            <a:r>
              <a:rPr lang="en-IN" altLang="en-US" b="1" dirty="0"/>
              <a:t>Hub</a:t>
            </a:r>
          </a:p>
          <a:p>
            <a:r>
              <a:rPr lang="en-IN" altLang="en-US" dirty="0"/>
              <a:t>Power – 2 kW</a:t>
            </a:r>
          </a:p>
          <a:p>
            <a:r>
              <a:rPr lang="en-IN" altLang="en-US" dirty="0"/>
              <a:t>speed -12.5m/s</a:t>
            </a:r>
          </a:p>
          <a:p>
            <a:r>
              <a:rPr lang="en-IN" altLang="en-US" dirty="0"/>
              <a:t>hub speed - 12.5 m/s</a:t>
            </a:r>
          </a:p>
          <a:p>
            <a:r>
              <a:rPr lang="en-IN" altLang="en-US" dirty="0"/>
              <a:t>max rpm - 785 rpm  </a:t>
            </a:r>
          </a:p>
        </p:txBody>
      </p:sp>
    </p:spTree>
    <p:extLst>
      <p:ext uri="{BB962C8B-B14F-4D97-AF65-F5344CB8AC3E}">
        <p14:creationId xmlns:p14="http://schemas.microsoft.com/office/powerpoint/2010/main" val="389755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latin typeface="Times New Roman"/>
                <a:cs typeface="Calibri Light"/>
              </a:rPr>
              <a:t>MAIN MOTOR</a:t>
            </a:r>
          </a:p>
        </p:txBody>
      </p:sp>
      <p:pic>
        <p:nvPicPr>
          <p:cNvPr id="4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F5498D05-1D79-D393-0651-0C94E7A7A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" y="2349526"/>
            <a:ext cx="3937709" cy="3738562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9B8377A-406B-9436-B2C5-68362410F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51" t="31" r="553" b="48014"/>
          <a:stretch/>
        </p:blipFill>
        <p:spPr>
          <a:xfrm>
            <a:off x="3854767" y="1911350"/>
            <a:ext cx="4482466" cy="4796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233" y="1911350"/>
            <a:ext cx="3854767" cy="2286181"/>
          </a:xfrm>
          <a:prstGeom prst="rect">
            <a:avLst/>
          </a:prstGeom>
        </p:spPr>
      </p:pic>
      <p:pic>
        <p:nvPicPr>
          <p:cNvPr id="7" name="Content Placeholder 2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233" y="4197531"/>
            <a:ext cx="3854767" cy="261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latin typeface="Times New Roman"/>
                <a:cs typeface="Calibri Light"/>
              </a:rPr>
              <a:t>HUB MOTOR</a:t>
            </a:r>
          </a:p>
        </p:txBody>
      </p:sp>
      <p:pic>
        <p:nvPicPr>
          <p:cNvPr id="4" name="Picture 4" descr="Chart, icon&#10;&#10;Description automatically generated">
            <a:extLst>
              <a:ext uri="{FF2B5EF4-FFF2-40B4-BE49-F238E27FC236}">
                <a16:creationId xmlns:a16="http://schemas.microsoft.com/office/drawing/2014/main" id="{17D6DA4A-66E3-524A-00E4-FB8A5F99C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82" y="2424202"/>
            <a:ext cx="3571435" cy="3738562"/>
          </a:xfr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B08B9FF8-DE5E-FDF8-5583-3EF2341EE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42" r="155" b="48349"/>
          <a:stretch/>
        </p:blipFill>
        <p:spPr>
          <a:xfrm>
            <a:off x="3531325" y="2055812"/>
            <a:ext cx="4308512" cy="4661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017" y="2026631"/>
            <a:ext cx="2591719" cy="235992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814" y="4501834"/>
            <a:ext cx="4337186" cy="16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latin typeface="Times New Roman"/>
                <a:cs typeface="Calibri Light"/>
              </a:rPr>
              <a:t>DESIGN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1349"/>
            <a:ext cx="10515600" cy="5026345"/>
          </a:xfrm>
        </p:spPr>
        <p:txBody>
          <a:bodyPr>
            <a:normAutofit/>
          </a:bodyPr>
          <a:lstStyle/>
          <a:p>
            <a:r>
              <a:rPr lang="en-IN" dirty="0"/>
              <a:t>Controller - Trapezoidal control (Trap)</a:t>
            </a:r>
          </a:p>
          <a:p>
            <a:pPr algn="just"/>
            <a:r>
              <a:rPr lang="en-US" sz="1800" b="1" dirty="0">
                <a:latin typeface="Times New Roman"/>
                <a:cs typeface="Calibri"/>
              </a:rPr>
              <a:t>Reason:</a:t>
            </a:r>
          </a:p>
          <a:p>
            <a:pPr marL="457200" indent="-457200">
              <a:buAutoNum type="arabicPeriod"/>
            </a:pPr>
            <a:r>
              <a:rPr lang="en-US" sz="1800" dirty="0">
                <a:ea typeface="+mn-lt"/>
                <a:cs typeface="+mn-lt"/>
              </a:rPr>
              <a:t> Highest maximum speed</a:t>
            </a:r>
            <a:endParaRPr lang="en-US" sz="1800" b="1" dirty="0">
              <a:latin typeface="Times New Roman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1800" dirty="0">
                <a:ea typeface="+mn-lt"/>
                <a:cs typeface="+mn-lt"/>
              </a:rPr>
              <a:t> Great for delivering maximum torque</a:t>
            </a:r>
            <a:endParaRPr lang="en-US" sz="1800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1800" dirty="0">
                <a:ea typeface="+mn-lt"/>
                <a:cs typeface="+mn-lt"/>
              </a:rPr>
              <a:t> Lowest switching losses</a:t>
            </a:r>
          </a:p>
          <a:p>
            <a:pPr marL="457200" indent="-457200">
              <a:buAutoNum type="arabicPeriod"/>
            </a:pPr>
            <a:r>
              <a:rPr lang="en-US" sz="1800" dirty="0">
                <a:ea typeface="+mn-lt"/>
                <a:cs typeface="+mn-lt"/>
              </a:rPr>
              <a:t> Easier implementation</a:t>
            </a:r>
            <a:endParaRPr lang="en-US" sz="1800" dirty="0">
              <a:cs typeface="Calibri" panose="020F0502020204030204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</a:p>
          <a:p>
            <a:r>
              <a:rPr lang="en-IN" sz="1600" dirty="0"/>
              <a:t>Line voltage – Main Motor (200 V), Hub motor(200 V)</a:t>
            </a:r>
          </a:p>
          <a:p>
            <a:r>
              <a:rPr lang="en-IN" sz="1600" dirty="0"/>
              <a:t>PID Controller – Main Motor (0.0045,0.5356,4.6679)</a:t>
            </a:r>
          </a:p>
          <a:p>
            <a:pPr marL="0" indent="0">
              <a:buNone/>
            </a:pPr>
            <a:r>
              <a:rPr lang="en-IN" sz="1600" dirty="0"/>
              <a:t>                                Hub Motor(0.0220,0.4817,7.2868)</a:t>
            </a:r>
          </a:p>
          <a:p>
            <a:r>
              <a:rPr lang="en-IN" sz="1600" dirty="0"/>
              <a:t>Drive cycle – FTP75 (City Urban Drive Cycle)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4844" r="9291"/>
          <a:stretch/>
        </p:blipFill>
        <p:spPr>
          <a:xfrm>
            <a:off x="5763237" y="1911350"/>
            <a:ext cx="6428763" cy="37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2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rgbClr val="FFFFFF"/>
                </a:solidFill>
                <a:cs typeface="Calibri Light"/>
              </a:rPr>
              <a:t>INVERTER AND CONTROLLER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91" t="17292" r="4166"/>
          <a:stretch/>
        </p:blipFill>
        <p:spPr>
          <a:xfrm>
            <a:off x="7703948" y="5141311"/>
            <a:ext cx="4119239" cy="1716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97" y="2144113"/>
            <a:ext cx="3740986" cy="2692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456" t="23238" r="6523" b="1425"/>
          <a:stretch/>
        </p:blipFill>
        <p:spPr>
          <a:xfrm>
            <a:off x="113211" y="4769912"/>
            <a:ext cx="5291092" cy="1864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383" y="4436227"/>
            <a:ext cx="22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Buck Convertor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48902" y="4727275"/>
            <a:ext cx="927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Inverter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7248" y="1881017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Hall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3F068-BE04-15EC-FEB6-3802D7F625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1" y="2156033"/>
            <a:ext cx="2228550" cy="2167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DBD952-3397-F982-7F12-CA977E2AF5F8}"/>
              </a:ext>
            </a:extLst>
          </p:cNvPr>
          <p:cNvSpPr txBox="1"/>
          <p:nvPr/>
        </p:nvSpPr>
        <p:spPr>
          <a:xfrm>
            <a:off x="468354" y="195597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Commutation Logic</a:t>
            </a:r>
          </a:p>
        </p:txBody>
      </p:sp>
    </p:spTree>
    <p:extLst>
      <p:ext uri="{BB962C8B-B14F-4D97-AF65-F5344CB8AC3E}">
        <p14:creationId xmlns:p14="http://schemas.microsoft.com/office/powerpoint/2010/main" val="18132937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491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Bosch Office Sans</vt:lpstr>
      <vt:lpstr>Calibri</vt:lpstr>
      <vt:lpstr>Calibri Light</vt:lpstr>
      <vt:lpstr>Lato</vt:lpstr>
      <vt:lpstr>Times New Roman</vt:lpstr>
      <vt:lpstr>Wingdings</vt:lpstr>
      <vt:lpstr>office theme</vt:lpstr>
      <vt:lpstr>Office Theme</vt:lpstr>
      <vt:lpstr>think-cell Slide</vt:lpstr>
      <vt:lpstr>PowerPoint Presentation</vt:lpstr>
      <vt:lpstr>PowerPoint Presentation</vt:lpstr>
      <vt:lpstr>TARGETS</vt:lpstr>
      <vt:lpstr>PERFORMANCE AND PARAMETERS </vt:lpstr>
      <vt:lpstr>RESISTANCE </vt:lpstr>
      <vt:lpstr>MAIN MOTOR</vt:lpstr>
      <vt:lpstr>HUB MOTOR</vt:lpstr>
      <vt:lpstr>DESIGN CONSIDERATION</vt:lpstr>
      <vt:lpstr>INVERTER AND CONTROLLER</vt:lpstr>
      <vt:lpstr>SWITCHES : N –Channel MOSFET</vt:lpstr>
      <vt:lpstr>SIMULINK MODEL AND RESULT</vt:lpstr>
      <vt:lpstr>RESULTS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1027</dc:creator>
  <cp:lastModifiedBy>harish</cp:lastModifiedBy>
  <cp:revision>430</cp:revision>
  <dcterms:created xsi:type="dcterms:W3CDTF">2022-10-05T09:46:52Z</dcterms:created>
  <dcterms:modified xsi:type="dcterms:W3CDTF">2022-10-07T17:48:06Z</dcterms:modified>
</cp:coreProperties>
</file>