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10287000" cx="18288000"/>
  <p:notesSz cx="18288000" cy="10287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48" d="100"/>
          <a:sy n="48" d="100"/>
        </p:scale>
        <p:origin x="-126"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obj">
  <p:cSld name="Title Slide">
    <p:bg>
      <p:bgPr>
        <a:solidFill>
          <a:schemeClr val="bg1"/>
        </a:solidFill>
        <a:effectLst/>
      </p:bgPr>
    </p:bg>
    <p:spTree>
      <p:nvGrpSpPr>
        <p:cNvPr id="19" name=""/>
        <p:cNvGrpSpPr/>
        <p:nvPr/>
      </p:nvGrpSpPr>
      <p:grpSpPr>
        <a:xfrm>
          <a:off x="0" y="0"/>
          <a:ext cx="0" cy="0"/>
          <a:chOff x="0" y="0"/>
          <a:chExt cx="0" cy="0"/>
        </a:xfrm>
      </p:grpSpPr>
      <p:pic>
        <p:nvPicPr>
          <p:cNvPr id="2097153" name="bg object 16"/>
          <p:cNvPicPr>
            <a:picLocks/>
          </p:cNvPicPr>
          <p:nvPr/>
        </p:nvPicPr>
        <p:blipFill>
          <a:blip xmlns:r="http://schemas.openxmlformats.org/officeDocument/2006/relationships" r:embed="rId1" cstate="print"/>
          <a:stretch>
            <a:fillRect/>
          </a:stretch>
        </p:blipFill>
        <p:spPr>
          <a:xfrm>
            <a:off x="0" y="0"/>
            <a:ext cx="18287998" cy="10286999"/>
          </a:xfrm>
          <a:prstGeom prst="rect"/>
        </p:spPr>
      </p:pic>
      <p:sp>
        <p:nvSpPr>
          <p:cNvPr id="1048582" name="bg object 17"/>
          <p:cNvSpPr/>
          <p:nvPr/>
        </p:nvSpPr>
        <p:spPr>
          <a:xfrm>
            <a:off x="11132820" y="11"/>
            <a:ext cx="7155180" cy="10287000"/>
          </a:xfrm>
          <a:custGeom>
            <a:avLst/>
            <a:ahLst/>
            <a:rect l="l" t="t" r="r" b="b"/>
            <a:pathLst>
              <a:path w="7155180" h="10287000">
                <a:moveTo>
                  <a:pt x="7155167" y="5510796"/>
                </a:moveTo>
                <a:lnTo>
                  <a:pt x="4254995" y="7446708"/>
                </a:lnTo>
                <a:lnTo>
                  <a:pt x="2922651" y="0"/>
                </a:lnTo>
                <a:lnTo>
                  <a:pt x="2912973" y="0"/>
                </a:lnTo>
                <a:lnTo>
                  <a:pt x="4246346" y="7452474"/>
                </a:lnTo>
                <a:lnTo>
                  <a:pt x="0" y="10286987"/>
                </a:lnTo>
                <a:lnTo>
                  <a:pt x="17157" y="10286987"/>
                </a:lnTo>
                <a:lnTo>
                  <a:pt x="4248188" y="7462710"/>
                </a:lnTo>
                <a:lnTo>
                  <a:pt x="4753508" y="10287000"/>
                </a:lnTo>
                <a:lnTo>
                  <a:pt x="4763186" y="10287000"/>
                </a:lnTo>
                <a:lnTo>
                  <a:pt x="4256824" y="7456945"/>
                </a:lnTo>
                <a:lnTo>
                  <a:pt x="7155167" y="5522252"/>
                </a:lnTo>
                <a:lnTo>
                  <a:pt x="7155167" y="5510796"/>
                </a:lnTo>
                <a:close/>
              </a:path>
            </a:pathLst>
          </a:custGeom>
          <a:solidFill>
            <a:srgbClr val="FFC61A"/>
          </a:solidFill>
        </p:spPr>
        <p:txBody>
          <a:bodyPr bIns="0" lIns="0" rIns="0" rtlCol="0" tIns="0" wrap="square"/>
          <a:p/>
        </p:txBody>
      </p:sp>
      <p:sp>
        <p:nvSpPr>
          <p:cNvPr id="1048583" name="bg object 18"/>
          <p:cNvSpPr/>
          <p:nvPr/>
        </p:nvSpPr>
        <p:spPr>
          <a:xfrm>
            <a:off x="0" y="6020214"/>
            <a:ext cx="673100" cy="4266565"/>
          </a:xfrm>
          <a:custGeom>
            <a:avLst/>
            <a:ahLst/>
            <a:rect l="l" t="t" r="r" b="b"/>
            <a:pathLst>
              <a:path w="673100" h="4266565">
                <a:moveTo>
                  <a:pt x="673000" y="4266369"/>
                </a:moveTo>
                <a:lnTo>
                  <a:pt x="0" y="4266369"/>
                </a:lnTo>
                <a:lnTo>
                  <a:pt x="0" y="0"/>
                </a:lnTo>
                <a:lnTo>
                  <a:pt x="673000" y="4266369"/>
                </a:lnTo>
                <a:close/>
              </a:path>
            </a:pathLst>
          </a:custGeom>
          <a:solidFill>
            <a:srgbClr val="000000">
              <a:alpha val="84999"/>
            </a:srgbClr>
          </a:solidFill>
        </p:spPr>
        <p:txBody>
          <a:bodyPr bIns="0" lIns="0" rIns="0" rtlCol="0" tIns="0" wrap="square"/>
          <a:p/>
        </p:txBody>
      </p:sp>
      <p:sp>
        <p:nvSpPr>
          <p:cNvPr id="1048584" name="Holder 2"/>
          <p:cNvSpPr>
            <a:spLocks noGrp="1"/>
          </p:cNvSpPr>
          <p:nvPr>
            <p:ph type="ctrTitle"/>
          </p:nvPr>
        </p:nvSpPr>
        <p:spPr>
          <a:xfrm>
            <a:off x="1094740" y="3251996"/>
            <a:ext cx="8308975" cy="657860"/>
          </a:xfrm>
          <a:prstGeom prst="rect"/>
        </p:spPr>
        <p:txBody>
          <a:bodyPr bIns="0" lIns="0" rIns="0" tIns="0" wrap="square">
            <a:spAutoFit/>
          </a:bodyPr>
          <a:lstStyle>
            <a:lvl1pPr>
              <a:defRPr b="0" sz="16800" i="0">
                <a:solidFill>
                  <a:srgbClr val="372928"/>
                </a:solidFill>
                <a:latin typeface="Cambria"/>
                <a:cs typeface="Cambria"/>
              </a:defRPr>
            </a:lvl1pPr>
          </a:lstStyle>
          <a:p/>
        </p:txBody>
      </p:sp>
      <p:sp>
        <p:nvSpPr>
          <p:cNvPr id="1048585" name="Holder 3"/>
          <p:cNvSpPr>
            <a:spLocks noGrp="1"/>
          </p:cNvSpPr>
          <p:nvPr>
            <p:ph type="subTitle" idx="4"/>
          </p:nvPr>
        </p:nvSpPr>
        <p:spPr>
          <a:xfrm>
            <a:off x="2743200" y="5760720"/>
            <a:ext cx="12801600" cy="2571750"/>
          </a:xfrm>
          <a:prstGeom prst="rect"/>
        </p:spPr>
        <p:txBody>
          <a:bodyPr bIns="0" lIns="0" rIns="0" tIns="0" wrap="square">
            <a:spAutoFit/>
          </a:bodyPr>
          <a:lstStyle>
            <a:lvl1pPr>
              <a:defRPr b="1" sz="4300" i="0">
                <a:solidFill>
                  <a:srgbClr val="372928"/>
                </a:solidFill>
                <a:latin typeface="Tahoma"/>
                <a:cs typeface="Tahoma"/>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0" sz="16800" i="0">
                <a:solidFill>
                  <a:srgbClr val="372928"/>
                </a:solidFill>
                <a:latin typeface="Cambria"/>
                <a:cs typeface="Cambria"/>
              </a:defRPr>
            </a:lvl1pPr>
          </a:lstStyle>
          <a:p/>
        </p:txBody>
      </p:sp>
      <p:sp>
        <p:nvSpPr>
          <p:cNvPr id="1048592" name="Holder 3"/>
          <p:cNvSpPr>
            <a:spLocks noGrp="1"/>
          </p:cNvSpPr>
          <p:nvPr>
            <p:ph type="body" idx="1"/>
          </p:nvPr>
        </p:nvSpPr>
        <p:spPr/>
        <p:txBody>
          <a:bodyPr bIns="0" lIns="0" rIns="0" tIns="0"/>
          <a:lstStyle>
            <a:lvl1pPr>
              <a:defRPr b="1" sz="4300" i="0">
                <a:solidFill>
                  <a:srgbClr val="372928"/>
                </a:solidFill>
                <a:latin typeface="Tahoma"/>
                <a:cs typeface="Tahoma"/>
              </a:defRPr>
            </a:lvl1pPr>
          </a:lstStyle>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595"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8"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0" sz="16800" i="0">
                <a:solidFill>
                  <a:srgbClr val="372928"/>
                </a:solidFill>
                <a:latin typeface="Cambria"/>
                <a:cs typeface="Cambria"/>
              </a:defRPr>
            </a:lvl1pPr>
          </a:lstStyle>
          <a:p/>
        </p:txBody>
      </p:sp>
      <p:sp>
        <p:nvSpPr>
          <p:cNvPr id="1048611" name="Holder 3"/>
          <p:cNvSpPr>
            <a:spLocks noGrp="1"/>
          </p:cNvSpPr>
          <p:nvPr>
            <p:ph sz="half" idx="2"/>
          </p:nvPr>
        </p:nvSpPr>
        <p:spPr>
          <a:xfrm>
            <a:off x="914400" y="2366010"/>
            <a:ext cx="7955280" cy="6789420"/>
          </a:xfrm>
          <a:prstGeom prst="rect"/>
        </p:spPr>
        <p:txBody>
          <a:bodyPr bIns="0" lIns="0" rIns="0" tIns="0" wrap="square">
            <a:spAutoFit/>
          </a:bodyPr>
          <a:p/>
        </p:txBody>
      </p:sp>
      <p:sp>
        <p:nvSpPr>
          <p:cNvPr id="1048612" name="Holder 4"/>
          <p:cNvSpPr>
            <a:spLocks noGrp="1"/>
          </p:cNvSpPr>
          <p:nvPr>
            <p:ph sz="half" idx="3"/>
          </p:nvPr>
        </p:nvSpPr>
        <p:spPr>
          <a:xfrm>
            <a:off x="9418320" y="2366010"/>
            <a:ext cx="7955280" cy="6789420"/>
          </a:xfrm>
          <a:prstGeom prst="rect"/>
        </p:spPr>
        <p:txBody>
          <a:bodyPr bIns="0" lIns="0" rIns="0" tIns="0" wrap="square">
            <a:spAutoFit/>
          </a:bodyPr>
          <a:p/>
        </p:txBody>
      </p:sp>
      <p:sp>
        <p:nvSpPr>
          <p:cNvPr id="104861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615"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41" name="Holder 2"/>
          <p:cNvSpPr>
            <a:spLocks noGrp="1"/>
          </p:cNvSpPr>
          <p:nvPr>
            <p:ph type="title"/>
          </p:nvPr>
        </p:nvSpPr>
        <p:spPr/>
        <p:txBody>
          <a:bodyPr bIns="0" lIns="0" rIns="0" tIns="0"/>
          <a:lstStyle>
            <a:lvl1pPr>
              <a:defRPr b="0" sz="16800" i="0">
                <a:solidFill>
                  <a:srgbClr val="372928"/>
                </a:solidFill>
                <a:latin typeface="Cambria"/>
                <a:cs typeface="Cambria"/>
              </a:defRPr>
            </a:lvl1pPr>
          </a:lstStyle>
          <a:p/>
        </p:txBody>
      </p:sp>
      <p:sp>
        <p:nvSpPr>
          <p:cNvPr id="104864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644"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obj">
  <p:cSld name="Blank">
    <p:bg>
      <p:bgPr>
        <a:solidFill>
          <a:schemeClr val="bg1"/>
        </a:solidFill>
        <a:effectLst/>
      </p:bgPr>
    </p:bg>
    <p:spTree>
      <p:nvGrpSpPr>
        <p:cNvPr id="24" name=""/>
        <p:cNvGrpSpPr/>
        <p:nvPr/>
      </p:nvGrpSpPr>
      <p:grpSpPr>
        <a:xfrm>
          <a:off x="0" y="0"/>
          <a:ext cx="0" cy="0"/>
          <a:chOff x="0" y="0"/>
          <a:chExt cx="0" cy="0"/>
        </a:xfrm>
      </p:grpSpPr>
      <p:pic>
        <p:nvPicPr>
          <p:cNvPr id="2097154" name="bg object 16"/>
          <p:cNvPicPr>
            <a:picLocks/>
          </p:cNvPicPr>
          <p:nvPr/>
        </p:nvPicPr>
        <p:blipFill>
          <a:blip xmlns:r="http://schemas.openxmlformats.org/officeDocument/2006/relationships" r:embed="rId1" cstate="print"/>
          <a:stretch>
            <a:fillRect/>
          </a:stretch>
        </p:blipFill>
        <p:spPr>
          <a:xfrm>
            <a:off x="0" y="0"/>
            <a:ext cx="18287998" cy="10286999"/>
          </a:xfrm>
          <a:prstGeom prst="rect"/>
        </p:spPr>
      </p:pic>
      <p:sp>
        <p:nvSpPr>
          <p:cNvPr id="10486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604"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pic>
        <p:nvPicPr>
          <p:cNvPr id="2097152" name="bg object 16"/>
          <p:cNvPicPr>
            <a:picLocks/>
          </p:cNvPicPr>
          <p:nvPr/>
        </p:nvPicPr>
        <p:blipFill>
          <a:blip xmlns:r="http://schemas.openxmlformats.org/officeDocument/2006/relationships" r:embed="rId6" cstate="print"/>
          <a:stretch>
            <a:fillRect/>
          </a:stretch>
        </p:blipFill>
        <p:spPr>
          <a:xfrm>
            <a:off x="0" y="0"/>
            <a:ext cx="18287998" cy="10286999"/>
          </a:xfrm>
          <a:prstGeom prst="rect"/>
        </p:spPr>
      </p:pic>
      <p:sp>
        <p:nvSpPr>
          <p:cNvPr id="1048576" name="bg object 17"/>
          <p:cNvSpPr/>
          <p:nvPr/>
        </p:nvSpPr>
        <p:spPr>
          <a:xfrm>
            <a:off x="11132820" y="11"/>
            <a:ext cx="7155180" cy="10287000"/>
          </a:xfrm>
          <a:custGeom>
            <a:avLst/>
            <a:ahLst/>
            <a:rect l="l" t="t" r="r" b="b"/>
            <a:pathLst>
              <a:path w="7155180" h="10287000">
                <a:moveTo>
                  <a:pt x="7155167" y="5510796"/>
                </a:moveTo>
                <a:lnTo>
                  <a:pt x="4254995" y="7446708"/>
                </a:lnTo>
                <a:lnTo>
                  <a:pt x="2922651" y="0"/>
                </a:lnTo>
                <a:lnTo>
                  <a:pt x="2912973" y="0"/>
                </a:lnTo>
                <a:lnTo>
                  <a:pt x="4246346" y="7452474"/>
                </a:lnTo>
                <a:lnTo>
                  <a:pt x="0" y="10286987"/>
                </a:lnTo>
                <a:lnTo>
                  <a:pt x="17157" y="10286987"/>
                </a:lnTo>
                <a:lnTo>
                  <a:pt x="4248188" y="7462710"/>
                </a:lnTo>
                <a:lnTo>
                  <a:pt x="4753508" y="10287000"/>
                </a:lnTo>
                <a:lnTo>
                  <a:pt x="4763186" y="10287000"/>
                </a:lnTo>
                <a:lnTo>
                  <a:pt x="4256824" y="7456945"/>
                </a:lnTo>
                <a:lnTo>
                  <a:pt x="7155167" y="5522252"/>
                </a:lnTo>
                <a:lnTo>
                  <a:pt x="7155167" y="5510796"/>
                </a:lnTo>
                <a:close/>
              </a:path>
            </a:pathLst>
          </a:custGeom>
          <a:solidFill>
            <a:srgbClr val="FFC61A"/>
          </a:solidFill>
        </p:spPr>
        <p:txBody>
          <a:bodyPr bIns="0" lIns="0" rIns="0" rtlCol="0" tIns="0" wrap="square"/>
          <a:p/>
        </p:txBody>
      </p:sp>
      <p:sp>
        <p:nvSpPr>
          <p:cNvPr id="1048577" name="Holder 2"/>
          <p:cNvSpPr>
            <a:spLocks noGrp="1"/>
          </p:cNvSpPr>
          <p:nvPr>
            <p:ph type="title"/>
          </p:nvPr>
        </p:nvSpPr>
        <p:spPr>
          <a:xfrm>
            <a:off x="1208855" y="1082555"/>
            <a:ext cx="15870288" cy="2904992"/>
          </a:xfrm>
          <a:prstGeom prst="rect"/>
        </p:spPr>
        <p:txBody>
          <a:bodyPr bIns="0" lIns="0" rIns="0" tIns="0" wrap="square">
            <a:spAutoFit/>
          </a:bodyPr>
          <a:lstStyle>
            <a:lvl1pPr>
              <a:defRPr b="0" sz="16800" i="0">
                <a:solidFill>
                  <a:srgbClr val="372928"/>
                </a:solidFill>
                <a:latin typeface="Cambria"/>
                <a:cs typeface="Cambria"/>
              </a:defRPr>
            </a:lvl1pPr>
          </a:lstStyle>
          <a:p/>
        </p:txBody>
      </p:sp>
      <p:sp>
        <p:nvSpPr>
          <p:cNvPr id="1048578" name="Holder 3"/>
          <p:cNvSpPr>
            <a:spLocks noGrp="1"/>
          </p:cNvSpPr>
          <p:nvPr>
            <p:ph type="body" idx="1"/>
          </p:nvPr>
        </p:nvSpPr>
        <p:spPr>
          <a:xfrm>
            <a:off x="1322301" y="1795780"/>
            <a:ext cx="15756255" cy="6377940"/>
          </a:xfrm>
          <a:prstGeom prst="rect"/>
        </p:spPr>
        <p:txBody>
          <a:bodyPr bIns="0" lIns="0" rIns="0" tIns="0" wrap="square">
            <a:spAutoFit/>
          </a:bodyPr>
          <a:lstStyle>
            <a:lvl1pPr>
              <a:defRPr b="1" sz="4300" i="0">
                <a:solidFill>
                  <a:srgbClr val="372928"/>
                </a:solidFill>
                <a:latin typeface="Tahoma"/>
                <a:cs typeface="Tahoma"/>
              </a:defRPr>
            </a:lvl1pPr>
          </a:lstStyle>
          <a:p/>
        </p:txBody>
      </p:sp>
      <p:sp>
        <p:nvSpPr>
          <p:cNvPr id="1048579" name="Holder 4"/>
          <p:cNvSpPr>
            <a:spLocks noGrp="1"/>
          </p:cNvSpPr>
          <p:nvPr>
            <p:ph type="ftr" sz="quarter" idx="5"/>
          </p:nvPr>
        </p:nvSpPr>
        <p:spPr>
          <a:xfrm>
            <a:off x="6217920" y="9566910"/>
            <a:ext cx="5852160" cy="514350"/>
          </a:xfrm>
          <a:prstGeom prst="rect"/>
        </p:spPr>
        <p:txBody>
          <a:bodyPr bIns="0" lIns="0" rIns="0" tIns="0" wrap="square">
            <a:spAutoFit/>
          </a:bodyPr>
          <a:lstStyle>
            <a:lvl1pPr algn="ctr">
              <a:defRPr>
                <a:solidFill>
                  <a:schemeClr val="tx1">
                    <a:tint val="75000"/>
                  </a:schemeClr>
                </a:solidFill>
              </a:defRPr>
            </a:lvl1pPr>
          </a:lstStyle>
          <a:p/>
        </p:txBody>
      </p:sp>
      <p:sp>
        <p:nvSpPr>
          <p:cNvPr id="1048580" name="Holder 5"/>
          <p:cNvSpPr>
            <a:spLocks noGrp="1"/>
          </p:cNvSpPr>
          <p:nvPr>
            <p:ph type="dt" sz="half" idx="6"/>
          </p:nvPr>
        </p:nvSpPr>
        <p:spPr>
          <a:xfrm>
            <a:off x="914400" y="9566910"/>
            <a:ext cx="4206240" cy="51435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581" name="Holder 6"/>
          <p:cNvSpPr>
            <a:spLocks noGrp="1"/>
          </p:cNvSpPr>
          <p:nvPr>
            <p:ph type="sldNum" sz="quarter" idx="7"/>
          </p:nvPr>
        </p:nvSpPr>
        <p:spPr>
          <a:xfrm>
            <a:off x="13167361" y="9566910"/>
            <a:ext cx="4206240" cy="51435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2"/>
          <p:cNvGrpSpPr/>
          <p:nvPr/>
        </p:nvGrpSpPr>
        <p:grpSpPr>
          <a:xfrm>
            <a:off x="-464831" y="-104775"/>
            <a:ext cx="18646322" cy="10286999"/>
            <a:chOff x="-1034712" y="1"/>
            <a:chExt cx="18646322" cy="10286999"/>
          </a:xfrm>
        </p:grpSpPr>
        <p:pic>
          <p:nvPicPr>
            <p:cNvPr id="2097156" name="object 3"/>
            <p:cNvPicPr>
              <a:picLocks/>
            </p:cNvPicPr>
            <p:nvPr/>
          </p:nvPicPr>
          <p:blipFill>
            <a:blip xmlns:r="http://schemas.openxmlformats.org/officeDocument/2006/relationships" r:embed="rId1" cstate="print"/>
            <a:stretch>
              <a:fillRect/>
            </a:stretch>
          </p:blipFill>
          <p:spPr>
            <a:xfrm>
              <a:off x="-1034712" y="1"/>
              <a:ext cx="18646322" cy="10286999"/>
            </a:xfrm>
            <a:prstGeom prst="rect"/>
          </p:spPr>
        </p:pic>
        <p:pic>
          <p:nvPicPr>
            <p:cNvPr id="2097157" name="object 4"/>
            <p:cNvPicPr>
              <a:picLocks/>
            </p:cNvPicPr>
            <p:nvPr/>
          </p:nvPicPr>
          <p:blipFill>
            <a:blip xmlns:r="http://schemas.openxmlformats.org/officeDocument/2006/relationships" r:embed="rId2" cstate="print"/>
            <a:stretch>
              <a:fillRect/>
            </a:stretch>
          </p:blipFill>
          <p:spPr>
            <a:xfrm>
              <a:off x="4061174" y="422471"/>
              <a:ext cx="5687085" cy="1212442"/>
            </a:xfrm>
            <a:prstGeom prst="rect"/>
          </p:spPr>
        </p:pic>
      </p:grpSp>
      <p:sp>
        <p:nvSpPr>
          <p:cNvPr id="1048605" name="object 5"/>
          <p:cNvSpPr txBox="1">
            <a:spLocks noGrp="1"/>
          </p:cNvSpPr>
          <p:nvPr>
            <p:ph type="title"/>
          </p:nvPr>
        </p:nvSpPr>
        <p:spPr>
          <a:xfrm>
            <a:off x="4659618" y="1768306"/>
            <a:ext cx="4019550" cy="1384300"/>
          </a:xfrm>
          <a:prstGeom prst="rect"/>
        </p:spPr>
        <p:txBody>
          <a:bodyPr bIns="0" lIns="0" rIns="0" rtlCol="0" tIns="12700" vert="horz" wrap="square">
            <a:spAutoFit/>
          </a:bodyPr>
          <a:p>
            <a:pPr marL="12700">
              <a:lnSpc>
                <a:spcPct val="100000"/>
              </a:lnSpc>
              <a:spcBef>
                <a:spcPts val="100"/>
              </a:spcBef>
            </a:pPr>
            <a:r>
              <a:rPr dirty="0" sz="4600" spc="240">
                <a:solidFill>
                  <a:srgbClr val="946B09"/>
                </a:solidFill>
              </a:rPr>
              <a:t>Tech</a:t>
            </a:r>
            <a:r>
              <a:rPr dirty="0" sz="4600" spc="345">
                <a:solidFill>
                  <a:srgbClr val="946B09"/>
                </a:solidFill>
              </a:rPr>
              <a:t> </a:t>
            </a:r>
            <a:r>
              <a:rPr dirty="0" sz="4600" spc="260">
                <a:solidFill>
                  <a:srgbClr val="946B09"/>
                </a:solidFill>
              </a:rPr>
              <a:t>Saksham</a:t>
            </a:r>
            <a:endParaRPr sz="4600"/>
          </a:p>
        </p:txBody>
      </p:sp>
      <p:sp>
        <p:nvSpPr>
          <p:cNvPr id="1048606" name="object 6"/>
          <p:cNvSpPr txBox="1"/>
          <p:nvPr/>
        </p:nvSpPr>
        <p:spPr>
          <a:xfrm>
            <a:off x="2819400" y="3695700"/>
            <a:ext cx="10379509" cy="2686049"/>
          </a:xfrm>
          <a:prstGeom prst="rect"/>
        </p:spPr>
        <p:txBody>
          <a:bodyPr bIns="0" lIns="0" rIns="0" rtlCol="0" tIns="33019" vert="horz" wrap="square">
            <a:spAutoFit/>
          </a:bodyPr>
          <a:p>
            <a:pPr indent="-1111885" marL="1223645" marR="601345">
              <a:lnSpc>
                <a:spcPts val="3679"/>
              </a:lnSpc>
              <a:spcBef>
                <a:spcPts val="259"/>
              </a:spcBef>
            </a:pPr>
            <a:r>
              <a:rPr b="1" dirty="0" sz="3100" lang="en-US" spc="85" smtClean="0">
                <a:solidFill>
                  <a:srgbClr val="946B09"/>
                </a:solidFill>
                <a:latin typeface="Tahoma"/>
                <a:cs typeface="Tahoma"/>
              </a:rPr>
              <a:t>                     </a:t>
            </a:r>
            <a:r>
              <a:rPr b="1" dirty="0" sz="3100" spc="85" smtClean="0">
                <a:solidFill>
                  <a:srgbClr val="946B09"/>
                </a:solidFill>
                <a:latin typeface="Tahoma"/>
                <a:cs typeface="Tahoma"/>
              </a:rPr>
              <a:t>Capstone</a:t>
            </a:r>
            <a:r>
              <a:rPr b="1" dirty="0" sz="3100" spc="355" smtClean="0">
                <a:solidFill>
                  <a:srgbClr val="946B09"/>
                </a:solidFill>
                <a:latin typeface="Tahoma"/>
                <a:cs typeface="Tahoma"/>
              </a:rPr>
              <a:t> </a:t>
            </a:r>
            <a:r>
              <a:rPr b="1" dirty="0" sz="3100" spc="90">
                <a:solidFill>
                  <a:srgbClr val="946B09"/>
                </a:solidFill>
                <a:latin typeface="Tahoma"/>
                <a:cs typeface="Tahoma"/>
              </a:rPr>
              <a:t>Project </a:t>
            </a:r>
            <a:r>
              <a:rPr b="1" dirty="0" sz="3100" spc="45" smtClean="0">
                <a:solidFill>
                  <a:srgbClr val="946B09"/>
                </a:solidFill>
                <a:latin typeface="Tahoma"/>
                <a:cs typeface="Tahoma"/>
              </a:rPr>
              <a:t>Report</a:t>
            </a:r>
            <a:endParaRPr b="1" dirty="0" sz="3100" lang="en-US" spc="45" smtClean="0">
              <a:solidFill>
                <a:srgbClr val="946B09"/>
              </a:solidFill>
              <a:latin typeface="Tahoma"/>
              <a:cs typeface="Tahoma"/>
            </a:endParaRPr>
          </a:p>
          <a:p>
            <a:pPr indent="-1111885" marL="1223645" marR="601345">
              <a:lnSpc>
                <a:spcPts val="3679"/>
              </a:lnSpc>
              <a:spcBef>
                <a:spcPts val="259"/>
              </a:spcBef>
            </a:pPr>
            <a:endParaRPr b="1" dirty="0" sz="3100" lang="en-US" spc="45" smtClean="0">
              <a:solidFill>
                <a:srgbClr val="946B09"/>
              </a:solidFill>
              <a:latin typeface="Tahoma"/>
              <a:cs typeface="Tahoma"/>
            </a:endParaRPr>
          </a:p>
          <a:p>
            <a:pPr algn="ctr" indent="-1111885" marL="1223645" marR="601345">
              <a:lnSpc>
                <a:spcPts val="3679"/>
              </a:lnSpc>
              <a:spcBef>
                <a:spcPts val="259"/>
              </a:spcBef>
            </a:pPr>
            <a:r>
              <a:rPr dirty="0" sz="3100" lang="en-US" spc="45" smtClean="0">
                <a:solidFill>
                  <a:schemeClr val="tx1"/>
                </a:solidFill>
                <a:latin typeface="Tahoma"/>
                <a:cs typeface="Tahoma"/>
              </a:rPr>
              <a:t>        CREDIT CARD FRAUD DETECTION</a:t>
            </a:r>
            <a:endParaRPr dirty="0" sz="3100" spc="45">
              <a:solidFill>
                <a:schemeClr val="tx1"/>
              </a:solidFill>
              <a:latin typeface="Tahoma"/>
              <a:cs typeface="Tahoma"/>
            </a:endParaRPr>
          </a:p>
          <a:p>
            <a:pPr algn="ctr" marL="107950">
              <a:lnSpc>
                <a:spcPct val="100000"/>
              </a:lnSpc>
              <a:spcBef>
                <a:spcPts val="2335"/>
              </a:spcBef>
            </a:pPr>
            <a:r>
              <a:rPr b="1" dirty="0" sz="3000" spc="-385" smtClean="0">
                <a:solidFill>
                  <a:srgbClr val="372928"/>
                </a:solidFill>
                <a:latin typeface="Tahoma"/>
                <a:cs typeface="Tahoma"/>
              </a:rPr>
              <a:t>“</a:t>
            </a:r>
            <a:r>
              <a:rPr b="1" dirty="0" sz="3000" spc="-580" smtClean="0">
                <a:solidFill>
                  <a:srgbClr val="372928"/>
                </a:solidFill>
                <a:latin typeface="Tahoma"/>
                <a:cs typeface="Tahoma"/>
              </a:rPr>
              <a:t> </a:t>
            </a:r>
            <a:r>
              <a:rPr b="1" dirty="0" sz="3000" spc="75">
                <a:solidFill>
                  <a:srgbClr val="372928"/>
                </a:solidFill>
                <a:latin typeface="Tahoma"/>
                <a:cs typeface="Tahoma"/>
              </a:rPr>
              <a:t>Builders</a:t>
            </a:r>
            <a:endParaRPr dirty="0" sz="3000">
              <a:latin typeface="Tahoma"/>
              <a:cs typeface="Tahoma"/>
            </a:endParaRPr>
          </a:p>
          <a:p>
            <a:pPr algn="ctr" marL="107950">
              <a:lnSpc>
                <a:spcPct val="100000"/>
              </a:lnSpc>
            </a:pPr>
            <a:r>
              <a:rPr b="1" dirty="0" sz="3000" spc="70">
                <a:solidFill>
                  <a:srgbClr val="372928"/>
                </a:solidFill>
                <a:latin typeface="Tahoma"/>
                <a:cs typeface="Tahoma"/>
              </a:rPr>
              <a:t>Engineering</a:t>
            </a:r>
            <a:r>
              <a:rPr b="1" dirty="0" sz="3000" spc="350">
                <a:solidFill>
                  <a:srgbClr val="372928"/>
                </a:solidFill>
                <a:latin typeface="Tahoma"/>
                <a:cs typeface="Tahoma"/>
              </a:rPr>
              <a:t> </a:t>
            </a:r>
            <a:r>
              <a:rPr b="1" dirty="0" sz="3000" spc="70">
                <a:solidFill>
                  <a:srgbClr val="372928"/>
                </a:solidFill>
                <a:latin typeface="Tahoma"/>
                <a:cs typeface="Tahoma"/>
              </a:rPr>
              <a:t>college"</a:t>
            </a:r>
            <a:endParaRPr dirty="0" sz="3000">
              <a:latin typeface="Tahoma"/>
              <a:cs typeface="Tahoma"/>
            </a:endParaRPr>
          </a:p>
        </p:txBody>
      </p:sp>
      <p:sp>
        <p:nvSpPr>
          <p:cNvPr id="1048607" name="object 7"/>
          <p:cNvSpPr txBox="1"/>
          <p:nvPr/>
        </p:nvSpPr>
        <p:spPr>
          <a:xfrm>
            <a:off x="3733800" y="7811556"/>
            <a:ext cx="2012346" cy="779145"/>
          </a:xfrm>
          <a:prstGeom prst="rect"/>
        </p:spPr>
        <p:txBody>
          <a:bodyPr bIns="0" lIns="0" rIns="0" rtlCol="0" tIns="0" vert="horz" wrap="square">
            <a:spAutoFit/>
          </a:bodyPr>
          <a:p>
            <a:pPr marL="701675">
              <a:lnSpc>
                <a:spcPts val="2305"/>
              </a:lnSpc>
            </a:pPr>
            <a:r>
              <a:rPr dirty="0" sz="1950" spc="260">
                <a:solidFill>
                  <a:srgbClr val="372928"/>
                </a:solidFill>
                <a:latin typeface="Cambria"/>
                <a:cs typeface="Cambria"/>
              </a:rPr>
              <a:t>NM</a:t>
            </a:r>
            <a:r>
              <a:rPr dirty="0" sz="1950" spc="215">
                <a:solidFill>
                  <a:srgbClr val="372928"/>
                </a:solidFill>
                <a:latin typeface="Cambria"/>
                <a:cs typeface="Cambria"/>
              </a:rPr>
              <a:t> </a:t>
            </a:r>
            <a:r>
              <a:rPr dirty="0" sz="1950" spc="70">
                <a:solidFill>
                  <a:srgbClr val="372928"/>
                </a:solidFill>
                <a:latin typeface="Cambria"/>
                <a:cs typeface="Cambria"/>
              </a:rPr>
              <a:t>ID</a:t>
            </a:r>
            <a:endParaRPr dirty="0" sz="1950">
              <a:latin typeface="Cambria"/>
              <a:cs typeface="Cambria"/>
            </a:endParaRPr>
          </a:p>
          <a:p>
            <a:pPr>
              <a:lnSpc>
                <a:spcPct val="100000"/>
              </a:lnSpc>
              <a:spcBef>
                <a:spcPts val="1350"/>
              </a:spcBef>
            </a:pPr>
            <a:r>
              <a:rPr dirty="0" sz="1950" lang="en-US" spc="-10" smtClean="0">
                <a:solidFill>
                  <a:srgbClr val="372928"/>
                </a:solidFill>
                <a:latin typeface="Cambria"/>
                <a:cs typeface="Cambria"/>
              </a:rPr>
              <a:t>au</a:t>
            </a:r>
            <a:r>
              <a:rPr dirty="0" sz="1950" spc="-10" smtClean="0">
                <a:solidFill>
                  <a:srgbClr val="372928"/>
                </a:solidFill>
                <a:latin typeface="Cambria"/>
                <a:cs typeface="Cambria"/>
              </a:rPr>
              <a:t>7303211140</a:t>
            </a:r>
            <a:r>
              <a:rPr dirty="0" sz="1950" lang="en-US" spc="-10" smtClean="0">
                <a:solidFill>
                  <a:srgbClr val="372928"/>
                </a:solidFill>
                <a:latin typeface="Cambria"/>
                <a:cs typeface="Cambria"/>
              </a:rPr>
              <a:t>5</a:t>
            </a:r>
            <a:r>
              <a:rPr dirty="0" sz="1950" lang="en-US" spc="-10" smtClean="0">
                <a:solidFill>
                  <a:srgbClr val="372928"/>
                </a:solidFill>
                <a:latin typeface="Cambria"/>
                <a:cs typeface="Cambria"/>
              </a:rPr>
              <a:t>7</a:t>
            </a:r>
            <a:endParaRPr dirty="0" sz="1950">
              <a:latin typeface="Cambria"/>
              <a:cs typeface="Cambria"/>
            </a:endParaRPr>
          </a:p>
        </p:txBody>
      </p:sp>
      <p:sp>
        <p:nvSpPr>
          <p:cNvPr id="1048608" name="object 8"/>
          <p:cNvSpPr txBox="1"/>
          <p:nvPr/>
        </p:nvSpPr>
        <p:spPr>
          <a:xfrm>
            <a:off x="6346871" y="7811556"/>
            <a:ext cx="3116722" cy="756285"/>
          </a:xfrm>
          <a:prstGeom prst="rect"/>
        </p:spPr>
        <p:txBody>
          <a:bodyPr bIns="0" lIns="0" rIns="0" rtlCol="0" tIns="0" vert="horz" wrap="square">
            <a:spAutoFit/>
          </a:bodyPr>
          <a:p>
            <a:pPr>
              <a:lnSpc>
                <a:spcPts val="2305"/>
              </a:lnSpc>
            </a:pPr>
            <a:r>
              <a:rPr dirty="0" sz="1950" spc="215">
                <a:solidFill>
                  <a:srgbClr val="372928"/>
                </a:solidFill>
                <a:latin typeface="Cambria"/>
                <a:cs typeface="Cambria"/>
              </a:rPr>
              <a:t>NAME</a:t>
            </a:r>
            <a:endParaRPr dirty="0" sz="1950">
              <a:latin typeface="Cambria"/>
              <a:cs typeface="Cambria"/>
            </a:endParaRPr>
          </a:p>
          <a:p>
            <a:pPr>
              <a:lnSpc>
                <a:spcPct val="100000"/>
              </a:lnSpc>
              <a:spcBef>
                <a:spcPts val="1350"/>
              </a:spcBef>
            </a:pPr>
            <a:r>
              <a:rPr dirty="0" sz="1950" lang="en-US" spc="145" err="1" smtClean="0">
                <a:solidFill>
                  <a:srgbClr val="372928"/>
                </a:solidFill>
                <a:latin typeface="Cambria"/>
                <a:cs typeface="Cambria"/>
              </a:rPr>
              <a:t>J</a:t>
            </a:r>
            <a:r>
              <a:rPr dirty="0" sz="1950" lang="en-US" spc="145" err="1" smtClean="0">
                <a:solidFill>
                  <a:srgbClr val="372928"/>
                </a:solidFill>
                <a:latin typeface="Cambria"/>
                <a:cs typeface="Cambria"/>
              </a:rPr>
              <a:t>.</a:t>
            </a:r>
            <a:r>
              <a:rPr dirty="0" sz="1950" lang="en-US" spc="145" err="1" smtClean="0">
                <a:solidFill>
                  <a:srgbClr val="372928"/>
                </a:solidFill>
                <a:latin typeface="Cambria"/>
                <a:cs typeface="Cambria"/>
              </a:rPr>
              <a:t>V</a:t>
            </a:r>
            <a:r>
              <a:rPr dirty="0" sz="1950" lang="en-US" spc="145" err="1" smtClean="0">
                <a:solidFill>
                  <a:srgbClr val="372928"/>
                </a:solidFill>
                <a:latin typeface="Cambria"/>
                <a:cs typeface="Cambria"/>
              </a:rPr>
              <a:t>A</a:t>
            </a:r>
            <a:r>
              <a:rPr dirty="0" sz="1950" lang="en-US" spc="145" err="1" smtClean="0">
                <a:solidFill>
                  <a:srgbClr val="372928"/>
                </a:solidFill>
                <a:latin typeface="Cambria"/>
                <a:cs typeface="Cambria"/>
              </a:rPr>
              <a:t>S</a:t>
            </a:r>
            <a:r>
              <a:rPr dirty="0" sz="1950" lang="en-US" spc="145" err="1" smtClean="0">
                <a:solidFill>
                  <a:srgbClr val="372928"/>
                </a:solidFill>
                <a:latin typeface="Cambria"/>
                <a:cs typeface="Cambria"/>
              </a:rPr>
              <a:t>H</a:t>
            </a:r>
            <a:r>
              <a:rPr dirty="0" sz="1950" lang="en-US" spc="145" err="1" smtClean="0">
                <a:solidFill>
                  <a:srgbClr val="372928"/>
                </a:solidFill>
                <a:latin typeface="Cambria"/>
                <a:cs typeface="Cambria"/>
              </a:rPr>
              <a:t>E</a:t>
            </a:r>
            <a:r>
              <a:rPr dirty="0" sz="1950" lang="en-US" spc="145" err="1" smtClean="0">
                <a:solidFill>
                  <a:srgbClr val="372928"/>
                </a:solidFill>
                <a:latin typeface="Cambria"/>
                <a:cs typeface="Cambria"/>
              </a:rPr>
              <a:t>K</a:t>
            </a:r>
            <a:r>
              <a:rPr dirty="0" sz="1950" lang="en-US" spc="145" err="1" smtClean="0">
                <a:solidFill>
                  <a:srgbClr val="372928"/>
                </a:solidFill>
                <a:latin typeface="Cambria"/>
                <a:cs typeface="Cambria"/>
              </a:rPr>
              <a:t>A</a:t>
            </a:r>
            <a:r>
              <a:rPr dirty="0" sz="1950" lang="en-US" spc="145" err="1" smtClean="0">
                <a:solidFill>
                  <a:srgbClr val="372928"/>
                </a:solidFill>
                <a:latin typeface="Cambria"/>
                <a:cs typeface="Cambria"/>
              </a:rPr>
              <a:t> </a:t>
            </a:r>
            <a:r>
              <a:rPr dirty="0" sz="1950" lang="en-US" spc="145" err="1" smtClean="0">
                <a:solidFill>
                  <a:srgbClr val="372928"/>
                </a:solidFill>
                <a:latin typeface="Cambria"/>
                <a:cs typeface="Cambria"/>
              </a:rPr>
              <a:t>S</a:t>
            </a:r>
            <a:r>
              <a:rPr dirty="0" sz="1950" lang="en-US" spc="145" err="1" smtClean="0">
                <a:solidFill>
                  <a:srgbClr val="372928"/>
                </a:solidFill>
                <a:latin typeface="Cambria"/>
                <a:cs typeface="Cambria"/>
              </a:rPr>
              <a:t>H</a:t>
            </a:r>
            <a:r>
              <a:rPr dirty="0" sz="1950" lang="en-US" spc="145" err="1" smtClean="0">
                <a:solidFill>
                  <a:srgbClr val="372928"/>
                </a:solidFill>
                <a:latin typeface="Cambria"/>
                <a:cs typeface="Cambria"/>
              </a:rPr>
              <a:t>R</a:t>
            </a:r>
            <a:r>
              <a:rPr dirty="0" sz="1950" lang="en-US" spc="145" err="1" smtClean="0">
                <a:solidFill>
                  <a:srgbClr val="372928"/>
                </a:solidFill>
                <a:latin typeface="Cambria"/>
                <a:cs typeface="Cambria"/>
              </a:rPr>
              <a:t>E</a:t>
            </a:r>
            <a:r>
              <a:rPr dirty="0" sz="1950" lang="en-US" spc="145" err="1" smtClean="0">
                <a:solidFill>
                  <a:srgbClr val="372928"/>
                </a:solidFill>
                <a:latin typeface="Cambria"/>
                <a:cs typeface="Cambria"/>
              </a:rPr>
              <a:t>E</a:t>
            </a:r>
            <a:endParaRPr dirty="0" sz="1950">
              <a:latin typeface="Cambria"/>
              <a:cs typeface="Cambria"/>
            </a:endParaRPr>
          </a:p>
        </p:txBody>
      </p:sp>
      <p:sp>
        <p:nvSpPr>
          <p:cNvPr id="1048609" name="object 10"/>
          <p:cNvSpPr txBox="1"/>
          <p:nvPr/>
        </p:nvSpPr>
        <p:spPr>
          <a:xfrm>
            <a:off x="11266303" y="6657902"/>
            <a:ext cx="6672580" cy="1992630"/>
          </a:xfrm>
          <a:prstGeom prst="rect"/>
        </p:spPr>
        <p:txBody>
          <a:bodyPr bIns="0" lIns="0" rIns="0" rtlCol="0" tIns="282575" vert="horz" wrap="square">
            <a:spAutoFit/>
          </a:bodyPr>
          <a:p>
            <a:pPr marL="1557655">
              <a:lnSpc>
                <a:spcPct val="100000"/>
              </a:lnSpc>
              <a:spcBef>
                <a:spcPts val="2225"/>
              </a:spcBef>
            </a:pPr>
            <a:r>
              <a:rPr dirty="0" sz="3600" spc="-229">
                <a:latin typeface="Arial Black"/>
                <a:cs typeface="Arial Black"/>
              </a:rPr>
              <a:t>Trainer:</a:t>
            </a:r>
            <a:r>
              <a:rPr dirty="0" sz="3600" spc="-600">
                <a:latin typeface="Arial Black"/>
                <a:cs typeface="Arial Black"/>
              </a:rPr>
              <a:t> </a:t>
            </a:r>
            <a:r>
              <a:rPr baseline="1633" dirty="0" sz="5100" spc="-44">
                <a:latin typeface="Lucida Sans Unicode"/>
                <a:cs typeface="Lucida Sans Unicode"/>
              </a:rPr>
              <a:t>K.Vigneshwaran</a:t>
            </a:r>
            <a:endParaRPr baseline="1633" dirty="0" sz="5100">
              <a:latin typeface="Lucida Sans Unicode"/>
              <a:cs typeface="Lucida Sans Unicode"/>
            </a:endParaRPr>
          </a:p>
          <a:p>
            <a:pPr marL="12700">
              <a:lnSpc>
                <a:spcPct val="100000"/>
              </a:lnSpc>
              <a:spcBef>
                <a:spcPts val="2065"/>
              </a:spcBef>
            </a:pPr>
            <a:r>
              <a:rPr dirty="0" sz="3450" spc="-220">
                <a:latin typeface="Arial Black"/>
                <a:cs typeface="Arial Black"/>
              </a:rPr>
              <a:t>Master</a:t>
            </a:r>
            <a:r>
              <a:rPr dirty="0" sz="3450" spc="-275">
                <a:latin typeface="Arial Black"/>
                <a:cs typeface="Arial Black"/>
              </a:rPr>
              <a:t> </a:t>
            </a:r>
            <a:r>
              <a:rPr dirty="0" sz="3450" spc="-220">
                <a:latin typeface="Arial Black"/>
                <a:cs typeface="Arial Black"/>
              </a:rPr>
              <a:t>Trainer:</a:t>
            </a:r>
            <a:r>
              <a:rPr dirty="0" sz="3450" spc="-570">
                <a:latin typeface="Arial Black"/>
                <a:cs typeface="Arial Black"/>
              </a:rPr>
              <a:t> </a:t>
            </a:r>
            <a:r>
              <a:rPr baseline="2450" dirty="0" sz="5100" spc="-30">
                <a:latin typeface="Lucida Sans Unicode"/>
                <a:cs typeface="Lucida Sans Unicode"/>
              </a:rPr>
              <a:t>Raja</a:t>
            </a:r>
            <a:endParaRPr baseline="2450" dirty="0" sz="51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2"/>
          <p:cNvSpPr/>
          <p:nvPr/>
        </p:nvSpPr>
        <p:spPr>
          <a:xfrm>
            <a:off x="0" y="6020214"/>
            <a:ext cx="673100" cy="4266565"/>
          </a:xfrm>
          <a:custGeom>
            <a:avLst/>
            <a:ahLst/>
            <a:rect l="l" t="t" r="r" b="b"/>
            <a:pathLst>
              <a:path w="673100" h="4266565">
                <a:moveTo>
                  <a:pt x="673000" y="4266369"/>
                </a:moveTo>
                <a:lnTo>
                  <a:pt x="0" y="4266369"/>
                </a:lnTo>
                <a:lnTo>
                  <a:pt x="0" y="0"/>
                </a:lnTo>
                <a:lnTo>
                  <a:pt x="673000" y="4266369"/>
                </a:lnTo>
                <a:close/>
              </a:path>
            </a:pathLst>
          </a:custGeom>
          <a:solidFill>
            <a:srgbClr val="372928">
              <a:alpha val="84999"/>
            </a:srgbClr>
          </a:solidFill>
        </p:spPr>
        <p:txBody>
          <a:bodyPr bIns="0" lIns="0" rIns="0" rtlCol="0" tIns="0" wrap="square"/>
          <a:p/>
        </p:txBody>
      </p:sp>
      <p:sp>
        <p:nvSpPr>
          <p:cNvPr id="1048597" name="object 3"/>
          <p:cNvSpPr txBox="1">
            <a:spLocks noGrp="1"/>
          </p:cNvSpPr>
          <p:nvPr>
            <p:ph type="title"/>
          </p:nvPr>
        </p:nvSpPr>
        <p:spPr>
          <a:xfrm>
            <a:off x="1094740" y="899794"/>
            <a:ext cx="3978826" cy="812800"/>
          </a:xfrm>
          <a:prstGeom prst="rect"/>
        </p:spPr>
        <p:txBody>
          <a:bodyPr bIns="0" lIns="0" rIns="0" rtlCol="0" tIns="12700" vert="horz" wrap="square">
            <a:spAutoFit/>
          </a:bodyPr>
          <a:p>
            <a:pPr algn="ctr" marL="12700">
              <a:lnSpc>
                <a:spcPct val="100000"/>
              </a:lnSpc>
              <a:spcBef>
                <a:spcPts val="100"/>
              </a:spcBef>
            </a:pPr>
            <a:r>
              <a:rPr dirty="0" sz="5400" spc="160">
                <a:latin typeface="Tahoma"/>
                <a:cs typeface="Tahoma"/>
              </a:rPr>
              <a:t>Scope</a:t>
            </a:r>
            <a:endParaRPr dirty="0" sz="5400">
              <a:latin typeface="Tahoma"/>
              <a:cs typeface="Tahoma"/>
            </a:endParaRPr>
          </a:p>
        </p:txBody>
      </p:sp>
      <p:sp>
        <p:nvSpPr>
          <p:cNvPr id="1048598" name="object 4"/>
          <p:cNvSpPr txBox="1">
            <a:spLocks noGrp="1"/>
          </p:cNvSpPr>
          <p:nvPr>
            <p:ph type="body" idx="1"/>
          </p:nvPr>
        </p:nvSpPr>
        <p:spPr>
          <a:xfrm>
            <a:off x="1322301" y="1795780"/>
            <a:ext cx="15756255" cy="4206182"/>
          </a:xfrm>
          <a:prstGeom prst="rect"/>
        </p:spPr>
        <p:txBody>
          <a:bodyPr bIns="0" lIns="0" rIns="0" rtlCol="0" tIns="981613" vert="horz" wrap="square">
            <a:spAutoFit/>
          </a:bodyPr>
          <a:p>
            <a:pPr marL="318135" marR="44450">
              <a:lnSpc>
                <a:spcPts val="5100"/>
              </a:lnSpc>
              <a:spcBef>
                <a:spcPts val="325"/>
              </a:spcBef>
            </a:pPr>
            <a:r>
              <a:rPr b="0" dirty="0" sz="3200" lang="en-US">
                <a:latin typeface="+mj-lt"/>
              </a:rPr>
              <a:t>Based on the conclusion we have above, we can further improve our approach in this study. Future work can be done on this topic: The current study agreed with the result of the oversampling dataset, which duplicates. Instead of using this oversampling method that duplicates, we can use another sampling technique called interpolation, where redundant observations are not added to our dataset.</a:t>
            </a:r>
            <a:endParaRPr b="0" dirty="0" sz="3200" spc="10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6" name="object 2"/>
          <p:cNvSpPr txBox="1">
            <a:spLocks noGrp="1"/>
          </p:cNvSpPr>
          <p:nvPr>
            <p:ph type="title"/>
          </p:nvPr>
        </p:nvSpPr>
        <p:spPr>
          <a:xfrm>
            <a:off x="1208855" y="1082555"/>
            <a:ext cx="15870288" cy="2227946"/>
          </a:xfrm>
          <a:prstGeom prst="rect"/>
        </p:spPr>
        <p:txBody>
          <a:bodyPr bIns="0" lIns="0" rIns="0" rtlCol="0" tIns="957945" vert="horz" wrap="square">
            <a:spAutoFit/>
          </a:bodyPr>
          <a:p>
            <a:pPr marL="4997450">
              <a:lnSpc>
                <a:spcPct val="100000"/>
              </a:lnSpc>
              <a:spcBef>
                <a:spcPts val="100"/>
              </a:spcBef>
            </a:pPr>
            <a:r>
              <a:rPr dirty="0" sz="8500" spc="720"/>
              <a:t>ABSTRACT</a:t>
            </a:r>
            <a:endParaRPr sz="8500"/>
          </a:p>
        </p:txBody>
      </p:sp>
      <p:sp>
        <p:nvSpPr>
          <p:cNvPr id="1048617" name="object 3"/>
          <p:cNvSpPr txBox="1"/>
          <p:nvPr/>
        </p:nvSpPr>
        <p:spPr>
          <a:xfrm>
            <a:off x="1880640" y="5106702"/>
            <a:ext cx="6408420" cy="4975453"/>
          </a:xfrm>
          <a:prstGeom prst="rect"/>
        </p:spPr>
        <p:txBody>
          <a:bodyPr bIns="0" lIns="0" rIns="0" rtlCol="0" tIns="12700" vert="horz" wrap="square">
            <a:spAutoFit/>
          </a:bodyPr>
          <a:p>
            <a:pPr marL="12700" marR="5080">
              <a:lnSpc>
                <a:spcPct val="116300"/>
              </a:lnSpc>
              <a:spcBef>
                <a:spcPts val="100"/>
              </a:spcBef>
            </a:pPr>
            <a:r>
              <a:rPr dirty="0" sz="2400" lang="en-US">
                <a:latin typeface="+mj-lt"/>
              </a:rPr>
              <a:t>Credit card fraud detection is presently the most frequently occurring problem in the present world. This is due to the rise in both online transactions and e-commerce platforms. Credit card fraud generally happens when the card was stolen for any of the unauthorized purposes or even when the fraudster uses the credit card information for his use. In the present world, we are facing a lot of credit card problems. To detect the fraudulent activities the credit card fraud detection system was introduced. </a:t>
            </a:r>
            <a:endParaRPr dirty="0" sz="2150">
              <a:latin typeface="+mj-lt"/>
              <a:cs typeface="Cambria"/>
            </a:endParaRPr>
          </a:p>
        </p:txBody>
      </p:sp>
      <p:sp>
        <p:nvSpPr>
          <p:cNvPr id="1048618" name="object 4"/>
          <p:cNvSpPr txBox="1"/>
          <p:nvPr/>
        </p:nvSpPr>
        <p:spPr>
          <a:xfrm>
            <a:off x="9296401" y="5100094"/>
            <a:ext cx="7108144" cy="5001895"/>
          </a:xfrm>
          <a:prstGeom prst="rect"/>
        </p:spPr>
        <p:txBody>
          <a:bodyPr bIns="0" lIns="0" rIns="0" rtlCol="0" tIns="12065" vert="horz" wrap="square">
            <a:spAutoFit/>
          </a:bodyPr>
          <a:p>
            <a:pPr marL="12700" marR="5080">
              <a:lnSpc>
                <a:spcPct val="117000"/>
              </a:lnSpc>
              <a:spcBef>
                <a:spcPts val="95"/>
              </a:spcBef>
            </a:pPr>
            <a:r>
              <a:rPr dirty="0" sz="2400" lang="en-US" smtClean="0">
                <a:latin typeface="+mj-lt"/>
              </a:rPr>
              <a:t>This project aims to focus mainly on machine learning algorithms. The algorithms used are random forest algorithm and the Adaboost algorithm. The results of the two algorithms are based on accuracy, precision, recall, and F1-score. The ROC curve is plotted based on the confusion matrix. The Random Forest and the Adaboost algorithms are compared and the algorithm that has the greatest accuracy, precision, recall, and F1-score is considered as the best algorithm that is used to detect the fraud.</a:t>
            </a:r>
            <a:endParaRPr dirty="0" sz="2400" lang="en-US" smtClean="0">
              <a:latin typeface="+mj-lt"/>
              <a:cs typeface="Cambria"/>
            </a:endParaRPr>
          </a:p>
          <a:p>
            <a:pPr marL="12700" marR="5080">
              <a:lnSpc>
                <a:spcPct val="117000"/>
              </a:lnSpc>
              <a:spcBef>
                <a:spcPts val="95"/>
              </a:spcBef>
            </a:pPr>
            <a:endParaRPr dirty="0" sz="2350">
              <a:latin typeface="Cambria"/>
              <a:cs typeface="Cambria"/>
            </a:endParaRPr>
          </a:p>
        </p:txBody>
      </p:sp>
      <p:sp>
        <p:nvSpPr>
          <p:cNvPr id="1048619" name="object 5"/>
          <p:cNvSpPr/>
          <p:nvPr/>
        </p:nvSpPr>
        <p:spPr>
          <a:xfrm>
            <a:off x="1893340" y="4234919"/>
            <a:ext cx="14501494" cy="0"/>
          </a:xfrm>
          <a:custGeom>
            <a:avLst/>
            <a:ahLst/>
            <a:rect l="l" t="t" r="r" b="b"/>
            <a:pathLst>
              <a:path w="14501494">
                <a:moveTo>
                  <a:pt x="0" y="0"/>
                </a:moveTo>
                <a:lnTo>
                  <a:pt x="14501317" y="0"/>
                </a:lnTo>
              </a:path>
            </a:pathLst>
          </a:custGeom>
          <a:ln w="38099">
            <a:solidFill>
              <a:srgbClr val="372928"/>
            </a:solidFill>
          </a:ln>
        </p:spPr>
        <p:txBody>
          <a:bodyPr bIns="0" lIns="0" rIns="0" rtlCol="0" tIns="0" wrap="squar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2"/>
          <p:cNvGrpSpPr/>
          <p:nvPr/>
        </p:nvGrpSpPr>
        <p:grpSpPr>
          <a:xfrm>
            <a:off x="0" y="0"/>
            <a:ext cx="18288000" cy="10287000"/>
            <a:chOff x="0" y="0"/>
            <a:chExt cx="18288000" cy="10287000"/>
          </a:xfrm>
        </p:grpSpPr>
        <p:pic>
          <p:nvPicPr>
            <p:cNvPr id="2097158" name="object 3"/>
            <p:cNvPicPr>
              <a:picLocks/>
            </p:cNvPicPr>
            <p:nvPr/>
          </p:nvPicPr>
          <p:blipFill>
            <a:blip xmlns:r="http://schemas.openxmlformats.org/officeDocument/2006/relationships" r:embed="rId1" cstate="print"/>
            <a:stretch>
              <a:fillRect/>
            </a:stretch>
          </p:blipFill>
          <p:spPr>
            <a:xfrm>
              <a:off x="0" y="0"/>
              <a:ext cx="18287998" cy="10286999"/>
            </a:xfrm>
            <a:prstGeom prst="rect"/>
          </p:spPr>
        </p:pic>
        <p:sp>
          <p:nvSpPr>
            <p:cNvPr id="1048620" name="object 4"/>
            <p:cNvSpPr/>
            <p:nvPr/>
          </p:nvSpPr>
          <p:spPr>
            <a:xfrm>
              <a:off x="8857040" y="0"/>
              <a:ext cx="9431020" cy="10278745"/>
            </a:xfrm>
            <a:custGeom>
              <a:avLst/>
              <a:ahLst/>
              <a:rect l="l" t="t" r="r" b="b"/>
              <a:pathLst>
                <a:path w="9431019" h="10278745">
                  <a:moveTo>
                    <a:pt x="9430959" y="10278271"/>
                  </a:moveTo>
                  <a:lnTo>
                    <a:pt x="0" y="10278271"/>
                  </a:lnTo>
                  <a:lnTo>
                    <a:pt x="0" y="0"/>
                  </a:lnTo>
                  <a:lnTo>
                    <a:pt x="9430959" y="0"/>
                  </a:lnTo>
                  <a:lnTo>
                    <a:pt x="9430959" y="10278271"/>
                  </a:lnTo>
                  <a:close/>
                </a:path>
              </a:pathLst>
            </a:custGeom>
            <a:solidFill>
              <a:srgbClr val="DAE3F2"/>
            </a:solidFill>
          </p:spPr>
          <p:txBody>
            <a:bodyPr bIns="0" lIns="0" rIns="0" rtlCol="0" tIns="0" wrap="square"/>
            <a:p/>
          </p:txBody>
        </p:sp>
        <p:sp>
          <p:nvSpPr>
            <p:cNvPr id="1048621" name="object 5"/>
            <p:cNvSpPr/>
            <p:nvPr/>
          </p:nvSpPr>
          <p:spPr>
            <a:xfrm>
              <a:off x="12899052" y="874247"/>
              <a:ext cx="1343025" cy="8534400"/>
            </a:xfrm>
            <a:custGeom>
              <a:avLst/>
              <a:ahLst/>
              <a:rect l="l" t="t" r="r" b="b"/>
              <a:pathLst>
                <a:path w="1343025" h="8534400">
                  <a:moveTo>
                    <a:pt x="1343024" y="8534314"/>
                  </a:moveTo>
                  <a:lnTo>
                    <a:pt x="0" y="8534314"/>
                  </a:lnTo>
                  <a:lnTo>
                    <a:pt x="0" y="0"/>
                  </a:lnTo>
                  <a:lnTo>
                    <a:pt x="1343024" y="8513870"/>
                  </a:lnTo>
                  <a:lnTo>
                    <a:pt x="1343024" y="8534314"/>
                  </a:lnTo>
                  <a:close/>
                </a:path>
              </a:pathLst>
            </a:custGeom>
            <a:solidFill>
              <a:srgbClr val="372928">
                <a:alpha val="84999"/>
              </a:srgbClr>
            </a:solidFill>
          </p:spPr>
          <p:txBody>
            <a:bodyPr bIns="0" lIns="0" rIns="0" rtlCol="0" tIns="0" wrap="square"/>
            <a:p/>
          </p:txBody>
        </p:sp>
      </p:grpSp>
      <p:sp>
        <p:nvSpPr>
          <p:cNvPr id="1048622" name="object 6"/>
          <p:cNvSpPr txBox="1">
            <a:spLocks noGrp="1"/>
          </p:cNvSpPr>
          <p:nvPr>
            <p:ph type="title"/>
          </p:nvPr>
        </p:nvSpPr>
        <p:spPr>
          <a:xfrm>
            <a:off x="1208855" y="1082555"/>
            <a:ext cx="15870288" cy="1843733"/>
          </a:xfrm>
          <a:prstGeom prst="rect"/>
        </p:spPr>
        <p:txBody>
          <a:bodyPr bIns="0" lIns="0" rIns="0" rtlCol="0" tIns="573732" vert="horz" wrap="square">
            <a:spAutoFit/>
          </a:bodyPr>
          <a:p>
            <a:pPr marL="12700">
              <a:lnSpc>
                <a:spcPct val="100000"/>
              </a:lnSpc>
              <a:spcBef>
                <a:spcPts val="100"/>
              </a:spcBef>
            </a:pPr>
            <a:r>
              <a:rPr dirty="0" sz="8500" spc="425"/>
              <a:t>Contents</a:t>
            </a:r>
            <a:endParaRPr sz="8500"/>
          </a:p>
        </p:txBody>
      </p:sp>
      <p:sp>
        <p:nvSpPr>
          <p:cNvPr id="1048623" name="object 7"/>
          <p:cNvSpPr/>
          <p:nvPr/>
        </p:nvSpPr>
        <p:spPr>
          <a:xfrm>
            <a:off x="1221555" y="4931270"/>
            <a:ext cx="5123180" cy="0"/>
          </a:xfrm>
          <a:custGeom>
            <a:avLst/>
            <a:ahLst/>
            <a:rect l="l" t="t" r="r" b="b"/>
            <a:pathLst>
              <a:path w="5123180">
                <a:moveTo>
                  <a:pt x="0" y="0"/>
                </a:moveTo>
                <a:lnTo>
                  <a:pt x="5122943" y="0"/>
                </a:lnTo>
              </a:path>
            </a:pathLst>
          </a:custGeom>
          <a:ln w="38099">
            <a:solidFill>
              <a:srgbClr val="946B09"/>
            </a:solidFill>
          </a:ln>
        </p:spPr>
        <p:txBody>
          <a:bodyPr bIns="0" lIns="0" rIns="0" rtlCol="0" tIns="0" wrap="square"/>
          <a:p/>
        </p:txBody>
      </p:sp>
      <p:pic>
        <p:nvPicPr>
          <p:cNvPr id="2097159" name="object 8"/>
          <p:cNvPicPr>
            <a:picLocks/>
          </p:cNvPicPr>
          <p:nvPr/>
        </p:nvPicPr>
        <p:blipFill>
          <a:blip xmlns:r="http://schemas.openxmlformats.org/officeDocument/2006/relationships" r:embed="rId2" cstate="print"/>
          <a:stretch>
            <a:fillRect/>
          </a:stretch>
        </p:blipFill>
        <p:spPr>
          <a:xfrm>
            <a:off x="1830337" y="6151069"/>
            <a:ext cx="133350" cy="133349"/>
          </a:xfrm>
          <a:prstGeom prst="rect"/>
        </p:spPr>
      </p:pic>
      <p:pic>
        <p:nvPicPr>
          <p:cNvPr id="2097160" name="object 9"/>
          <p:cNvPicPr>
            <a:picLocks/>
          </p:cNvPicPr>
          <p:nvPr/>
        </p:nvPicPr>
        <p:blipFill>
          <a:blip xmlns:r="http://schemas.openxmlformats.org/officeDocument/2006/relationships" r:embed="rId3" cstate="print"/>
          <a:stretch>
            <a:fillRect/>
          </a:stretch>
        </p:blipFill>
        <p:spPr>
          <a:xfrm>
            <a:off x="1830337" y="6684469"/>
            <a:ext cx="133350" cy="133349"/>
          </a:xfrm>
          <a:prstGeom prst="rect"/>
        </p:spPr>
      </p:pic>
      <p:pic>
        <p:nvPicPr>
          <p:cNvPr id="2097161" name="object 10"/>
          <p:cNvPicPr>
            <a:picLocks/>
          </p:cNvPicPr>
          <p:nvPr/>
        </p:nvPicPr>
        <p:blipFill>
          <a:blip xmlns:r="http://schemas.openxmlformats.org/officeDocument/2006/relationships" r:embed="rId4" cstate="print"/>
          <a:stretch>
            <a:fillRect/>
          </a:stretch>
        </p:blipFill>
        <p:spPr>
          <a:xfrm>
            <a:off x="1830337" y="7217869"/>
            <a:ext cx="133350" cy="133349"/>
          </a:xfrm>
          <a:prstGeom prst="rect"/>
        </p:spPr>
      </p:pic>
      <p:pic>
        <p:nvPicPr>
          <p:cNvPr id="2097162" name="object 11"/>
          <p:cNvPicPr>
            <a:picLocks/>
          </p:cNvPicPr>
          <p:nvPr/>
        </p:nvPicPr>
        <p:blipFill>
          <a:blip xmlns:r="http://schemas.openxmlformats.org/officeDocument/2006/relationships" r:embed="rId2" cstate="print"/>
          <a:stretch>
            <a:fillRect/>
          </a:stretch>
        </p:blipFill>
        <p:spPr>
          <a:xfrm>
            <a:off x="1830337" y="7751268"/>
            <a:ext cx="133350" cy="133349"/>
          </a:xfrm>
          <a:prstGeom prst="rect"/>
        </p:spPr>
      </p:pic>
      <p:pic>
        <p:nvPicPr>
          <p:cNvPr id="2097163" name="object 12"/>
          <p:cNvPicPr>
            <a:picLocks/>
          </p:cNvPicPr>
          <p:nvPr/>
        </p:nvPicPr>
        <p:blipFill>
          <a:blip xmlns:r="http://schemas.openxmlformats.org/officeDocument/2006/relationships" r:embed="rId5" cstate="print"/>
          <a:stretch>
            <a:fillRect/>
          </a:stretch>
        </p:blipFill>
        <p:spPr>
          <a:xfrm>
            <a:off x="1830337" y="8284668"/>
            <a:ext cx="133350" cy="133349"/>
          </a:xfrm>
          <a:prstGeom prst="rect"/>
        </p:spPr>
      </p:pic>
      <p:pic>
        <p:nvPicPr>
          <p:cNvPr id="2097164" name="object 13"/>
          <p:cNvPicPr>
            <a:picLocks/>
          </p:cNvPicPr>
          <p:nvPr/>
        </p:nvPicPr>
        <p:blipFill>
          <a:blip xmlns:r="http://schemas.openxmlformats.org/officeDocument/2006/relationships" r:embed="rId2" cstate="print"/>
          <a:stretch>
            <a:fillRect/>
          </a:stretch>
        </p:blipFill>
        <p:spPr>
          <a:xfrm>
            <a:off x="1830337" y="8818068"/>
            <a:ext cx="133350" cy="133349"/>
          </a:xfrm>
          <a:prstGeom prst="rect"/>
        </p:spPr>
      </p:pic>
      <p:pic>
        <p:nvPicPr>
          <p:cNvPr id="2097165" name="object 14"/>
          <p:cNvPicPr>
            <a:picLocks/>
          </p:cNvPicPr>
          <p:nvPr/>
        </p:nvPicPr>
        <p:blipFill>
          <a:blip xmlns:r="http://schemas.openxmlformats.org/officeDocument/2006/relationships" r:embed="rId6" cstate="print"/>
          <a:stretch>
            <a:fillRect/>
          </a:stretch>
        </p:blipFill>
        <p:spPr>
          <a:xfrm>
            <a:off x="1830337" y="9351468"/>
            <a:ext cx="133350" cy="133349"/>
          </a:xfrm>
          <a:prstGeom prst="rect"/>
        </p:spPr>
      </p:pic>
      <p:sp>
        <p:nvSpPr>
          <p:cNvPr id="1048624" name="object 15"/>
          <p:cNvSpPr txBox="1"/>
          <p:nvPr/>
        </p:nvSpPr>
        <p:spPr>
          <a:xfrm>
            <a:off x="2136725" y="5876431"/>
            <a:ext cx="3203575" cy="3721100"/>
          </a:xfrm>
          <a:prstGeom prst="rect"/>
        </p:spPr>
        <p:txBody>
          <a:bodyPr bIns="0" lIns="0" rIns="0" rtlCol="0" tIns="88900" vert="horz" wrap="square">
            <a:spAutoFit/>
          </a:bodyPr>
          <a:p>
            <a:pPr marL="12700">
              <a:lnSpc>
                <a:spcPct val="100000"/>
              </a:lnSpc>
              <a:spcBef>
                <a:spcPts val="700"/>
              </a:spcBef>
            </a:pPr>
            <a:r>
              <a:rPr dirty="0" sz="3000" spc="135">
                <a:solidFill>
                  <a:srgbClr val="372928"/>
                </a:solidFill>
                <a:latin typeface="Cambria"/>
                <a:cs typeface="Cambria"/>
              </a:rPr>
              <a:t>Introduction</a:t>
            </a:r>
            <a:endParaRPr sz="3000">
              <a:latin typeface="Cambria"/>
              <a:cs typeface="Cambria"/>
            </a:endParaRPr>
          </a:p>
          <a:p>
            <a:pPr marL="12700" marR="5080">
              <a:lnSpc>
                <a:spcPts val="4200"/>
              </a:lnSpc>
              <a:spcBef>
                <a:spcPts val="240"/>
              </a:spcBef>
              <a:tabLst>
                <a:tab algn="l" pos="2001520"/>
              </a:tabLst>
            </a:pPr>
            <a:r>
              <a:rPr dirty="0" sz="3000" spc="145">
                <a:solidFill>
                  <a:srgbClr val="372928"/>
                </a:solidFill>
                <a:latin typeface="Cambria"/>
                <a:cs typeface="Cambria"/>
              </a:rPr>
              <a:t>Literature</a:t>
            </a:r>
            <a:r>
              <a:rPr dirty="0" sz="3000">
                <a:solidFill>
                  <a:srgbClr val="372928"/>
                </a:solidFill>
                <a:latin typeface="Cambria"/>
                <a:cs typeface="Cambria"/>
              </a:rPr>
              <a:t>	</a:t>
            </a:r>
            <a:r>
              <a:rPr dirty="0" sz="3000" spc="90">
                <a:solidFill>
                  <a:srgbClr val="372928"/>
                </a:solidFill>
                <a:latin typeface="Cambria"/>
                <a:cs typeface="Cambria"/>
              </a:rPr>
              <a:t>survey </a:t>
            </a:r>
            <a:r>
              <a:rPr dirty="0" sz="3000" spc="170">
                <a:solidFill>
                  <a:srgbClr val="372928"/>
                </a:solidFill>
                <a:latin typeface="Cambria"/>
                <a:cs typeface="Cambria"/>
              </a:rPr>
              <a:t>Methodology</a:t>
            </a:r>
            <a:endParaRPr sz="3000">
              <a:latin typeface="Cambria"/>
              <a:cs typeface="Cambria"/>
            </a:endParaRPr>
          </a:p>
          <a:p>
            <a:pPr marL="12700" marR="1149350">
              <a:lnSpc>
                <a:spcPts val="4200"/>
              </a:lnSpc>
            </a:pPr>
            <a:r>
              <a:rPr dirty="0" sz="3000" spc="165">
                <a:solidFill>
                  <a:srgbClr val="372928"/>
                </a:solidFill>
                <a:latin typeface="Cambria"/>
                <a:cs typeface="Cambria"/>
              </a:rPr>
              <a:t>Result </a:t>
            </a:r>
            <a:r>
              <a:rPr dirty="0" sz="3000" spc="170">
                <a:solidFill>
                  <a:srgbClr val="372928"/>
                </a:solidFill>
                <a:latin typeface="Cambria"/>
                <a:cs typeface="Cambria"/>
              </a:rPr>
              <a:t>Conclusion Scope</a:t>
            </a:r>
            <a:endParaRPr sz="3000">
              <a:latin typeface="Cambria"/>
              <a:cs typeface="Cambria"/>
            </a:endParaRPr>
          </a:p>
          <a:p>
            <a:pPr marL="12700">
              <a:lnSpc>
                <a:spcPct val="100000"/>
              </a:lnSpc>
              <a:spcBef>
                <a:spcPts val="360"/>
              </a:spcBef>
            </a:pPr>
            <a:r>
              <a:rPr dirty="0" sz="3000" spc="185">
                <a:solidFill>
                  <a:srgbClr val="372928"/>
                </a:solidFill>
                <a:latin typeface="Cambria"/>
                <a:cs typeface="Cambria"/>
              </a:rPr>
              <a:t>Links</a:t>
            </a:r>
            <a:endParaRPr sz="30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5" name="object 2"/>
          <p:cNvSpPr/>
          <p:nvPr/>
        </p:nvSpPr>
        <p:spPr>
          <a:xfrm>
            <a:off x="9134401" y="0"/>
            <a:ext cx="9525" cy="10287000"/>
          </a:xfrm>
          <a:custGeom>
            <a:avLst/>
            <a:ahLst/>
            <a:rect l="l" t="t" r="r" b="b"/>
            <a:pathLst>
              <a:path w="9525" h="10287000">
                <a:moveTo>
                  <a:pt x="9524" y="10286999"/>
                </a:moveTo>
                <a:lnTo>
                  <a:pt x="0" y="10286999"/>
                </a:lnTo>
                <a:lnTo>
                  <a:pt x="0" y="0"/>
                </a:lnTo>
                <a:lnTo>
                  <a:pt x="9524" y="0"/>
                </a:lnTo>
                <a:lnTo>
                  <a:pt x="9524" y="10286999"/>
                </a:lnTo>
                <a:close/>
              </a:path>
            </a:pathLst>
          </a:custGeom>
          <a:solidFill>
            <a:srgbClr val="FFF4E9"/>
          </a:solidFill>
        </p:spPr>
        <p:txBody>
          <a:bodyPr bIns="0" lIns="0" rIns="0" rtlCol="0" tIns="0" wrap="square"/>
          <a:p/>
        </p:txBody>
      </p:sp>
      <p:sp>
        <p:nvSpPr>
          <p:cNvPr id="1048626" name="object 3"/>
          <p:cNvSpPr/>
          <p:nvPr/>
        </p:nvSpPr>
        <p:spPr>
          <a:xfrm>
            <a:off x="14806130" y="0"/>
            <a:ext cx="9525" cy="10287000"/>
          </a:xfrm>
          <a:custGeom>
            <a:avLst/>
            <a:ahLst/>
            <a:rect l="l" t="t" r="r" b="b"/>
            <a:pathLst>
              <a:path w="9525" h="10287000">
                <a:moveTo>
                  <a:pt x="9524" y="10286999"/>
                </a:moveTo>
                <a:lnTo>
                  <a:pt x="0" y="10286999"/>
                </a:lnTo>
                <a:lnTo>
                  <a:pt x="0" y="0"/>
                </a:lnTo>
                <a:lnTo>
                  <a:pt x="9524" y="0"/>
                </a:lnTo>
                <a:lnTo>
                  <a:pt x="9524" y="10286999"/>
                </a:lnTo>
                <a:close/>
              </a:path>
            </a:pathLst>
          </a:custGeom>
          <a:solidFill>
            <a:srgbClr val="FFF4E9"/>
          </a:solidFill>
        </p:spPr>
        <p:txBody>
          <a:bodyPr bIns="0" lIns="0" rIns="0" rtlCol="0" tIns="0" wrap="square"/>
          <a:p/>
        </p:txBody>
      </p:sp>
      <p:sp>
        <p:nvSpPr>
          <p:cNvPr id="1048627" name="object 5"/>
          <p:cNvSpPr txBox="1">
            <a:spLocks noGrp="1"/>
          </p:cNvSpPr>
          <p:nvPr>
            <p:ph type="title"/>
          </p:nvPr>
        </p:nvSpPr>
        <p:spPr>
          <a:xfrm>
            <a:off x="1437051" y="1104900"/>
            <a:ext cx="15870288" cy="2841492"/>
          </a:xfrm>
          <a:prstGeom prst="rect"/>
        </p:spPr>
        <p:txBody>
          <a:bodyPr bIns="0" lIns="0" rIns="0" rtlCol="0" tIns="834892" vert="horz" wrap="square">
            <a:spAutoFit/>
          </a:bodyPr>
          <a:p>
            <a:pPr marL="1708150">
              <a:lnSpc>
                <a:spcPct val="100000"/>
              </a:lnSpc>
              <a:spcBef>
                <a:spcPts val="90"/>
              </a:spcBef>
            </a:pPr>
            <a:r>
              <a:rPr dirty="0" sz="13500" spc="375"/>
              <a:t>Introduction</a:t>
            </a:r>
            <a:endParaRPr sz="13500"/>
          </a:p>
        </p:txBody>
      </p:sp>
      <p:sp>
        <p:nvSpPr>
          <p:cNvPr id="1048628" name="object 6"/>
          <p:cNvSpPr/>
          <p:nvPr/>
        </p:nvSpPr>
        <p:spPr>
          <a:xfrm>
            <a:off x="1028699" y="679166"/>
            <a:ext cx="1285875" cy="8153400"/>
          </a:xfrm>
          <a:custGeom>
            <a:avLst/>
            <a:ahLst/>
            <a:rect l="l" t="t" r="r" b="b"/>
            <a:pathLst>
              <a:path w="1285875" h="8153400">
                <a:moveTo>
                  <a:pt x="1285875" y="8153012"/>
                </a:moveTo>
                <a:lnTo>
                  <a:pt x="0" y="8153012"/>
                </a:lnTo>
                <a:lnTo>
                  <a:pt x="0" y="0"/>
                </a:lnTo>
                <a:lnTo>
                  <a:pt x="1285875" y="8151578"/>
                </a:lnTo>
                <a:lnTo>
                  <a:pt x="1285875" y="8153012"/>
                </a:lnTo>
                <a:close/>
              </a:path>
            </a:pathLst>
          </a:custGeom>
          <a:solidFill>
            <a:srgbClr val="372928">
              <a:alpha val="84999"/>
            </a:srgbClr>
          </a:solidFill>
        </p:spPr>
        <p:txBody>
          <a:bodyPr bIns="0" lIns="0" rIns="0" rtlCol="0" tIns="0" wrap="square"/>
          <a:p/>
        </p:txBody>
      </p:sp>
      <p:sp>
        <p:nvSpPr>
          <p:cNvPr id="1048629" name="Rectangle 6"/>
          <p:cNvSpPr/>
          <p:nvPr/>
        </p:nvSpPr>
        <p:spPr>
          <a:xfrm>
            <a:off x="2895600" y="3848100"/>
            <a:ext cx="14478000" cy="5120640"/>
          </a:xfrm>
          <a:prstGeom prst="rect"/>
        </p:spPr>
        <p:txBody>
          <a:bodyPr wrap="square">
            <a:spAutoFit/>
          </a:bodyPr>
          <a:p>
            <a:r>
              <a:rPr dirty="0" sz="2800" lang="en-US" smtClean="0">
                <a:latin typeface="+mn-lt"/>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 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 In 2017, there were 1,579 data breaches and nearly 179 million records among which Credit card frauds were the most common form with 133,015 reports, then employment or tax-related frauds with 82,051 reports, phone frauds with 55,045 reports followed by bank frauds with 50,517 reports from the statics released by </a:t>
            </a:r>
            <a:r>
              <a:rPr dirty="0" sz="2800" lang="en-US" smtClean="0">
                <a:latin typeface="+mn-lt"/>
              </a:rPr>
              <a:t>FTC.</a:t>
            </a:r>
            <a:endParaRPr dirty="0" sz="2800" lang="en-US" smtClean="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30" name="object 2"/>
          <p:cNvSpPr/>
          <p:nvPr/>
        </p:nvSpPr>
        <p:spPr>
          <a:xfrm>
            <a:off x="1413712" y="271999"/>
            <a:ext cx="1301750" cy="8249920"/>
          </a:xfrm>
          <a:custGeom>
            <a:avLst/>
            <a:ahLst/>
            <a:rect l="l" t="t" r="r" b="b"/>
            <a:pathLst>
              <a:path w="1301750" h="8249920">
                <a:moveTo>
                  <a:pt x="1301351" y="8249691"/>
                </a:moveTo>
                <a:lnTo>
                  <a:pt x="0" y="8249691"/>
                </a:lnTo>
                <a:lnTo>
                  <a:pt x="0" y="0"/>
                </a:lnTo>
                <a:lnTo>
                  <a:pt x="1301351" y="8249691"/>
                </a:lnTo>
                <a:close/>
              </a:path>
            </a:pathLst>
          </a:custGeom>
          <a:solidFill>
            <a:srgbClr val="000000">
              <a:alpha val="84999"/>
            </a:srgbClr>
          </a:solidFill>
        </p:spPr>
        <p:txBody>
          <a:bodyPr bIns="0" lIns="0" rIns="0" rtlCol="0" tIns="0" wrap="square"/>
          <a:p/>
        </p:txBody>
      </p:sp>
      <p:sp>
        <p:nvSpPr>
          <p:cNvPr id="1048631" name="object 3"/>
          <p:cNvSpPr txBox="1">
            <a:spLocks noGrp="1"/>
          </p:cNvSpPr>
          <p:nvPr>
            <p:ph type="title"/>
          </p:nvPr>
        </p:nvSpPr>
        <p:spPr>
          <a:xfrm>
            <a:off x="1208855" y="1082555"/>
            <a:ext cx="15870288" cy="1679883"/>
          </a:xfrm>
          <a:prstGeom prst="rect"/>
        </p:spPr>
        <p:txBody>
          <a:bodyPr bIns="0" lIns="0" rIns="0" rtlCol="0" tIns="447982" vert="horz" wrap="square">
            <a:spAutoFit/>
          </a:bodyPr>
          <a:p>
            <a:pPr marL="3310890">
              <a:lnSpc>
                <a:spcPct val="100000"/>
              </a:lnSpc>
              <a:spcBef>
                <a:spcPts val="110"/>
              </a:spcBef>
            </a:pPr>
            <a:r>
              <a:rPr dirty="0" sz="8350" spc="290"/>
              <a:t>Literature</a:t>
            </a:r>
            <a:r>
              <a:rPr dirty="0" sz="8350" spc="655"/>
              <a:t> </a:t>
            </a:r>
            <a:r>
              <a:rPr dirty="0" sz="8350" spc="145"/>
              <a:t>survey</a:t>
            </a:r>
            <a:endParaRPr sz="8350"/>
          </a:p>
        </p:txBody>
      </p:sp>
      <p:sp>
        <p:nvSpPr>
          <p:cNvPr id="1048632" name="object 5"/>
          <p:cNvSpPr/>
          <p:nvPr/>
        </p:nvSpPr>
        <p:spPr>
          <a:xfrm>
            <a:off x="4327790" y="3146070"/>
            <a:ext cx="13312775" cy="118745"/>
          </a:xfrm>
          <a:custGeom>
            <a:avLst/>
            <a:ahLst/>
            <a:rect l="l" t="t" r="r" b="b"/>
            <a:pathLst>
              <a:path w="13312775" h="118745">
                <a:moveTo>
                  <a:pt x="0" y="0"/>
                </a:moveTo>
                <a:lnTo>
                  <a:pt x="13312754" y="0"/>
                </a:lnTo>
                <a:lnTo>
                  <a:pt x="13312754" y="118207"/>
                </a:lnTo>
                <a:lnTo>
                  <a:pt x="0" y="118207"/>
                </a:lnTo>
                <a:lnTo>
                  <a:pt x="0" y="0"/>
                </a:lnTo>
                <a:close/>
              </a:path>
            </a:pathLst>
          </a:custGeom>
          <a:solidFill>
            <a:srgbClr val="946B09"/>
          </a:solidFill>
        </p:spPr>
        <p:txBody>
          <a:bodyPr bIns="0" lIns="0" rIns="0" rtlCol="0" tIns="0" wrap="square"/>
          <a:p/>
        </p:txBody>
      </p:sp>
      <p:sp>
        <p:nvSpPr>
          <p:cNvPr id="1048633" name="Rectangle 5"/>
          <p:cNvSpPr/>
          <p:nvPr/>
        </p:nvSpPr>
        <p:spPr>
          <a:xfrm>
            <a:off x="4038600" y="3848100"/>
            <a:ext cx="13258800" cy="5882640"/>
          </a:xfrm>
          <a:prstGeom prst="rect"/>
        </p:spPr>
        <p:txBody>
          <a:bodyPr wrap="square">
            <a:spAutoFit/>
          </a:bodyPr>
          <a:p>
            <a:r>
              <a:rPr dirty="0" sz="3200" lang="en-US" smtClean="0">
                <a:latin typeface="+mj-lt"/>
              </a:rPr>
              <a:t>Multiple Supervised and Semi-Supervised machine learning techniques are used for fraud detection [8], but we aim is to overcome three main challenges with card frauds related dataset i.e., strong class imbalance, the inclusion of </a:t>
            </a:r>
            <a:r>
              <a:rPr dirty="0" sz="3200" lang="en-US" smtClean="0">
                <a:latin typeface="+mj-lt"/>
              </a:rPr>
              <a:t>labeled </a:t>
            </a:r>
            <a:r>
              <a:rPr dirty="0" sz="3200" lang="en-US" smtClean="0">
                <a:latin typeface="+mj-lt"/>
              </a:rPr>
              <a:t>and </a:t>
            </a:r>
            <a:r>
              <a:rPr dirty="0" sz="3200" lang="en-US" smtClean="0">
                <a:latin typeface="+mj-lt"/>
              </a:rPr>
              <a:t>unlabeled </a:t>
            </a:r>
            <a:r>
              <a:rPr dirty="0" sz="3200" lang="en-US" smtClean="0">
                <a:latin typeface="+mj-lt"/>
              </a:rPr>
              <a:t>samples, and to increase the ability to process a large number of transactions. </a:t>
            </a:r>
          </a:p>
          <a:p>
            <a:r>
              <a:rPr dirty="0" sz="3200" lang="en-US" smtClean="0">
                <a:latin typeface="+mj-lt"/>
              </a:rPr>
              <a:t>Different Supervised machine learning algorithms [3] like Decision Trees, Naive Bayes Classification, Least Squares Regression, Logistic Regression and SVM are used to detect fraudulent transactions in real-time datasets. Two methods under random forests [6] are used to train the behavioural features of normal and abnormal transactions. </a:t>
            </a:r>
          </a:p>
          <a:p>
            <a:r>
              <a:rPr dirty="0" sz="3200" lang="en-US" smtClean="0">
                <a:latin typeface="+mj-lt"/>
              </a:rPr>
              <a:t>They are Random-tree-based random forest and CART-based. Even though random forest obtains good results on small </a:t>
            </a:r>
            <a:r>
              <a:rPr dirty="0" sz="3200" lang="en-US" smtClean="0">
                <a:latin typeface="+mj-lt"/>
              </a:rPr>
              <a:t>set</a:t>
            </a:r>
            <a:endParaRPr dirty="0" sz="3200" lang="en-IN">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4" name="object 2"/>
          <p:cNvSpPr/>
          <p:nvPr/>
        </p:nvSpPr>
        <p:spPr>
          <a:xfrm>
            <a:off x="9134401" y="0"/>
            <a:ext cx="9525" cy="10287000"/>
          </a:xfrm>
          <a:custGeom>
            <a:avLst/>
            <a:ahLst/>
            <a:rect l="l" t="t" r="r" b="b"/>
            <a:pathLst>
              <a:path w="9525" h="10287000">
                <a:moveTo>
                  <a:pt x="9524" y="10286999"/>
                </a:moveTo>
                <a:lnTo>
                  <a:pt x="0" y="10286999"/>
                </a:lnTo>
                <a:lnTo>
                  <a:pt x="0" y="0"/>
                </a:lnTo>
                <a:lnTo>
                  <a:pt x="9524" y="0"/>
                </a:lnTo>
                <a:lnTo>
                  <a:pt x="9524" y="10286999"/>
                </a:lnTo>
                <a:close/>
              </a:path>
            </a:pathLst>
          </a:custGeom>
          <a:solidFill>
            <a:srgbClr val="FFF4E9"/>
          </a:solidFill>
        </p:spPr>
        <p:txBody>
          <a:bodyPr bIns="0" lIns="0" rIns="0" rtlCol="0" tIns="0" wrap="square"/>
          <a:p/>
        </p:txBody>
      </p:sp>
      <p:pic>
        <p:nvPicPr>
          <p:cNvPr id="2097166" name="object 3"/>
          <p:cNvPicPr>
            <a:picLocks/>
          </p:cNvPicPr>
          <p:nvPr/>
        </p:nvPicPr>
        <p:blipFill>
          <a:blip xmlns:r="http://schemas.openxmlformats.org/officeDocument/2006/relationships" r:embed="rId1" cstate="print"/>
          <a:stretch>
            <a:fillRect/>
          </a:stretch>
        </p:blipFill>
        <p:spPr>
          <a:xfrm>
            <a:off x="14806130" y="0"/>
            <a:ext cx="9524" cy="10286999"/>
          </a:xfrm>
          <a:prstGeom prst="rect"/>
        </p:spPr>
      </p:pic>
      <p:sp>
        <p:nvSpPr>
          <p:cNvPr id="1048635" name="object 4"/>
          <p:cNvSpPr txBox="1"/>
          <p:nvPr/>
        </p:nvSpPr>
        <p:spPr>
          <a:xfrm>
            <a:off x="3200400" y="4083422"/>
            <a:ext cx="13081635" cy="1602362"/>
          </a:xfrm>
          <a:prstGeom prst="rect"/>
        </p:spPr>
        <p:txBody>
          <a:bodyPr bIns="0" lIns="0" rIns="0" rtlCol="0" tIns="12065" vert="horz" wrap="square">
            <a:spAutoFit/>
          </a:bodyPr>
          <a:p>
            <a:pPr marL="12700">
              <a:lnSpc>
                <a:spcPts val="3085"/>
              </a:lnSpc>
              <a:spcBef>
                <a:spcPts val="95"/>
              </a:spcBef>
            </a:pPr>
            <a:r>
              <a:rPr dirty="0" sz="2800" lang="en-US" smtClean="0"/>
              <a:t>This chapter discusses the methodology adopted in this study to classify the non-fraudulent transactions from the fraudulent transactions. Figure 1 shows the steps used in this work. However, before we discuss the different steps of the methodology used in this work, we first discussed the dataset.</a:t>
            </a:r>
            <a:endParaRPr dirty="0" sz="2700">
              <a:latin typeface="Cambria"/>
              <a:cs typeface="Cambria"/>
            </a:endParaRPr>
          </a:p>
        </p:txBody>
      </p:sp>
      <p:sp>
        <p:nvSpPr>
          <p:cNvPr id="1048636" name="object 5"/>
          <p:cNvSpPr txBox="1">
            <a:spLocks noGrp="1"/>
          </p:cNvSpPr>
          <p:nvPr>
            <p:ph type="title"/>
          </p:nvPr>
        </p:nvSpPr>
        <p:spPr>
          <a:xfrm>
            <a:off x="1208855" y="1082555"/>
            <a:ext cx="15870288" cy="2519046"/>
          </a:xfrm>
          <a:prstGeom prst="rect"/>
        </p:spPr>
        <p:txBody>
          <a:bodyPr bIns="0" lIns="0" rIns="0" rtlCol="0" tIns="17145" vert="horz" wrap="square">
            <a:spAutoFit/>
          </a:bodyPr>
          <a:p>
            <a:pPr marL="2287905">
              <a:lnSpc>
                <a:spcPct val="100000"/>
              </a:lnSpc>
              <a:spcBef>
                <a:spcPts val="135"/>
              </a:spcBef>
            </a:pPr>
            <a:r>
              <a:rPr dirty="0" spc="700"/>
              <a:t>Methodology</a:t>
            </a:r>
          </a:p>
        </p:txBody>
      </p:sp>
      <p:sp>
        <p:nvSpPr>
          <p:cNvPr id="1048637" name="object 6"/>
          <p:cNvSpPr/>
          <p:nvPr/>
        </p:nvSpPr>
        <p:spPr>
          <a:xfrm>
            <a:off x="1028699" y="1029087"/>
            <a:ext cx="1285875" cy="8153400"/>
          </a:xfrm>
          <a:custGeom>
            <a:avLst/>
            <a:ahLst/>
            <a:rect l="l" t="t" r="r" b="b"/>
            <a:pathLst>
              <a:path w="1285875" h="8153400">
                <a:moveTo>
                  <a:pt x="1285875" y="8153012"/>
                </a:moveTo>
                <a:lnTo>
                  <a:pt x="0" y="8153012"/>
                </a:lnTo>
                <a:lnTo>
                  <a:pt x="0" y="0"/>
                </a:lnTo>
                <a:lnTo>
                  <a:pt x="1285875" y="8151578"/>
                </a:lnTo>
                <a:lnTo>
                  <a:pt x="1285875" y="8153012"/>
                </a:lnTo>
                <a:close/>
              </a:path>
            </a:pathLst>
          </a:custGeom>
          <a:solidFill>
            <a:srgbClr val="000000">
              <a:alpha val="84999"/>
            </a:srgbClr>
          </a:solidFill>
        </p:spPr>
        <p:txBody>
          <a:bodyPr bIns="0" lIns="0" rIns="0" rtlCol="0" tIns="0" wrap="squar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38" name="object 2"/>
          <p:cNvSpPr/>
          <p:nvPr/>
        </p:nvSpPr>
        <p:spPr>
          <a:xfrm>
            <a:off x="0" y="0"/>
            <a:ext cx="18288000" cy="10287000"/>
          </a:xfrm>
          <a:custGeom>
            <a:avLst/>
            <a:ahLst/>
            <a:rect l="l" t="t" r="r" b="b"/>
            <a:pathLst>
              <a:path w="18288000" h="10287000">
                <a:moveTo>
                  <a:pt x="18287998" y="10286999"/>
                </a:moveTo>
                <a:lnTo>
                  <a:pt x="0" y="10286999"/>
                </a:lnTo>
                <a:lnTo>
                  <a:pt x="0" y="0"/>
                </a:lnTo>
                <a:lnTo>
                  <a:pt x="18287998" y="0"/>
                </a:lnTo>
                <a:lnTo>
                  <a:pt x="18287998" y="10286999"/>
                </a:lnTo>
                <a:close/>
              </a:path>
            </a:pathLst>
          </a:custGeom>
          <a:solidFill>
            <a:srgbClr val="DAE3F2"/>
          </a:solidFill>
        </p:spPr>
        <p:txBody>
          <a:bodyPr bIns="0" lIns="0" rIns="0" rtlCol="0" tIns="0" wrap="square"/>
          <a:p/>
        </p:txBody>
      </p:sp>
      <p:sp>
        <p:nvSpPr>
          <p:cNvPr id="1048639" name="object 3"/>
          <p:cNvSpPr/>
          <p:nvPr/>
        </p:nvSpPr>
        <p:spPr>
          <a:xfrm>
            <a:off x="11132820" y="11"/>
            <a:ext cx="7155180" cy="10287000"/>
          </a:xfrm>
          <a:custGeom>
            <a:avLst/>
            <a:ahLst/>
            <a:rect l="l" t="t" r="r" b="b"/>
            <a:pathLst>
              <a:path w="7155180" h="10287000">
                <a:moveTo>
                  <a:pt x="7155167" y="5510796"/>
                </a:moveTo>
                <a:lnTo>
                  <a:pt x="4254995" y="7446708"/>
                </a:lnTo>
                <a:lnTo>
                  <a:pt x="2922651" y="0"/>
                </a:lnTo>
                <a:lnTo>
                  <a:pt x="2912973" y="0"/>
                </a:lnTo>
                <a:lnTo>
                  <a:pt x="4246346" y="7452474"/>
                </a:lnTo>
                <a:lnTo>
                  <a:pt x="0" y="10286987"/>
                </a:lnTo>
                <a:lnTo>
                  <a:pt x="17157" y="10286987"/>
                </a:lnTo>
                <a:lnTo>
                  <a:pt x="4248188" y="7462710"/>
                </a:lnTo>
                <a:lnTo>
                  <a:pt x="4753508" y="10287000"/>
                </a:lnTo>
                <a:lnTo>
                  <a:pt x="4763186" y="10287000"/>
                </a:lnTo>
                <a:lnTo>
                  <a:pt x="4256824" y="7456945"/>
                </a:lnTo>
                <a:lnTo>
                  <a:pt x="7155167" y="5522252"/>
                </a:lnTo>
                <a:lnTo>
                  <a:pt x="7155167" y="5510796"/>
                </a:lnTo>
                <a:close/>
              </a:path>
            </a:pathLst>
          </a:custGeom>
          <a:solidFill>
            <a:srgbClr val="FFC61A"/>
          </a:solidFill>
        </p:spPr>
        <p:txBody>
          <a:bodyPr bIns="0" lIns="0" rIns="0" rtlCol="0" tIns="0" wrap="square"/>
          <a:p/>
        </p:txBody>
      </p:sp>
      <p:sp>
        <p:nvSpPr>
          <p:cNvPr id="1048640" name="object 4"/>
          <p:cNvSpPr/>
          <p:nvPr/>
        </p:nvSpPr>
        <p:spPr>
          <a:xfrm>
            <a:off x="0" y="6020215"/>
            <a:ext cx="673100" cy="4266565"/>
          </a:xfrm>
          <a:custGeom>
            <a:avLst/>
            <a:ahLst/>
            <a:rect l="l" t="t" r="r" b="b"/>
            <a:pathLst>
              <a:path w="673100" h="4266565">
                <a:moveTo>
                  <a:pt x="673000" y="4266369"/>
                </a:moveTo>
                <a:lnTo>
                  <a:pt x="0" y="4266369"/>
                </a:lnTo>
                <a:lnTo>
                  <a:pt x="0" y="0"/>
                </a:lnTo>
                <a:lnTo>
                  <a:pt x="673000" y="4266369"/>
                </a:lnTo>
                <a:close/>
              </a:path>
            </a:pathLst>
          </a:custGeom>
          <a:solidFill>
            <a:srgbClr val="372928">
              <a:alpha val="84999"/>
            </a:srgbClr>
          </a:solidFill>
        </p:spPr>
        <p:txBody>
          <a:bodyPr bIns="0" lIns="0" rIns="0" rtlCol="0" tIns="0" wrap="square"/>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673100" y="800100"/>
            <a:ext cx="17233900" cy="8763000"/>
          </a:xfrm>
          <a:prstGeom prst="rect"/>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1676400" y="571500"/>
            <a:ext cx="14935200" cy="9220200"/>
          </a:xfrm>
          <a:prstGeom prst="rect"/>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9" name="object 2"/>
          <p:cNvSpPr/>
          <p:nvPr/>
        </p:nvSpPr>
        <p:spPr>
          <a:xfrm>
            <a:off x="0" y="6020214"/>
            <a:ext cx="673100" cy="4266565"/>
          </a:xfrm>
          <a:custGeom>
            <a:avLst/>
            <a:ahLst/>
            <a:rect l="l" t="t" r="r" b="b"/>
            <a:pathLst>
              <a:path w="673100" h="4266565">
                <a:moveTo>
                  <a:pt x="673000" y="4266369"/>
                </a:moveTo>
                <a:lnTo>
                  <a:pt x="0" y="4266369"/>
                </a:lnTo>
                <a:lnTo>
                  <a:pt x="0" y="0"/>
                </a:lnTo>
                <a:lnTo>
                  <a:pt x="673000" y="4266369"/>
                </a:lnTo>
                <a:close/>
              </a:path>
            </a:pathLst>
          </a:custGeom>
          <a:solidFill>
            <a:srgbClr val="372928">
              <a:alpha val="84999"/>
            </a:srgbClr>
          </a:solidFill>
        </p:spPr>
        <p:txBody>
          <a:bodyPr bIns="0" lIns="0" rIns="0" rtlCol="0" tIns="0" wrap="square"/>
          <a:p/>
        </p:txBody>
      </p:sp>
      <p:sp>
        <p:nvSpPr>
          <p:cNvPr id="1048600" name="object 3"/>
          <p:cNvSpPr txBox="1">
            <a:spLocks noGrp="1"/>
          </p:cNvSpPr>
          <p:nvPr>
            <p:ph type="title"/>
          </p:nvPr>
        </p:nvSpPr>
        <p:spPr>
          <a:xfrm>
            <a:off x="868916" y="575785"/>
            <a:ext cx="3725023" cy="812800"/>
          </a:xfrm>
          <a:prstGeom prst="rect"/>
        </p:spPr>
        <p:txBody>
          <a:bodyPr bIns="0" lIns="0" rIns="0" rtlCol="0" tIns="12700" vert="horz" wrap="square">
            <a:spAutoFit/>
          </a:bodyPr>
          <a:p>
            <a:pPr marL="12700">
              <a:lnSpc>
                <a:spcPct val="100000"/>
              </a:lnSpc>
              <a:spcBef>
                <a:spcPts val="100"/>
              </a:spcBef>
            </a:pPr>
            <a:r>
              <a:rPr dirty="0" sz="5400" spc="280">
                <a:latin typeface="Tahoma"/>
                <a:cs typeface="Tahoma"/>
              </a:rPr>
              <a:t>Result</a:t>
            </a:r>
            <a:endParaRPr sz="5400">
              <a:latin typeface="Tahoma"/>
              <a:cs typeface="Tahoma"/>
            </a:endParaRPr>
          </a:p>
        </p:txBody>
      </p:sp>
      <p:sp>
        <p:nvSpPr>
          <p:cNvPr id="1048601" name="object 4"/>
          <p:cNvSpPr txBox="1">
            <a:spLocks noGrp="1"/>
          </p:cNvSpPr>
          <p:nvPr>
            <p:ph type="body" idx="1"/>
          </p:nvPr>
        </p:nvSpPr>
        <p:spPr>
          <a:xfrm>
            <a:off x="1322301" y="1795781"/>
            <a:ext cx="14908299" cy="7084060"/>
          </a:xfrm>
          <a:prstGeom prst="rect"/>
        </p:spPr>
        <p:txBody>
          <a:bodyPr bIns="0" lIns="0" rIns="0" rtlCol="0" tIns="16510" vert="horz" wrap="square">
            <a:spAutoFit/>
          </a:bodyPr>
          <a:p>
            <a:pPr marL="12700">
              <a:lnSpc>
                <a:spcPts val="5565"/>
              </a:lnSpc>
              <a:spcBef>
                <a:spcPts val="130"/>
              </a:spcBef>
            </a:pPr>
            <a:r>
              <a:rPr dirty="0" sz="2400" lang="en-US"/>
              <a:t>The technology change influenced several </a:t>
            </a:r>
            <a:r>
              <a:rPr dirty="0" sz="1800" lang="en-US"/>
              <a:t>improvements</a:t>
            </a:r>
            <a:r>
              <a:rPr dirty="0" sz="2400" lang="en-US"/>
              <a:t>. We are talking about online transactions done through credit cards, which leads to credit card frauds, and this study is about improving machine learning algorithms for fraud detection. In this study, we put forth fraud detection methods based on supervised learning such as Random Forest, Decision Tree, </a:t>
            </a:r>
            <a:r>
              <a:rPr dirty="0" sz="2400" lang="en-US" err="1"/>
              <a:t>Xgboost</a:t>
            </a:r>
            <a:r>
              <a:rPr dirty="0" sz="2400" lang="en-US"/>
              <a:t>, and logistic regression, unsupervised learning such as K-means clusters, and one deep learning algorithm known as </a:t>
            </a:r>
            <a:r>
              <a:rPr dirty="0" sz="2400" lang="en-US" smtClean="0"/>
              <a:t>Auto encoder </a:t>
            </a:r>
            <a:r>
              <a:rPr dirty="0" sz="2400" lang="en-US"/>
              <a:t>Neural Network. We compared all the algorithms with different datasets by first using the original dataset itself; we then use resampling techniques such as </a:t>
            </a:r>
            <a:r>
              <a:rPr dirty="0" sz="2400" lang="en-US" smtClean="0"/>
              <a:t>under sampling </a:t>
            </a:r>
            <a:r>
              <a:rPr dirty="0" sz="2400" lang="en-US"/>
              <a:t>and oversampling because our dataset is highly imbalanced. Finally, we concluded that Random Forest would be the perfect fit for our model. It can be inferred that oversampling works better because the smaller number of observations helps in training our model efficiently. Oversampling will be an ideal sampling technique in the real-world scenario as the information containing a pattern is not lost</a:t>
            </a:r>
            <a:endParaRPr dirty="0" sz="465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292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730321114036(M.Prasanna Kumar).pptx</dc:title>
  <dc:creator>KUMAR PRASANNA</dc:creator>
  <cp:lastModifiedBy>ADMIN</cp:lastModifiedBy>
  <dcterms:created xsi:type="dcterms:W3CDTF">2024-04-14T09:55:42Z</dcterms:created>
  <dcterms:modified xsi:type="dcterms:W3CDTF">2024-04-15T11:00:20Z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2024-04-14T00:00:00Z</vt:filetime>
  </property>
  <property fmtid="{D5CDD505-2E9C-101B-9397-08002B2CF9AE}" pid="3" name="Creator">
    <vt:lpwstr>Canva</vt:lpwstr>
  </property>
  <property fmtid="{D5CDD505-2E9C-101B-9397-08002B2CF9AE}" pid="4" name="LastSaved">
    <vt:filetime>2024-04-15T00:00:00Z</vt:filetime>
  </property>
  <property fmtid="{D5CDD505-2E9C-101B-9397-08002B2CF9AE}" pid="5" name="Producer">
    <vt:lpwstr>Canva</vt:lpwstr>
  </property>
  <property fmtid="{D5CDD505-2E9C-101B-9397-08002B2CF9AE}" pid="6" name="ICV">
    <vt:lpwstr>33873b2997b7458a8fc03fc901645509</vt:lpwstr>
  </property>
</Properties>
</file>