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6"/>
  </p:notesMasterIdLst>
  <p:sldIdLst>
    <p:sldId id="400" r:id="rId2"/>
    <p:sldId id="425" r:id="rId3"/>
    <p:sldId id="444" r:id="rId4"/>
    <p:sldId id="445" r:id="rId5"/>
    <p:sldId id="446" r:id="rId6"/>
    <p:sldId id="447" r:id="rId7"/>
    <p:sldId id="448" r:id="rId8"/>
    <p:sldId id="449" r:id="rId9"/>
    <p:sldId id="450" r:id="rId10"/>
    <p:sldId id="451" r:id="rId11"/>
    <p:sldId id="440" r:id="rId12"/>
    <p:sldId id="368" r:id="rId13"/>
    <p:sldId id="452" r:id="rId14"/>
    <p:sldId id="390" r:id="rId15"/>
  </p:sldIdLst>
  <p:sldSz cx="9144000" cy="5143500" type="screen16x9"/>
  <p:notesSz cx="6858000" cy="9144000"/>
  <p:embeddedFontLst>
    <p:embeddedFont>
      <p:font typeface="Fredoka One" panose="020B0604020202020204" charset="0"/>
      <p:regular r:id="rId17"/>
    </p:embeddedFont>
    <p:embeddedFont>
      <p:font typeface="Cambria" panose="02040503050406030204" pitchFamily="18" charset="0"/>
      <p:regular r:id="rId18"/>
      <p:bold r:id="rId19"/>
      <p:italic r:id="rId20"/>
      <p:boldItalic r:id="rId21"/>
    </p:embeddedFont>
    <p:embeddedFont>
      <p:font typeface="Algerian" panose="020B0604020202020204" charset="0"/>
      <p:regular r:id="rId22"/>
    </p:embeddedFont>
    <p:embeddedFont>
      <p:font typeface="Squada One" panose="020B0604020202020204" charset="0"/>
      <p:regular r:id="rId23"/>
    </p:embeddedFont>
    <p:embeddedFont>
      <p:font typeface="Raleway" panose="020B0604020202020204" charset="0"/>
      <p:regular r:id="rId24"/>
      <p:bold r:id="rId25"/>
      <p:italic r:id="rId26"/>
      <p:boldItalic r:id="rId27"/>
    </p:embeddedFont>
    <p:embeddedFont>
      <p:font typeface="Barlow" panose="020B0604020202020204" charset="0"/>
      <p:regular r:id="rId28"/>
      <p:bold r:id="rId29"/>
      <p:italic r:id="rId30"/>
      <p:boldItalic r:id="rId31"/>
    </p:embeddedFont>
    <p:embeddedFont>
      <p:font typeface="Cambria Math" panose="02040503050406030204" pitchFamily="18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mesh de villiers" initials="rv" lastIdx="1" clrIdx="0">
    <p:extLst>
      <p:ext uri="{19B8F6BF-5375-455C-9EA6-DF929625EA0E}">
        <p15:presenceInfo xmlns:p15="http://schemas.microsoft.com/office/powerpoint/2012/main" userId="0bde652fbc22c9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DA36"/>
    <a:srgbClr val="E89E18"/>
    <a:srgbClr val="2ECC4C"/>
    <a:srgbClr val="669900"/>
    <a:srgbClr val="FFFF8F"/>
    <a:srgbClr val="DAC2EC"/>
    <a:srgbClr val="FFECAF"/>
    <a:srgbClr val="FFB9B9"/>
    <a:srgbClr val="D8EEC0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E41AE4-29CA-49B4-99A8-09D1E0EC09DD}">
  <a:tblStyle styleId="{B4E41AE4-29CA-49B4-99A8-09D1E0EC09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78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21" Type="http://schemas.openxmlformats.org/officeDocument/2006/relationships/font" Target="fonts/font5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23900" y="736062"/>
            <a:ext cx="3114300" cy="8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ubTitle" idx="1"/>
          </p:nvPr>
        </p:nvSpPr>
        <p:spPr>
          <a:xfrm>
            <a:off x="723900" y="1828500"/>
            <a:ext cx="4308600" cy="27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2319547" y="-2509460"/>
            <a:ext cx="10526452" cy="10365738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27800" y="1790250"/>
            <a:ext cx="4982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627800" y="2632050"/>
            <a:ext cx="49824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CUSTOM_2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 rot="-2808582" flipH="1">
            <a:off x="-769895" y="-1911250"/>
            <a:ext cx="9580815" cy="9304939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940975" y="39250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940975" y="276685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940975" y="16086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940975" y="35076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A5B7C6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940975" y="23387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445D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940975" y="11698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CUSTOM_14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888763" y="35155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5775188" y="19768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905038" y="19874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888763" y="3098075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577518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90503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5775188" y="3505238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5775188" y="3077138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bg>
      <p:bgPr>
        <a:solidFill>
          <a:schemeClr val="accent3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21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156" name="Google Shape;156;p21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8944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17" name="Google Shape;17;p3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37429" y="1652159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758372" y="1512749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416563" y="1955400"/>
            <a:ext cx="321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199900" y="2797200"/>
            <a:ext cx="47442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2516538" y="1955400"/>
            <a:ext cx="94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41974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8" r:id="rId3"/>
    <p:sldLayoutId id="2147483661" r:id="rId4"/>
    <p:sldLayoutId id="2147483673" r:id="rId5"/>
    <p:sldLayoutId id="2147483684" r:id="rId6"/>
    <p:sldLayoutId id="2147483691" r:id="rId7"/>
    <p:sldLayoutId id="214748369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5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Top-left: Intensity image. Bottom-left: License plate in intensity image. Top-right: Edgedetected image (Canny). Bottom-right: License plate in edge detected image.  ">
            <a:extLst>
              <a:ext uri="{FF2B5EF4-FFF2-40B4-BE49-F238E27FC236}">
                <a16:creationId xmlns:a16="http://schemas.microsoft.com/office/drawing/2014/main" id="{DD3044CA-17D7-8086-72D7-18A51C17C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4" y="1452398"/>
            <a:ext cx="611505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318;p30">
            <a:extLst>
              <a:ext uri="{FF2B5EF4-FFF2-40B4-BE49-F238E27FC236}">
                <a16:creationId xmlns:a16="http://schemas.microsoft.com/office/drawing/2014/main" id="{47D2BA70-5834-0E87-FDFF-DDFE3C6DCA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1689" y="385387"/>
            <a:ext cx="696062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3600" b="1" dirty="0">
                <a:latin typeface="Cambria" panose="02040503050406030204" pitchFamily="18" charset="0"/>
                <a:ea typeface="Cambria" panose="02040503050406030204" pitchFamily="18" charset="0"/>
              </a:rPr>
              <a:t>Final</a:t>
            </a:r>
          </a:p>
        </p:txBody>
      </p:sp>
    </p:spTree>
    <p:extLst>
      <p:ext uri="{BB962C8B-B14F-4D97-AF65-F5344CB8AC3E}">
        <p14:creationId xmlns:p14="http://schemas.microsoft.com/office/powerpoint/2010/main" val="263904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">
            <a:extLst>
              <a:ext uri="{FF2B5EF4-FFF2-40B4-BE49-F238E27FC236}">
                <a16:creationId xmlns:a16="http://schemas.microsoft.com/office/drawing/2014/main" id="{4C146499-8A31-0851-5E2F-C394042A1B9B}"/>
              </a:ext>
            </a:extLst>
          </p:cNvPr>
          <p:cNvSpPr/>
          <p:nvPr/>
        </p:nvSpPr>
        <p:spPr>
          <a:xfrm>
            <a:off x="2643806" y="1948422"/>
            <a:ext cx="1595120" cy="61645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quada One" panose="02000000000000000000" pitchFamily="2" charset="0"/>
              </a:rPr>
              <a:t>Convert to Grayscale Image</a:t>
            </a:r>
          </a:p>
        </p:txBody>
      </p:sp>
      <p:sp>
        <p:nvSpPr>
          <p:cNvPr id="5" name="Rounded Rectangle 6">
            <a:extLst>
              <a:ext uri="{FF2B5EF4-FFF2-40B4-BE49-F238E27FC236}">
                <a16:creationId xmlns:a16="http://schemas.microsoft.com/office/drawing/2014/main" id="{DD25E08F-82B1-7339-2B94-BED90C0BB55A}"/>
              </a:ext>
            </a:extLst>
          </p:cNvPr>
          <p:cNvSpPr/>
          <p:nvPr/>
        </p:nvSpPr>
        <p:spPr>
          <a:xfrm>
            <a:off x="4528486" y="1948422"/>
            <a:ext cx="1595120" cy="61645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Squada One" panose="02000000000000000000" pitchFamily="2" charset="0"/>
              </a:rPr>
              <a:t>Canny Edge Detection</a:t>
            </a:r>
          </a:p>
        </p:txBody>
      </p:sp>
      <p:sp>
        <p:nvSpPr>
          <p:cNvPr id="6" name="Rounded Rectangle 7">
            <a:extLst>
              <a:ext uri="{FF2B5EF4-FFF2-40B4-BE49-F238E27FC236}">
                <a16:creationId xmlns:a16="http://schemas.microsoft.com/office/drawing/2014/main" id="{662C049A-6740-1C85-598B-E0499F364E84}"/>
              </a:ext>
            </a:extLst>
          </p:cNvPr>
          <p:cNvSpPr/>
          <p:nvPr/>
        </p:nvSpPr>
        <p:spPr>
          <a:xfrm>
            <a:off x="6413166" y="1948422"/>
            <a:ext cx="1595120" cy="61645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Squada One" panose="02000000000000000000" pitchFamily="2" charset="0"/>
              </a:rPr>
              <a:t>Find the contour with 4 potential corners and create ROI around it</a:t>
            </a:r>
            <a:endParaRPr lang="en-IN" sz="1050" dirty="0">
              <a:latin typeface="Squada One" panose="02000000000000000000" pitchFamily="2" charset="0"/>
            </a:endParaRPr>
          </a:p>
        </p:txBody>
      </p:sp>
      <p:sp>
        <p:nvSpPr>
          <p:cNvPr id="7" name="Rounded Rectangle 8">
            <a:extLst>
              <a:ext uri="{FF2B5EF4-FFF2-40B4-BE49-F238E27FC236}">
                <a16:creationId xmlns:a16="http://schemas.microsoft.com/office/drawing/2014/main" id="{66203EDD-AEF3-CBDE-5B96-562159C48BD6}"/>
              </a:ext>
            </a:extLst>
          </p:cNvPr>
          <p:cNvSpPr/>
          <p:nvPr/>
        </p:nvSpPr>
        <p:spPr>
          <a:xfrm>
            <a:off x="759126" y="1958582"/>
            <a:ext cx="1595120" cy="61645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quada One" panose="02000000000000000000" pitchFamily="2" charset="0"/>
              </a:rPr>
              <a:t>Read the image file</a:t>
            </a:r>
          </a:p>
        </p:txBody>
      </p:sp>
      <p:sp>
        <p:nvSpPr>
          <p:cNvPr id="8" name="Rounded Rectangle 9">
            <a:extLst>
              <a:ext uri="{FF2B5EF4-FFF2-40B4-BE49-F238E27FC236}">
                <a16:creationId xmlns:a16="http://schemas.microsoft.com/office/drawing/2014/main" id="{5924788E-489F-ACB8-AA8D-741E9831B2E8}"/>
              </a:ext>
            </a:extLst>
          </p:cNvPr>
          <p:cNvSpPr/>
          <p:nvPr/>
        </p:nvSpPr>
        <p:spPr>
          <a:xfrm>
            <a:off x="1556686" y="3655302"/>
            <a:ext cx="1595120" cy="61645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latin typeface="Squada One" panose="02000000000000000000" pitchFamily="2" charset="0"/>
              </a:rPr>
              <a:t>Removing Noise from the detected image, before sending to Tesseract</a:t>
            </a:r>
            <a:endParaRPr lang="en-IN" sz="1050" dirty="0">
              <a:latin typeface="Squada One" panose="02000000000000000000" pitchFamily="2" charset="0"/>
            </a:endParaRPr>
          </a:p>
        </p:txBody>
      </p:sp>
      <p:sp>
        <p:nvSpPr>
          <p:cNvPr id="9" name="Rounded Rectangle 10">
            <a:extLst>
              <a:ext uri="{FF2B5EF4-FFF2-40B4-BE49-F238E27FC236}">
                <a16:creationId xmlns:a16="http://schemas.microsoft.com/office/drawing/2014/main" id="{7B9E2C40-52A0-8559-9E68-F307DCAE52F8}"/>
              </a:ext>
            </a:extLst>
          </p:cNvPr>
          <p:cNvSpPr/>
          <p:nvPr/>
        </p:nvSpPr>
        <p:spPr>
          <a:xfrm>
            <a:off x="3441366" y="3655302"/>
            <a:ext cx="1595120" cy="61645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quada One" panose="02000000000000000000" pitchFamily="2" charset="0"/>
              </a:rPr>
              <a:t>Text Recognition</a:t>
            </a:r>
          </a:p>
        </p:txBody>
      </p:sp>
      <p:sp>
        <p:nvSpPr>
          <p:cNvPr id="10" name="Rounded Rectangle 11">
            <a:extLst>
              <a:ext uri="{FF2B5EF4-FFF2-40B4-BE49-F238E27FC236}">
                <a16:creationId xmlns:a16="http://schemas.microsoft.com/office/drawing/2014/main" id="{D39A7777-34A1-3C04-DE0B-A65D8FFAB237}"/>
              </a:ext>
            </a:extLst>
          </p:cNvPr>
          <p:cNvSpPr/>
          <p:nvPr/>
        </p:nvSpPr>
        <p:spPr>
          <a:xfrm>
            <a:off x="5326046" y="3655302"/>
            <a:ext cx="1595120" cy="61645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quada One" panose="02000000000000000000" pitchFamily="2" charset="0"/>
              </a:rPr>
              <a:t>Draw License Plate and write the Text</a:t>
            </a:r>
            <a:endParaRPr lang="en-IN" dirty="0">
              <a:latin typeface="Squada One" panose="02000000000000000000" pitchFamily="2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E5F395B-94DA-8926-23BE-2EEB5B2F0B70}"/>
              </a:ext>
            </a:extLst>
          </p:cNvPr>
          <p:cNvCxnSpPr>
            <a:stCxn id="7" idx="3"/>
            <a:endCxn id="4" idx="1"/>
          </p:cNvCxnSpPr>
          <p:nvPr/>
        </p:nvCxnSpPr>
        <p:spPr>
          <a:xfrm flipV="1">
            <a:off x="2354246" y="2256647"/>
            <a:ext cx="289560" cy="10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C09705-FC45-E7B5-1261-2BB04EA1CA89}"/>
              </a:ext>
            </a:extLst>
          </p:cNvPr>
          <p:cNvCxnSpPr/>
          <p:nvPr/>
        </p:nvCxnSpPr>
        <p:spPr>
          <a:xfrm flipV="1">
            <a:off x="4229661" y="2246487"/>
            <a:ext cx="289560" cy="10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40F96D-F117-1532-6F1F-FB544B318B32}"/>
              </a:ext>
            </a:extLst>
          </p:cNvPr>
          <p:cNvCxnSpPr/>
          <p:nvPr/>
        </p:nvCxnSpPr>
        <p:spPr>
          <a:xfrm flipV="1">
            <a:off x="6132871" y="2266807"/>
            <a:ext cx="289560" cy="10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6">
            <a:extLst>
              <a:ext uri="{FF2B5EF4-FFF2-40B4-BE49-F238E27FC236}">
                <a16:creationId xmlns:a16="http://schemas.microsoft.com/office/drawing/2014/main" id="{D926F1B7-2FFC-26CD-6392-620B2BF5D6EF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H="1">
            <a:off x="1556686" y="2256647"/>
            <a:ext cx="6451600" cy="1706880"/>
          </a:xfrm>
          <a:prstGeom prst="bentConnector5">
            <a:avLst>
              <a:gd name="adj1" fmla="val -3543"/>
              <a:gd name="adj2" fmla="val 50000"/>
              <a:gd name="adj3" fmla="val 10354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26CA47-C3BE-C21A-01B8-88F981C0B9B0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3151806" y="3963527"/>
            <a:ext cx="2895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F52FE9-0BCC-34FF-06E3-DCE2D44A79EB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036486" y="3963527"/>
            <a:ext cx="2895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Google Shape;318;p30">
            <a:extLst>
              <a:ext uri="{FF2B5EF4-FFF2-40B4-BE49-F238E27FC236}">
                <a16:creationId xmlns:a16="http://schemas.microsoft.com/office/drawing/2014/main" id="{9DA8CBAC-16C8-50D6-8112-4F3828ECD6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9126" y="504575"/>
            <a:ext cx="7625748" cy="7409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Block Diagram – Workflow</a:t>
            </a:r>
            <a:endParaRPr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86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C0A94-F419-4190-3B23-A7BA0F19B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269" y="2331733"/>
            <a:ext cx="5905339" cy="552427"/>
          </a:xfrm>
        </p:spPr>
        <p:txBody>
          <a:bodyPr/>
          <a:lstStyle/>
          <a:p>
            <a:r>
              <a:rPr lang="en-IN" sz="4400" dirty="0"/>
              <a:t>Ready For Hands On</a:t>
            </a:r>
          </a:p>
        </p:txBody>
      </p:sp>
      <p:grpSp>
        <p:nvGrpSpPr>
          <p:cNvPr id="5" name="Google Shape;1304;p52">
            <a:extLst>
              <a:ext uri="{FF2B5EF4-FFF2-40B4-BE49-F238E27FC236}">
                <a16:creationId xmlns:a16="http://schemas.microsoft.com/office/drawing/2014/main" id="{DB63C37C-768B-EDE6-89A5-5BA23911A7CB}"/>
              </a:ext>
            </a:extLst>
          </p:cNvPr>
          <p:cNvGrpSpPr/>
          <p:nvPr/>
        </p:nvGrpSpPr>
        <p:grpSpPr>
          <a:xfrm>
            <a:off x="6181058" y="4130858"/>
            <a:ext cx="668104" cy="895218"/>
            <a:chOff x="122038" y="7256930"/>
            <a:chExt cx="668104" cy="895218"/>
          </a:xfrm>
        </p:grpSpPr>
        <p:sp>
          <p:nvSpPr>
            <p:cNvPr id="6" name="Google Shape;1305;p52">
              <a:extLst>
                <a:ext uri="{FF2B5EF4-FFF2-40B4-BE49-F238E27FC236}">
                  <a16:creationId xmlns:a16="http://schemas.microsoft.com/office/drawing/2014/main" id="{505351FA-E11D-0B1A-B20C-C14A17AF128C}"/>
                </a:ext>
              </a:extLst>
            </p:cNvPr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06;p52">
              <a:extLst>
                <a:ext uri="{FF2B5EF4-FFF2-40B4-BE49-F238E27FC236}">
                  <a16:creationId xmlns:a16="http://schemas.microsoft.com/office/drawing/2014/main" id="{370024D1-93D3-E1A6-85FE-6C80DE9BE611}"/>
                </a:ext>
              </a:extLst>
            </p:cNvPr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07;p52">
              <a:extLst>
                <a:ext uri="{FF2B5EF4-FFF2-40B4-BE49-F238E27FC236}">
                  <a16:creationId xmlns:a16="http://schemas.microsoft.com/office/drawing/2014/main" id="{78D4DEE4-CB61-C395-F0EC-EA6598789BFE}"/>
                </a:ext>
              </a:extLst>
            </p:cNvPr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08;p52">
              <a:extLst>
                <a:ext uri="{FF2B5EF4-FFF2-40B4-BE49-F238E27FC236}">
                  <a16:creationId xmlns:a16="http://schemas.microsoft.com/office/drawing/2014/main" id="{AFFE09C8-025C-D7E8-B92F-C43C94CDE25F}"/>
                </a:ext>
              </a:extLst>
            </p:cNvPr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09;p52">
              <a:extLst>
                <a:ext uri="{FF2B5EF4-FFF2-40B4-BE49-F238E27FC236}">
                  <a16:creationId xmlns:a16="http://schemas.microsoft.com/office/drawing/2014/main" id="{C5865C23-86D8-75EB-09D0-58BF8BEB9E94}"/>
                </a:ext>
              </a:extLst>
            </p:cNvPr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10;p52">
              <a:extLst>
                <a:ext uri="{FF2B5EF4-FFF2-40B4-BE49-F238E27FC236}">
                  <a16:creationId xmlns:a16="http://schemas.microsoft.com/office/drawing/2014/main" id="{15FA0391-5F7F-2858-B60C-4488B9C5D896}"/>
                </a:ext>
              </a:extLst>
            </p:cNvPr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" name="Google Shape;2173;p64">
            <a:extLst>
              <a:ext uri="{FF2B5EF4-FFF2-40B4-BE49-F238E27FC236}">
                <a16:creationId xmlns:a16="http://schemas.microsoft.com/office/drawing/2014/main" id="{C0381091-786C-B6FB-AF4E-2B17830024F4}"/>
              </a:ext>
            </a:extLst>
          </p:cNvPr>
          <p:cNvGrpSpPr/>
          <p:nvPr/>
        </p:nvGrpSpPr>
        <p:grpSpPr>
          <a:xfrm rot="17282091">
            <a:off x="6068047" y="55530"/>
            <a:ext cx="851255" cy="915573"/>
            <a:chOff x="731955" y="3388996"/>
            <a:chExt cx="355077" cy="588982"/>
          </a:xfrm>
        </p:grpSpPr>
        <p:sp>
          <p:nvSpPr>
            <p:cNvPr id="13" name="Google Shape;2174;p64">
              <a:extLst>
                <a:ext uri="{FF2B5EF4-FFF2-40B4-BE49-F238E27FC236}">
                  <a16:creationId xmlns:a16="http://schemas.microsoft.com/office/drawing/2014/main" id="{2493B6D6-D8A1-A644-5BAD-CA392459D23F}"/>
                </a:ext>
              </a:extLst>
            </p:cNvPr>
            <p:cNvSpPr/>
            <p:nvPr/>
          </p:nvSpPr>
          <p:spPr>
            <a:xfrm>
              <a:off x="828251" y="3419645"/>
              <a:ext cx="215323" cy="555667"/>
            </a:xfrm>
            <a:custGeom>
              <a:avLst/>
              <a:gdLst/>
              <a:ahLst/>
              <a:cxnLst/>
              <a:rect l="l" t="t" r="r" b="b"/>
              <a:pathLst>
                <a:path w="10742" h="27721" extrusionOk="0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75;p64">
              <a:extLst>
                <a:ext uri="{FF2B5EF4-FFF2-40B4-BE49-F238E27FC236}">
                  <a16:creationId xmlns:a16="http://schemas.microsoft.com/office/drawing/2014/main" id="{356C870F-27BF-6236-873D-16A8441065EE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176;p64">
              <a:extLst>
                <a:ext uri="{FF2B5EF4-FFF2-40B4-BE49-F238E27FC236}">
                  <a16:creationId xmlns:a16="http://schemas.microsoft.com/office/drawing/2014/main" id="{2180C685-D0A0-49C3-7A6F-7D6D9C8276D7}"/>
                </a:ext>
              </a:extLst>
            </p:cNvPr>
            <p:cNvSpPr/>
            <p:nvPr/>
          </p:nvSpPr>
          <p:spPr>
            <a:xfrm>
              <a:off x="892435" y="3550037"/>
              <a:ext cx="12067" cy="150458"/>
            </a:xfrm>
            <a:custGeom>
              <a:avLst/>
              <a:gdLst/>
              <a:ahLst/>
              <a:cxnLst/>
              <a:rect l="l" t="t" r="r" b="b"/>
              <a:pathLst>
                <a:path w="602" h="750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77;p64">
              <a:extLst>
                <a:ext uri="{FF2B5EF4-FFF2-40B4-BE49-F238E27FC236}">
                  <a16:creationId xmlns:a16="http://schemas.microsoft.com/office/drawing/2014/main" id="{95B74567-227B-09E5-A063-53BD0D1DC510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78;p64">
              <a:extLst>
                <a:ext uri="{FF2B5EF4-FFF2-40B4-BE49-F238E27FC236}">
                  <a16:creationId xmlns:a16="http://schemas.microsoft.com/office/drawing/2014/main" id="{20905A9A-5452-B3BF-9096-DA85BB3BEEC8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79;p64">
              <a:extLst>
                <a:ext uri="{FF2B5EF4-FFF2-40B4-BE49-F238E27FC236}">
                  <a16:creationId xmlns:a16="http://schemas.microsoft.com/office/drawing/2014/main" id="{2F4C99F1-519E-FE65-F4FD-19E14586FBFD}"/>
                </a:ext>
              </a:extLst>
            </p:cNvPr>
            <p:cNvSpPr/>
            <p:nvPr/>
          </p:nvSpPr>
          <p:spPr>
            <a:xfrm>
              <a:off x="1041550" y="3828863"/>
              <a:ext cx="22751" cy="148453"/>
            </a:xfrm>
            <a:custGeom>
              <a:avLst/>
              <a:gdLst/>
              <a:ahLst/>
              <a:cxnLst/>
              <a:rect l="l" t="t" r="r" b="b"/>
              <a:pathLst>
                <a:path w="1135" h="7406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180;p64">
              <a:extLst>
                <a:ext uri="{FF2B5EF4-FFF2-40B4-BE49-F238E27FC236}">
                  <a16:creationId xmlns:a16="http://schemas.microsoft.com/office/drawing/2014/main" id="{1F93ED61-B934-D4E8-0223-6E0A3FE90A16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181;p64">
              <a:extLst>
                <a:ext uri="{FF2B5EF4-FFF2-40B4-BE49-F238E27FC236}">
                  <a16:creationId xmlns:a16="http://schemas.microsoft.com/office/drawing/2014/main" id="{060C0065-92E4-F579-525F-3A5F22C32744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82;p64">
              <a:extLst>
                <a:ext uri="{FF2B5EF4-FFF2-40B4-BE49-F238E27FC236}">
                  <a16:creationId xmlns:a16="http://schemas.microsoft.com/office/drawing/2014/main" id="{DD3DE5CD-68D1-82B4-2FA4-E55F644F3717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183;p64">
              <a:extLst>
                <a:ext uri="{FF2B5EF4-FFF2-40B4-BE49-F238E27FC236}">
                  <a16:creationId xmlns:a16="http://schemas.microsoft.com/office/drawing/2014/main" id="{AFC8CA87-A45E-811E-D397-84929918D750}"/>
                </a:ext>
              </a:extLst>
            </p:cNvPr>
            <p:cNvSpPr/>
            <p:nvPr/>
          </p:nvSpPr>
          <p:spPr>
            <a:xfrm>
              <a:off x="760719" y="3428344"/>
              <a:ext cx="72222" cy="131736"/>
            </a:xfrm>
            <a:custGeom>
              <a:avLst/>
              <a:gdLst/>
              <a:ahLst/>
              <a:cxnLst/>
              <a:rect l="l" t="t" r="r" b="b"/>
              <a:pathLst>
                <a:path w="3603" h="657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84;p64">
              <a:extLst>
                <a:ext uri="{FF2B5EF4-FFF2-40B4-BE49-F238E27FC236}">
                  <a16:creationId xmlns:a16="http://schemas.microsoft.com/office/drawing/2014/main" id="{36FE7569-EBFD-B8E9-9A9D-043B280C8F6B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185;p64">
              <a:extLst>
                <a:ext uri="{FF2B5EF4-FFF2-40B4-BE49-F238E27FC236}">
                  <a16:creationId xmlns:a16="http://schemas.microsoft.com/office/drawing/2014/main" id="{E96492D1-CB95-ED05-C228-DDC9FBB79AB9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86;p64">
              <a:extLst>
                <a:ext uri="{FF2B5EF4-FFF2-40B4-BE49-F238E27FC236}">
                  <a16:creationId xmlns:a16="http://schemas.microsoft.com/office/drawing/2014/main" id="{6BF85210-0A4B-3102-7747-C0AE8D2416E6}"/>
                </a:ext>
              </a:extLst>
            </p:cNvPr>
            <p:cNvSpPr/>
            <p:nvPr/>
          </p:nvSpPr>
          <p:spPr>
            <a:xfrm>
              <a:off x="878403" y="3774702"/>
              <a:ext cx="123036" cy="86274"/>
            </a:xfrm>
            <a:custGeom>
              <a:avLst/>
              <a:gdLst/>
              <a:ahLst/>
              <a:cxnLst/>
              <a:rect l="l" t="t" r="r" b="b"/>
              <a:pathLst>
                <a:path w="6138" h="4304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4412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ont of black car">
            <a:extLst>
              <a:ext uri="{FF2B5EF4-FFF2-40B4-BE49-F238E27FC236}">
                <a16:creationId xmlns:a16="http://schemas.microsoft.com/office/drawing/2014/main" id="{2775B8CD-D314-420D-904A-3D1C4BA46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530" y="707082"/>
            <a:ext cx="2543775" cy="177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dge detection of car front">
            <a:extLst>
              <a:ext uri="{FF2B5EF4-FFF2-40B4-BE49-F238E27FC236}">
                <a16:creationId xmlns:a16="http://schemas.microsoft.com/office/drawing/2014/main" id="{BA6F75E3-A45D-B834-99F1-AD2876337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765" y="675297"/>
            <a:ext cx="2450949" cy="189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ar drawContours">
            <a:extLst>
              <a:ext uri="{FF2B5EF4-FFF2-40B4-BE49-F238E27FC236}">
                <a16:creationId xmlns:a16="http://schemas.microsoft.com/office/drawing/2014/main" id="{7CC6E2AB-C487-93B9-2608-C127A803B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530" y="2913506"/>
            <a:ext cx="2543776" cy="189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ar scanning machine learning">
            <a:extLst>
              <a:ext uri="{FF2B5EF4-FFF2-40B4-BE49-F238E27FC236}">
                <a16:creationId xmlns:a16="http://schemas.microsoft.com/office/drawing/2014/main" id="{DCD337AE-1BA2-8408-39F0-673B7F8C2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765" y="2913506"/>
            <a:ext cx="2543776" cy="189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725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7BE227-6EA7-7142-6048-E505A3C5AEEC}"/>
              </a:ext>
            </a:extLst>
          </p:cNvPr>
          <p:cNvSpPr txBox="1"/>
          <p:nvPr/>
        </p:nvSpPr>
        <p:spPr>
          <a:xfrm>
            <a:off x="1152659" y="1756241"/>
            <a:ext cx="683868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>
                <a:solidFill>
                  <a:schemeClr val="accent2"/>
                </a:solidFill>
                <a:latin typeface="Algerian" panose="04020705040A02060702" pitchFamily="82" charset="0"/>
              </a:rPr>
              <a:t>NOVITECH COIMBATORE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4B8992-D761-921A-FB45-B1F7BEF87C73}"/>
              </a:ext>
            </a:extLst>
          </p:cNvPr>
          <p:cNvSpPr txBox="1"/>
          <p:nvPr/>
        </p:nvSpPr>
        <p:spPr>
          <a:xfrm>
            <a:off x="1287608" y="2721426"/>
            <a:ext cx="60969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novitech</a:t>
            </a:r>
            <a:r>
              <a:rPr lang="en-US" sz="3200" b="1" dirty="0" err="1">
                <a:solidFill>
                  <a:schemeClr val="bg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research</a:t>
            </a:r>
            <a:r>
              <a:rPr lang="en-US" sz="3200" b="1" dirty="0" err="1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and</a:t>
            </a:r>
            <a:r>
              <a:rPr lang="en-US" sz="3200" b="1" dirty="0" err="1">
                <a:solidFill>
                  <a:schemeClr val="bg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development</a:t>
            </a:r>
            <a:endParaRPr lang="en-IN" sz="3200" b="1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183F49-651D-FFEC-5227-DC7455CE3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597" y="1812069"/>
            <a:ext cx="699452" cy="4654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25BDAF-ED7B-C265-D64B-58DADA58C2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624" t="10456" r="28591" b="12466"/>
          <a:stretch/>
        </p:blipFill>
        <p:spPr>
          <a:xfrm>
            <a:off x="7415316" y="2633249"/>
            <a:ext cx="668734" cy="6746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352FE5-4158-F87E-CD0D-BA503DEBEB43}"/>
              </a:ext>
            </a:extLst>
          </p:cNvPr>
          <p:cNvSpPr txBox="1"/>
          <p:nvPr/>
        </p:nvSpPr>
        <p:spPr>
          <a:xfrm>
            <a:off x="2286511" y="629811"/>
            <a:ext cx="4570979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50" dirty="0">
                <a:solidFill>
                  <a:srgbClr val="FF0000"/>
                </a:solidFill>
                <a:latin typeface="Algerian" panose="04020705040A02060702" pitchFamily="82" charset="0"/>
              </a:rPr>
              <a:t>THANK YOU</a:t>
            </a:r>
            <a:r>
              <a:rPr lang="en-IN" sz="4050" dirty="0">
                <a:latin typeface="Algerian" panose="04020705040A02060702" pitchFamily="82" charset="0"/>
                <a:sym typeface="Wingdings" panose="05000000000000000000" pitchFamily="2" charset="2"/>
              </a:rPr>
              <a:t> </a:t>
            </a:r>
            <a:endParaRPr lang="en-IN" sz="4050" dirty="0">
              <a:latin typeface="Algerian" panose="04020705040A02060702" pitchFamily="82" charset="0"/>
            </a:endParaRPr>
          </a:p>
        </p:txBody>
      </p:sp>
      <p:pic>
        <p:nvPicPr>
          <p:cNvPr id="10" name="Picture 9" descr="Subscribe Button PNG, Subscribe Button Transparent Background - FreeIconsPNG">
            <a:extLst>
              <a:ext uri="{FF2B5EF4-FFF2-40B4-BE49-F238E27FC236}">
                <a16:creationId xmlns:a16="http://schemas.microsoft.com/office/drawing/2014/main" id="{EBC8002F-244E-1227-A1B6-F95F31BF57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0" t="31853" r="730" b="31097"/>
          <a:stretch/>
        </p:blipFill>
        <p:spPr bwMode="auto">
          <a:xfrm>
            <a:off x="3067411" y="3686316"/>
            <a:ext cx="2609588" cy="96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9687F1-35E6-AFAF-439B-0559A5098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00" y="3712146"/>
            <a:ext cx="814243" cy="81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098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18;p30">
            <a:extLst>
              <a:ext uri="{FF2B5EF4-FFF2-40B4-BE49-F238E27FC236}">
                <a16:creationId xmlns:a16="http://schemas.microsoft.com/office/drawing/2014/main" id="{18467CFC-6FA3-2432-AE74-C2D98A4576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36537" y="662323"/>
            <a:ext cx="613293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3600" b="1" dirty="0">
                <a:latin typeface="Cambria" panose="02040503050406030204" pitchFamily="18" charset="0"/>
                <a:ea typeface="Cambria" panose="02040503050406030204" pitchFamily="18" charset="0"/>
              </a:rPr>
              <a:t>License Plate recognition</a:t>
            </a:r>
            <a:endParaRPr lang="en-IN" sz="3600"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3D5EB2-1693-3D7D-B228-2402F4AD81E4}"/>
              </a:ext>
            </a:extLst>
          </p:cNvPr>
          <p:cNvSpPr/>
          <p:nvPr/>
        </p:nvSpPr>
        <p:spPr>
          <a:xfrm>
            <a:off x="279215" y="1989687"/>
            <a:ext cx="55464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LPR (License Plate Recognition) is an image-processing technology used to identify vehicles by their license plates. This technology is used in various security and traffic applications, such as the access-control system featured in the following animation.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304CDE-245C-A527-040A-6755A7B9E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574" y="1983775"/>
            <a:ext cx="3156700" cy="189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054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18;p30">
            <a:extLst>
              <a:ext uri="{FF2B5EF4-FFF2-40B4-BE49-F238E27FC236}">
                <a16:creationId xmlns:a16="http://schemas.microsoft.com/office/drawing/2014/main" id="{18467CFC-6FA3-2432-AE74-C2D98A4576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1689" y="64709"/>
            <a:ext cx="696062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3600" b="1" dirty="0">
                <a:latin typeface="Cambria" panose="02040503050406030204" pitchFamily="18" charset="0"/>
                <a:ea typeface="Cambria" panose="02040503050406030204" pitchFamily="18" charset="0"/>
              </a:rPr>
              <a:t>Canny edge detection</a:t>
            </a:r>
            <a:endParaRPr lang="en-IN" sz="3600"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3D5EB2-1693-3D7D-B228-2402F4AD81E4}"/>
              </a:ext>
            </a:extLst>
          </p:cNvPr>
          <p:cNvSpPr/>
          <p:nvPr/>
        </p:nvSpPr>
        <p:spPr>
          <a:xfrm>
            <a:off x="709448" y="981679"/>
            <a:ext cx="7598979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Canny edge detection is a popular image processing technique used to find edges in images. It works by detecting areas of rapid intensity change, which often correspond to the boundaries of objects in a scene.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For </a:t>
            </a:r>
            <a:r>
              <a:rPr lang="en-US" altLang="ko-KR" sz="16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eg</a:t>
            </a: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:-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Imagine you have a black-and-white picture, and you want to find all the edges in the image (where one object ends and another begins). Canny edge detection helps you do that.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242424"/>
                </a:solidFill>
                <a:effectLst/>
                <a:latin typeface="sohne"/>
              </a:rPr>
              <a:t>Noise Reduction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b="1" i="0" dirty="0">
                <a:effectLst/>
                <a:latin typeface="Söhne"/>
              </a:rPr>
              <a:t>Gradient Calculation</a:t>
            </a:r>
            <a:endParaRPr lang="en-US" sz="2000" b="1" i="0" dirty="0">
              <a:solidFill>
                <a:schemeClr val="tx1"/>
              </a:solidFill>
              <a:effectLst/>
              <a:latin typeface="Barlow" panose="00000500000000000000" pitchFamily="2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b="1" i="0" dirty="0">
                <a:effectLst/>
                <a:latin typeface="Söhne"/>
              </a:rPr>
              <a:t>Non-maximum Suppression</a:t>
            </a:r>
            <a:endParaRPr lang="en-US" sz="1600" b="1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b="1" i="0" dirty="0">
                <a:effectLst/>
                <a:latin typeface="Söhne"/>
              </a:rPr>
              <a:t>Thresholding</a:t>
            </a:r>
            <a:endParaRPr lang="en-US" sz="1600" b="1" i="0" dirty="0">
              <a:solidFill>
                <a:schemeClr val="tx1"/>
              </a:solidFill>
              <a:effectLst/>
              <a:latin typeface="Barlow" panose="00000500000000000000" pitchFamily="2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b="1" i="0" dirty="0">
                <a:effectLst/>
                <a:latin typeface="Söhne"/>
              </a:rPr>
              <a:t>Edge Tracking by Hysteresis</a:t>
            </a:r>
            <a:endParaRPr lang="en-US" altLang="ko-KR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46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240F787-FA62-2470-C3DE-8F6EDAC9E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144" y="1038965"/>
            <a:ext cx="4759707" cy="3484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318;p30">
            <a:extLst>
              <a:ext uri="{FF2B5EF4-FFF2-40B4-BE49-F238E27FC236}">
                <a16:creationId xmlns:a16="http://schemas.microsoft.com/office/drawing/2014/main" id="{D8060602-996F-B9DF-1E5A-4BC231FFA3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1688" y="324840"/>
            <a:ext cx="696062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3600" b="1" dirty="0">
                <a:latin typeface="Cambria" panose="02040503050406030204" pitchFamily="18" charset="0"/>
                <a:ea typeface="Cambria" panose="02040503050406030204" pitchFamily="18" charset="0"/>
              </a:rPr>
              <a:t>Noise Reduction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52FA4B-FFF8-0913-9EA1-91B3E52D672E}"/>
              </a:ext>
            </a:extLst>
          </p:cNvPr>
          <p:cNvSpPr txBox="1"/>
          <p:nvPr/>
        </p:nvSpPr>
        <p:spPr>
          <a:xfrm>
            <a:off x="560164" y="4649383"/>
            <a:ext cx="80236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6B6B6B"/>
                </a:solidFill>
                <a:effectLst/>
                <a:latin typeface="sohne"/>
              </a:rPr>
              <a:t>Original image (left) — Blurred image with a Gaussian filter (sigma=1.4 and kernel size of 5x5)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674571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18;p30">
            <a:extLst>
              <a:ext uri="{FF2B5EF4-FFF2-40B4-BE49-F238E27FC236}">
                <a16:creationId xmlns:a16="http://schemas.microsoft.com/office/drawing/2014/main" id="{D8060602-996F-B9DF-1E5A-4BC231FFA3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1688" y="127771"/>
            <a:ext cx="696062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3600" b="1" dirty="0">
                <a:latin typeface="Cambria" panose="02040503050406030204" pitchFamily="18" charset="0"/>
                <a:ea typeface="Cambria" panose="02040503050406030204" pitchFamily="18" charset="0"/>
              </a:rPr>
              <a:t>Gradient Calculation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EF2C2D9-D9AC-0053-3D60-B297443AE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334" y="927195"/>
            <a:ext cx="4701327" cy="344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1D95D3-9EC5-13C8-1658-7B0773550230}"/>
              </a:ext>
            </a:extLst>
          </p:cNvPr>
          <p:cNvSpPr txBox="1"/>
          <p:nvPr/>
        </p:nvSpPr>
        <p:spPr>
          <a:xfrm>
            <a:off x="2251510" y="4595560"/>
            <a:ext cx="4640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6B6B6B"/>
                </a:solidFill>
                <a:effectLst/>
                <a:latin typeface="sohne"/>
              </a:rPr>
              <a:t>Blurred image (left) — Gradient intensity (right)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201592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18;p30">
            <a:extLst>
              <a:ext uri="{FF2B5EF4-FFF2-40B4-BE49-F238E27FC236}">
                <a16:creationId xmlns:a16="http://schemas.microsoft.com/office/drawing/2014/main" id="{D8060602-996F-B9DF-1E5A-4BC231FFA3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1686" y="148904"/>
            <a:ext cx="696062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3600" b="1" dirty="0">
                <a:latin typeface="Cambria" panose="02040503050406030204" pitchFamily="18" charset="0"/>
                <a:ea typeface="Cambria" panose="02040503050406030204" pitchFamily="18" charset="0"/>
              </a:rPr>
              <a:t>Non-maximum Suppression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3292A3F-F1F9-5DA9-6806-72CF4A945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510" y="943563"/>
            <a:ext cx="4640974" cy="343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A53C0E-AA30-7190-1DAD-C99DF2C61C91}"/>
              </a:ext>
            </a:extLst>
          </p:cNvPr>
          <p:cNvSpPr txBox="1"/>
          <p:nvPr/>
        </p:nvSpPr>
        <p:spPr>
          <a:xfrm>
            <a:off x="2501295" y="4444302"/>
            <a:ext cx="41414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0" i="0" dirty="0">
                <a:solidFill>
                  <a:srgbClr val="6B6B6B"/>
                </a:solidFill>
                <a:effectLst/>
                <a:latin typeface="sohne"/>
              </a:rPr>
              <a:t>Result of the non-max suppression.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16756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18;p30">
            <a:extLst>
              <a:ext uri="{FF2B5EF4-FFF2-40B4-BE49-F238E27FC236}">
                <a16:creationId xmlns:a16="http://schemas.microsoft.com/office/drawing/2014/main" id="{D8060602-996F-B9DF-1E5A-4BC231FFA3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1688" y="66493"/>
            <a:ext cx="696062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3600" b="1" dirty="0">
                <a:latin typeface="Cambria" panose="02040503050406030204" pitchFamily="18" charset="0"/>
                <a:ea typeface="Cambria" panose="02040503050406030204" pitchFamily="18" charset="0"/>
              </a:rPr>
              <a:t>Thresholding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B1BB498-DD4B-35E3-B5B1-3F2F31B75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159" y="751308"/>
            <a:ext cx="4929680" cy="352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F18124B-99BE-A082-BEBF-D1DDAA44A0C2}"/>
              </a:ext>
            </a:extLst>
          </p:cNvPr>
          <p:cNvSpPr txBox="1"/>
          <p:nvPr/>
        </p:nvSpPr>
        <p:spPr>
          <a:xfrm>
            <a:off x="559676" y="4192546"/>
            <a:ext cx="84187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6B6B6B"/>
                </a:solidFill>
                <a:effectLst/>
                <a:latin typeface="sohne"/>
              </a:rPr>
              <a:t>Non-Max Suppression image (left) — Threshold result (right):         	weak pixels is gray and strong ones in white.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044405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18;p30">
            <a:extLst>
              <a:ext uri="{FF2B5EF4-FFF2-40B4-BE49-F238E27FC236}">
                <a16:creationId xmlns:a16="http://schemas.microsoft.com/office/drawing/2014/main" id="{D8060602-996F-B9DF-1E5A-4BC231FFA3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1686" y="148904"/>
            <a:ext cx="696062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3600" b="1" dirty="0">
                <a:latin typeface="Cambria" panose="02040503050406030204" pitchFamily="18" charset="0"/>
                <a:ea typeface="Cambria" panose="02040503050406030204" pitchFamily="18" charset="0"/>
              </a:rPr>
              <a:t>Edge Tracking by Hysteresis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A53C0E-AA30-7190-1DAD-C99DF2C61C91}"/>
              </a:ext>
            </a:extLst>
          </p:cNvPr>
          <p:cNvSpPr txBox="1"/>
          <p:nvPr/>
        </p:nvSpPr>
        <p:spPr>
          <a:xfrm>
            <a:off x="2501295" y="4444302"/>
            <a:ext cx="41414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0" i="0" dirty="0">
                <a:solidFill>
                  <a:srgbClr val="6B6B6B"/>
                </a:solidFill>
                <a:effectLst/>
                <a:latin typeface="sohne"/>
              </a:rPr>
              <a:t>Results of hysteresis process</a:t>
            </a:r>
            <a:endParaRPr lang="en-IN" sz="2000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6ABF7D88-4027-905D-881B-95033220B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461" y="988260"/>
            <a:ext cx="4769070" cy="3356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469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18;p30">
            <a:extLst>
              <a:ext uri="{FF2B5EF4-FFF2-40B4-BE49-F238E27FC236}">
                <a16:creationId xmlns:a16="http://schemas.microsoft.com/office/drawing/2014/main" id="{D8060602-996F-B9DF-1E5A-4BC231FFA3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1686" y="148904"/>
            <a:ext cx="696062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3600" b="1" dirty="0">
                <a:latin typeface="Cambria" panose="02040503050406030204" pitchFamily="18" charset="0"/>
                <a:ea typeface="Cambria" panose="02040503050406030204" pitchFamily="18" charset="0"/>
              </a:rPr>
              <a:t>Final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CFADCB1-CCFD-8740-F681-F58D95228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1" y="1040689"/>
            <a:ext cx="5391150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321612"/>
      </p:ext>
    </p:extLst>
  </p:cSld>
  <p:clrMapOvr>
    <a:masterClrMapping/>
  </p:clrMapOvr>
</p:sld>
</file>

<file path=ppt/theme/theme1.xml><?xml version="1.0" encoding="utf-8"?>
<a:theme xmlns:a="http://schemas.openxmlformats.org/drawingml/2006/main" name="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1909</TotalTime>
  <Words>268</Words>
  <Application>Microsoft Office PowerPoint</Application>
  <PresentationFormat>On-screen Show (16:9)</PresentationFormat>
  <Paragraphs>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Fredoka One</vt:lpstr>
      <vt:lpstr>Cambria</vt:lpstr>
      <vt:lpstr>Algerian</vt:lpstr>
      <vt:lpstr>sohne</vt:lpstr>
      <vt:lpstr>Squada One</vt:lpstr>
      <vt:lpstr>Arial</vt:lpstr>
      <vt:lpstr>Raleway</vt:lpstr>
      <vt:lpstr>Wingdings</vt:lpstr>
      <vt:lpstr>Söhne</vt:lpstr>
      <vt:lpstr>Barlow</vt:lpstr>
      <vt:lpstr>Cambria Math</vt:lpstr>
      <vt:lpstr>Retato Slideshow by Slidesgo</vt:lpstr>
      <vt:lpstr>PowerPoint Presentation</vt:lpstr>
      <vt:lpstr>License Plate recognition</vt:lpstr>
      <vt:lpstr>Canny edge detection</vt:lpstr>
      <vt:lpstr>Noise Reduction</vt:lpstr>
      <vt:lpstr>Gradient Calculation</vt:lpstr>
      <vt:lpstr>Non-maximum Suppression</vt:lpstr>
      <vt:lpstr>Thresholding</vt:lpstr>
      <vt:lpstr>Edge Tracking by Hysteresis</vt:lpstr>
      <vt:lpstr>Final</vt:lpstr>
      <vt:lpstr>Final</vt:lpstr>
      <vt:lpstr>Block Diagram – Workflow</vt:lpstr>
      <vt:lpstr>Ready For Hands 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– 30 Days Challenge</dc:title>
  <cp:lastModifiedBy>Admin</cp:lastModifiedBy>
  <cp:revision>89</cp:revision>
  <dcterms:modified xsi:type="dcterms:W3CDTF">2023-11-19T10:02:12Z</dcterms:modified>
</cp:coreProperties>
</file>