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notesMasterIdLst>
    <p:notesMasterId r:id="rId25"/>
  </p:notesMasterIdLst>
  <p:sldIdLst>
    <p:sldId id="256" r:id="rId2"/>
    <p:sldId id="284" r:id="rId3"/>
    <p:sldId id="268" r:id="rId4"/>
    <p:sldId id="285" r:id="rId5"/>
    <p:sldId id="257" r:id="rId6"/>
    <p:sldId id="258" r:id="rId7"/>
    <p:sldId id="270" r:id="rId8"/>
    <p:sldId id="264" r:id="rId9"/>
    <p:sldId id="287" r:id="rId10"/>
    <p:sldId id="288" r:id="rId11"/>
    <p:sldId id="289" r:id="rId12"/>
    <p:sldId id="265" r:id="rId13"/>
    <p:sldId id="266" r:id="rId14"/>
    <p:sldId id="271" r:id="rId15"/>
    <p:sldId id="277" r:id="rId16"/>
    <p:sldId id="278" r:id="rId17"/>
    <p:sldId id="286" r:id="rId18"/>
    <p:sldId id="279" r:id="rId19"/>
    <p:sldId id="280" r:id="rId20"/>
    <p:sldId id="281" r:id="rId21"/>
    <p:sldId id="282" r:id="rId22"/>
    <p:sldId id="283" r:id="rId23"/>
    <p:sldId id="26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06" autoAdjust="0"/>
    <p:restoredTop sz="94660"/>
  </p:normalViewPr>
  <p:slideViewPr>
    <p:cSldViewPr>
      <p:cViewPr varScale="1">
        <p:scale>
          <a:sx n="83" d="100"/>
          <a:sy n="83" d="100"/>
        </p:scale>
        <p:origin x="160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D09BA-E850-40DF-B048-3E0FB6731909}" type="datetimeFigureOut">
              <a:rPr lang="en-GB" smtClean="0"/>
              <a:t>09/12/2023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FAC81-DEEC-41A1-B786-5FDE73B8FF06}" type="slidenum">
              <a:rPr lang="en-GB" smtClean="0"/>
              <a:t>‹#›</a:t>
            </a:fld>
            <a:endParaRPr lang="en-GB"/>
          </a:p>
        </p:txBody>
      </p:sp>
    </p:spTree>
    <p:extLst>
      <p:ext uri="{BB962C8B-B14F-4D97-AF65-F5344CB8AC3E}">
        <p14:creationId xmlns:p14="http://schemas.microsoft.com/office/powerpoint/2010/main" val="679494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AFAC81-DEEC-41A1-B786-5FDE73B8FF06}" type="slidenum">
              <a:rPr lang="en-GB" smtClean="0"/>
              <a:t>12</a:t>
            </a:fld>
            <a:endParaRPr lang="en-GB"/>
          </a:p>
        </p:txBody>
      </p:sp>
    </p:spTree>
    <p:extLst>
      <p:ext uri="{BB962C8B-B14F-4D97-AF65-F5344CB8AC3E}">
        <p14:creationId xmlns:p14="http://schemas.microsoft.com/office/powerpoint/2010/main" val="108180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286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93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4533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08501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0461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9535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007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523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120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000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290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3552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804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059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562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402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852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12/9/2023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53224864"/>
      </p:ext>
    </p:extLst>
  </p:cSld>
  <p:clrMap bg1="dk1" tx1="lt1" bg2="dk2" tx2="lt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391400" cy="2133599"/>
          </a:xfrm>
        </p:spPr>
        <p:txBody>
          <a:bodyPr>
            <a:noAutofit/>
          </a:bodyPr>
          <a:lstStyle/>
          <a:p>
            <a:pPr algn="ctr"/>
            <a:r>
              <a:rPr lang="en-GB" sz="4800" dirty="0">
                <a:latin typeface="Times New Roman" panose="02020603050405020304" pitchFamily="18" charset="0"/>
                <a:cs typeface="Times New Roman" panose="02020603050405020304" pitchFamily="18" charset="0"/>
              </a:rPr>
              <a:t>CERTIFICATE VALIDATION USING BLOCKCHAIN </a:t>
            </a:r>
          </a:p>
        </p:txBody>
      </p:sp>
    </p:spTree>
    <p:extLst>
      <p:ext uri="{BB962C8B-B14F-4D97-AF65-F5344CB8AC3E}">
        <p14:creationId xmlns:p14="http://schemas.microsoft.com/office/powerpoint/2010/main" val="262888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SYTEM</a:t>
            </a:r>
            <a:endParaRPr lang="en-US" dirty="0"/>
          </a:p>
        </p:txBody>
      </p:sp>
      <p:sp>
        <p:nvSpPr>
          <p:cNvPr id="3" name="Content Placeholder 2"/>
          <p:cNvSpPr>
            <a:spLocks noGrp="1"/>
          </p:cNvSpPr>
          <p:nvPr>
            <p:ph idx="1"/>
          </p:nvPr>
        </p:nvSpPr>
        <p:spPr>
          <a:xfrm>
            <a:off x="762000" y="1295401"/>
            <a:ext cx="6777354" cy="4953006"/>
          </a:xfrm>
        </p:spPr>
        <p:txBody>
          <a:bodyPr>
            <a:normAutofit/>
          </a:bodyPr>
          <a:lstStyle/>
          <a:p>
            <a:pPr marL="0" indent="0">
              <a:buNone/>
            </a:pPr>
            <a:endParaRPr lang="en-US" dirty="0"/>
          </a:p>
          <a:p>
            <a:pPr lvl="1"/>
            <a:r>
              <a:rPr lang="en-US" dirty="0"/>
              <a:t>Choose a </a:t>
            </a:r>
            <a:r>
              <a:rPr lang="en-US" dirty="0" err="1"/>
              <a:t>blockchain</a:t>
            </a:r>
            <a:r>
              <a:rPr lang="en-US" dirty="0"/>
              <a:t> platform (e.g., </a:t>
            </a:r>
            <a:r>
              <a:rPr lang="en-US" dirty="0" err="1"/>
              <a:t>Ethereum</a:t>
            </a:r>
            <a:r>
              <a:rPr lang="en-US" dirty="0"/>
              <a:t>, </a:t>
            </a:r>
            <a:r>
              <a:rPr lang="en-US" dirty="0" err="1"/>
              <a:t>Hyperledger</a:t>
            </a:r>
            <a:r>
              <a:rPr lang="en-US" dirty="0"/>
              <a:t>, or a custom solution) for storing certificate data. Ensure that the chosen </a:t>
            </a:r>
            <a:r>
              <a:rPr lang="en-US" dirty="0" err="1"/>
              <a:t>blockchain</a:t>
            </a:r>
            <a:r>
              <a:rPr lang="en-US" dirty="0"/>
              <a:t> supports smart contracts.</a:t>
            </a:r>
          </a:p>
          <a:p>
            <a:pPr lvl="1"/>
            <a:r>
              <a:rPr lang="en-US" dirty="0"/>
              <a:t>Create a smart contract that stores the certificate details along with its unique identifier on the </a:t>
            </a:r>
            <a:r>
              <a:rPr lang="en-US" dirty="0" err="1"/>
              <a:t>blockchain</a:t>
            </a:r>
            <a:r>
              <a:rPr lang="en-US" dirty="0"/>
              <a:t>. The smart contract should include functions for certificate verification.</a:t>
            </a:r>
          </a:p>
          <a:p>
            <a:r>
              <a:rPr lang="en-US" b="1" dirty="0"/>
              <a:t>Linking Certificate to QR Code:</a:t>
            </a:r>
            <a:endParaRPr lang="en-US" dirty="0"/>
          </a:p>
          <a:p>
            <a:pPr lvl="1"/>
            <a:r>
              <a:rPr lang="en-US" dirty="0"/>
              <a:t>Generate a QR code containing the unique identifier or a link to the smart contract on the </a:t>
            </a:r>
            <a:r>
              <a:rPr lang="en-US" dirty="0" err="1"/>
              <a:t>blockchain</a:t>
            </a:r>
            <a:r>
              <a:rPr lang="en-US" dirty="0"/>
              <a:t>.</a:t>
            </a:r>
          </a:p>
          <a:p>
            <a:pPr lvl="1"/>
            <a:r>
              <a:rPr lang="en-US" dirty="0"/>
              <a:t>Embed the QR code on the digital or physical certificate.</a:t>
            </a:r>
          </a:p>
        </p:txBody>
      </p:sp>
    </p:spTree>
    <p:extLst>
      <p:ext uri="{BB962C8B-B14F-4D97-AF65-F5344CB8AC3E}">
        <p14:creationId xmlns:p14="http://schemas.microsoft.com/office/powerpoint/2010/main" val="32596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SYTEM</a:t>
            </a:r>
            <a:endParaRPr lang="en-US" dirty="0"/>
          </a:p>
        </p:txBody>
      </p:sp>
      <p:sp>
        <p:nvSpPr>
          <p:cNvPr id="3" name="Content Placeholder 2"/>
          <p:cNvSpPr>
            <a:spLocks noGrp="1"/>
          </p:cNvSpPr>
          <p:nvPr>
            <p:ph idx="1"/>
          </p:nvPr>
        </p:nvSpPr>
        <p:spPr>
          <a:xfrm>
            <a:off x="762000" y="1295401"/>
            <a:ext cx="6777354" cy="4953006"/>
          </a:xfrm>
        </p:spPr>
        <p:txBody>
          <a:bodyPr>
            <a:normAutofit/>
          </a:bodyPr>
          <a:lstStyle/>
          <a:p>
            <a:r>
              <a:rPr lang="en-US" dirty="0"/>
              <a:t>Recipients or third parties can use a QR code scanner on a mobile device to scan the QR code on the certificate.</a:t>
            </a:r>
          </a:p>
          <a:p>
            <a:r>
              <a:rPr lang="en-US" dirty="0"/>
              <a:t>The scanner retrieves the unique identifier or smart contract link from the QR code</a:t>
            </a:r>
            <a:r>
              <a:rPr lang="en-US" dirty="0" smtClean="0"/>
              <a:t>.</a:t>
            </a:r>
          </a:p>
          <a:p>
            <a:r>
              <a:rPr lang="en-US" dirty="0"/>
              <a:t>Use the unique identifier to query the </a:t>
            </a:r>
            <a:r>
              <a:rPr lang="en-US" dirty="0" err="1"/>
              <a:t>blockchain</a:t>
            </a:r>
            <a:r>
              <a:rPr lang="en-US" dirty="0"/>
              <a:t> smart contract for the corresponding certificate information.</a:t>
            </a:r>
          </a:p>
          <a:p>
            <a:r>
              <a:rPr lang="en-US" dirty="0"/>
              <a:t>The </a:t>
            </a:r>
            <a:r>
              <a:rPr lang="en-US" dirty="0" err="1"/>
              <a:t>blockchain</a:t>
            </a:r>
            <a:r>
              <a:rPr lang="en-US" dirty="0"/>
              <a:t> verifies the authenticity of the certificate by matching the unique identifier with the stored data.</a:t>
            </a:r>
          </a:p>
          <a:p>
            <a:endParaRPr lang="en-US" dirty="0"/>
          </a:p>
        </p:txBody>
      </p:sp>
    </p:spTree>
    <p:extLst>
      <p:ext uri="{BB962C8B-B14F-4D97-AF65-F5344CB8AC3E}">
        <p14:creationId xmlns:p14="http://schemas.microsoft.com/office/powerpoint/2010/main" val="335095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614082"/>
          </a:xfrm>
        </p:spPr>
        <p:txBody>
          <a:bodyPr/>
          <a:lstStyle/>
          <a:p>
            <a:r>
              <a:rPr lang="en-GB" sz="2800" b="1" dirty="0"/>
              <a:t>PROPOSED SYSTEM ARCHITECTURE</a:t>
            </a: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84710" y="1524000"/>
            <a:ext cx="7897290" cy="4343400"/>
          </a:xfrm>
          <a:prstGeom prst="rect">
            <a:avLst/>
          </a:prstGeom>
          <a:noFill/>
          <a:ln>
            <a:noFill/>
          </a:ln>
        </p:spPr>
      </p:pic>
    </p:spTree>
    <p:extLst>
      <p:ext uri="{BB962C8B-B14F-4D97-AF65-F5344CB8AC3E}">
        <p14:creationId xmlns:p14="http://schemas.microsoft.com/office/powerpoint/2010/main" val="3707103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sz="2800" b="1" dirty="0">
                <a:latin typeface="Times New Roman" panose="02020603050405020304" pitchFamily="18" charset="0"/>
                <a:cs typeface="Times New Roman" panose="02020603050405020304" pitchFamily="18" charset="0"/>
              </a:rPr>
              <a:t>ADVANTAGES OF PROPOSED SYSTEM</a:t>
            </a:r>
          </a:p>
        </p:txBody>
      </p:sp>
      <p:sp>
        <p:nvSpPr>
          <p:cNvPr id="3" name="Content Placeholder 2"/>
          <p:cNvSpPr>
            <a:spLocks noGrp="1"/>
          </p:cNvSpPr>
          <p:nvPr>
            <p:ph idx="1"/>
          </p:nvPr>
        </p:nvSpPr>
        <p:spPr>
          <a:xfrm>
            <a:off x="827700" y="1371600"/>
            <a:ext cx="7782900" cy="5029199"/>
          </a:xfrm>
        </p:spPr>
        <p:txBody>
          <a:bodyPr/>
          <a:lstStyle/>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By using the unmodifiable property of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provide more security.</a:t>
            </a:r>
          </a:p>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Confidentiality is transparent with each transaction visible to all the peers.</a:t>
            </a:r>
          </a:p>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Run a application in offline mode.</a:t>
            </a:r>
          </a:p>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Certificate is validated rapidly. </a:t>
            </a:r>
          </a:p>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Provide accurate and reliable information</a:t>
            </a:r>
          </a:p>
          <a:p>
            <a:pPr marL="0" indent="0" algn="just">
              <a:buNone/>
            </a:pPr>
            <a:endParaRPr lang="en-GB"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7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2819400"/>
            <a:ext cx="8229600" cy="1143000"/>
          </a:xfrm>
        </p:spPr>
        <p:txBody>
          <a:bodyPr/>
          <a:lstStyle/>
          <a:p>
            <a:r>
              <a:rPr lang="en-US" dirty="0"/>
              <a:t>Modules</a:t>
            </a:r>
          </a:p>
        </p:txBody>
      </p:sp>
    </p:spTree>
    <p:extLst>
      <p:ext uri="{BB962C8B-B14F-4D97-AF65-F5344CB8AC3E}">
        <p14:creationId xmlns:p14="http://schemas.microsoft.com/office/powerpoint/2010/main" val="1279011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a:bodyPr>
          <a:lstStyle/>
          <a:p>
            <a:pPr algn="just"/>
            <a:r>
              <a:rPr lang="en-US" dirty="0"/>
              <a:t>Upload the PDF files / Scan the Certificate code </a:t>
            </a:r>
          </a:p>
          <a:p>
            <a:pPr algn="just"/>
            <a:r>
              <a:rPr lang="en-US" dirty="0"/>
              <a:t> Calculate the hash value for the PDF file </a:t>
            </a:r>
          </a:p>
          <a:p>
            <a:pPr algn="just"/>
            <a:r>
              <a:rPr lang="en-US" dirty="0"/>
              <a:t> The client makes a request with the blockchain </a:t>
            </a:r>
          </a:p>
          <a:p>
            <a:pPr algn="just"/>
            <a:r>
              <a:rPr lang="en-US" dirty="0"/>
              <a:t>o The interaction with blockchain API </a:t>
            </a:r>
          </a:p>
          <a:p>
            <a:pPr algn="just"/>
            <a:r>
              <a:rPr lang="en-US" dirty="0"/>
              <a:t>The logic of the verification </a:t>
            </a:r>
          </a:p>
          <a:p>
            <a:pPr algn="just"/>
            <a:r>
              <a:rPr lang="en-US" dirty="0"/>
              <a:t>o Authentication management: the issuing address relationship with the school identity. </a:t>
            </a:r>
          </a:p>
        </p:txBody>
      </p:sp>
    </p:spTree>
    <p:extLst>
      <p:ext uri="{BB962C8B-B14F-4D97-AF65-F5344CB8AC3E}">
        <p14:creationId xmlns:p14="http://schemas.microsoft.com/office/powerpoint/2010/main" val="2704674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pPr algn="just"/>
            <a:r>
              <a:rPr lang="en-US" dirty="0"/>
              <a:t>o The verification of hash value on the certificate (to avoid tampering)</a:t>
            </a:r>
          </a:p>
          <a:p>
            <a:pPr algn="just"/>
            <a:r>
              <a:rPr lang="en-US" dirty="0"/>
              <a:t> o The verification to confirm if the hash value is in the </a:t>
            </a:r>
            <a:r>
              <a:rPr lang="en-US" dirty="0" err="1"/>
              <a:t>merkle</a:t>
            </a:r>
            <a:r>
              <a:rPr lang="en-US" dirty="0"/>
              <a:t> tree</a:t>
            </a:r>
          </a:p>
          <a:p>
            <a:pPr algn="just"/>
            <a:r>
              <a:rPr lang="en-US" dirty="0"/>
              <a:t>o The verification to confirm if the hash value of the </a:t>
            </a:r>
            <a:r>
              <a:rPr lang="en-US" dirty="0" err="1"/>
              <a:t>merkle</a:t>
            </a:r>
            <a:r>
              <a:rPr lang="en-US" dirty="0"/>
              <a:t> tree root is on the blockchain </a:t>
            </a:r>
          </a:p>
          <a:p>
            <a:pPr algn="just"/>
            <a:r>
              <a:rPr lang="en-US" dirty="0"/>
              <a:t>o The verification of the validity of the certificate (to avoid the revoked certificate) </a:t>
            </a:r>
          </a:p>
          <a:p>
            <a:pPr algn="just"/>
            <a:r>
              <a:rPr lang="en-US" dirty="0"/>
              <a:t>o The verification of the valid date of the certificate (to avoid the expired certificate)</a:t>
            </a:r>
          </a:p>
          <a:p>
            <a:endParaRPr lang="en-US" dirty="0"/>
          </a:p>
        </p:txBody>
      </p:sp>
    </p:spTree>
    <p:extLst>
      <p:ext uri="{BB962C8B-B14F-4D97-AF65-F5344CB8AC3E}">
        <p14:creationId xmlns:p14="http://schemas.microsoft.com/office/powerpoint/2010/main" val="342375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FD567EA-8ACA-42A3-873F-B7E6C74D7646}"/>
              </a:ext>
            </a:extLst>
          </p:cNvPr>
          <p:cNvSpPr>
            <a:spLocks noGrp="1"/>
          </p:cNvSpPr>
          <p:nvPr>
            <p:ph type="title"/>
          </p:nvPr>
        </p:nvSpPr>
        <p:spPr>
          <a:xfrm>
            <a:off x="914400" y="1828800"/>
            <a:ext cx="6620967" cy="1915647"/>
          </a:xfrm>
        </p:spPr>
        <p:txBody>
          <a:bodyPr/>
          <a:lstStyle/>
          <a:p>
            <a:r>
              <a:rPr lang="en-US" b="1" dirty="0"/>
              <a:t>IMPLEMENTATION</a:t>
            </a:r>
          </a:p>
        </p:txBody>
      </p:sp>
    </p:spTree>
    <p:extLst>
      <p:ext uri="{BB962C8B-B14F-4D97-AF65-F5344CB8AC3E}">
        <p14:creationId xmlns:p14="http://schemas.microsoft.com/office/powerpoint/2010/main" val="371459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 Interfaces</a:t>
            </a:r>
            <a:endParaRPr lang="en-US" dirty="0"/>
          </a:p>
        </p:txBody>
      </p:sp>
      <p:sp>
        <p:nvSpPr>
          <p:cNvPr id="3" name="Content Placeholder 2"/>
          <p:cNvSpPr>
            <a:spLocks noGrp="1"/>
          </p:cNvSpPr>
          <p:nvPr>
            <p:ph idx="1"/>
          </p:nvPr>
        </p:nvSpPr>
        <p:spPr/>
        <p:txBody>
          <a:bodyPr/>
          <a:lstStyle/>
          <a:p>
            <a:pPr algn="just"/>
            <a:r>
              <a:rPr lang="en-US" dirty="0"/>
              <a:t>User interface design which we use to this project is </a:t>
            </a:r>
            <a:r>
              <a:rPr lang="en-US" dirty="0" err="1"/>
              <a:t>netbeans</a:t>
            </a:r>
            <a:r>
              <a:rPr lang="en-US" dirty="0"/>
              <a:t> and android studio. </a:t>
            </a:r>
          </a:p>
          <a:p>
            <a:pPr algn="just"/>
            <a:r>
              <a:rPr lang="en-US" dirty="0"/>
              <a:t>For server communication we develop an IDE using </a:t>
            </a:r>
            <a:r>
              <a:rPr lang="en-US" dirty="0" err="1"/>
              <a:t>Netbeans</a:t>
            </a:r>
            <a:r>
              <a:rPr lang="en-US" dirty="0"/>
              <a:t>. </a:t>
            </a:r>
          </a:p>
          <a:p>
            <a:pPr algn="just"/>
            <a:r>
              <a:rPr lang="en-US" dirty="0"/>
              <a:t>Using android studio we develop an android application to share and scan the QR code. </a:t>
            </a:r>
            <a:r>
              <a:rPr lang="en-US" dirty="0" err="1"/>
              <a:t>Testrpc</a:t>
            </a:r>
            <a:r>
              <a:rPr lang="en-US" dirty="0"/>
              <a:t> is a Node.js based </a:t>
            </a:r>
            <a:r>
              <a:rPr lang="en-US" b="1" dirty="0" err="1"/>
              <a:t>Ethereum</a:t>
            </a:r>
            <a:r>
              <a:rPr lang="en-US" dirty="0"/>
              <a:t> client for testing and development. </a:t>
            </a:r>
          </a:p>
          <a:p>
            <a:pPr algn="just"/>
            <a:r>
              <a:rPr lang="en-US" dirty="0"/>
              <a:t>It uses </a:t>
            </a:r>
            <a:r>
              <a:rPr lang="en-US" dirty="0" err="1"/>
              <a:t>ethereumjs</a:t>
            </a:r>
            <a:r>
              <a:rPr lang="en-US" dirty="0"/>
              <a:t> to simulate full client behavior and make developing </a:t>
            </a:r>
            <a:r>
              <a:rPr lang="en-US" dirty="0" err="1"/>
              <a:t>Ethereum</a:t>
            </a:r>
            <a:r>
              <a:rPr lang="en-US" dirty="0"/>
              <a:t> applications much faster. </a:t>
            </a:r>
          </a:p>
        </p:txBody>
      </p:sp>
    </p:spTree>
    <p:extLst>
      <p:ext uri="{BB962C8B-B14F-4D97-AF65-F5344CB8AC3E}">
        <p14:creationId xmlns:p14="http://schemas.microsoft.com/office/powerpoint/2010/main" val="3565860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Creation</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A block is a container data structure. The average size of a block seems to be 1MB (source). </a:t>
            </a:r>
          </a:p>
          <a:p>
            <a:pPr algn="just"/>
            <a:r>
              <a:rPr lang="en-US" dirty="0"/>
              <a:t>Here every certificates number will be created as a block. </a:t>
            </a:r>
          </a:p>
          <a:p>
            <a:pPr algn="just"/>
            <a:r>
              <a:rPr lang="en-US" dirty="0"/>
              <a:t>For every block an hash code will generate for security.</a:t>
            </a:r>
          </a:p>
          <a:p>
            <a:pPr algn="just"/>
            <a:endParaRPr lang="en-US" dirty="0"/>
          </a:p>
        </p:txBody>
      </p:sp>
    </p:spTree>
    <p:extLst>
      <p:ext uri="{BB962C8B-B14F-4D97-AF65-F5344CB8AC3E}">
        <p14:creationId xmlns:p14="http://schemas.microsoft.com/office/powerpoint/2010/main" val="710464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4B871-6822-437C-9195-4C4FC5FA2A48}"/>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xmlns="" id="{F54A1E16-2B7A-4705-9B65-AF113A4D322D}"/>
              </a:ext>
            </a:extLst>
          </p:cNvPr>
          <p:cNvSpPr>
            <a:spLocks noGrp="1"/>
          </p:cNvSpPr>
          <p:nvPr>
            <p:ph idx="1"/>
          </p:nvPr>
        </p:nvSpPr>
        <p:spPr/>
        <p:txBody>
          <a:bodyPr>
            <a:normAutofit/>
          </a:bodyPr>
          <a:lstStyle/>
          <a:p>
            <a:pPr algn="just"/>
            <a:r>
              <a:rPr lang="en-US" dirty="0"/>
              <a:t>Blockchain technology has recently emerged as a potential mean for authenticating the document verification process and a significant tool to combat document fraud and misuse.</a:t>
            </a:r>
          </a:p>
          <a:p>
            <a:pPr algn="just"/>
            <a:r>
              <a:rPr lang="en-US" dirty="0"/>
              <a:t> This project aimed to enhance the document verification process using blockchain technology.</a:t>
            </a:r>
          </a:p>
          <a:p>
            <a:pPr algn="just"/>
            <a:r>
              <a:rPr lang="en-US" dirty="0"/>
              <a:t> In this project, authors have identified the security themes required for document verification in the blockchain.</a:t>
            </a:r>
          </a:p>
          <a:p>
            <a:pPr algn="just"/>
            <a:r>
              <a:rPr lang="en-US" dirty="0"/>
              <a:t> This Project also identifies the gaps and loopholes in the current blockchain based educational certificate verification solutions. </a:t>
            </a:r>
          </a:p>
        </p:txBody>
      </p:sp>
    </p:spTree>
    <p:extLst>
      <p:ext uri="{BB962C8B-B14F-4D97-AF65-F5344CB8AC3E}">
        <p14:creationId xmlns:p14="http://schemas.microsoft.com/office/powerpoint/2010/main" val="187845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QR </a:t>
            </a:r>
            <a:r>
              <a:rPr lang="en-US" b="1" dirty="0"/>
              <a:t>based Block chain code generation:</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 In this module, based on certificate numbers Block code will generate. </a:t>
            </a:r>
          </a:p>
          <a:p>
            <a:pPr algn="just"/>
            <a:r>
              <a:rPr lang="en-US" dirty="0"/>
              <a:t>While creating Blockchain code user can increase the count based on their needs. </a:t>
            </a:r>
          </a:p>
          <a:p>
            <a:pPr algn="just"/>
            <a:r>
              <a:rPr lang="en-US" dirty="0"/>
              <a:t>The major advantage of this module user can share the Block chain code to another person in case of necessity. </a:t>
            </a:r>
          </a:p>
          <a:p>
            <a:pPr algn="just"/>
            <a:r>
              <a:rPr lang="en-US" dirty="0"/>
              <a:t>When user scan the Certificate an OTP will be send to the registered mobile for verification. </a:t>
            </a:r>
          </a:p>
        </p:txBody>
      </p:sp>
    </p:spTree>
    <p:extLst>
      <p:ext uri="{BB962C8B-B14F-4D97-AF65-F5344CB8AC3E}">
        <p14:creationId xmlns:p14="http://schemas.microsoft.com/office/powerpoint/2010/main" val="3861665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Verification</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In this module user will upload the certificates like 10 </a:t>
            </a:r>
            <a:r>
              <a:rPr lang="en-US" dirty="0" err="1"/>
              <a:t>th</a:t>
            </a:r>
            <a:r>
              <a:rPr lang="en-US" dirty="0"/>
              <a:t> mark list, plus two mark list , college certificates, government certificates and so on. </a:t>
            </a:r>
          </a:p>
          <a:p>
            <a:pPr algn="just"/>
            <a:r>
              <a:rPr lang="en-US" dirty="0"/>
              <a:t>Before upload ,those certificates will verified by the corresponding sector ,if we upload school certificate, the certificate number will check with corresponds school database server if that certificate is verified after that it will stored on server otherwise it will discard.</a:t>
            </a:r>
          </a:p>
          <a:p>
            <a:pPr algn="just"/>
            <a:endParaRPr lang="en-US" dirty="0"/>
          </a:p>
        </p:txBody>
      </p:sp>
    </p:spTree>
    <p:extLst>
      <p:ext uri="{BB962C8B-B14F-4D97-AF65-F5344CB8AC3E}">
        <p14:creationId xmlns:p14="http://schemas.microsoft.com/office/powerpoint/2010/main" val="208940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SYSTEM SPECIFICATION</a:t>
            </a:r>
            <a:endParaRPr lang="en-US" dirty="0"/>
          </a:p>
        </p:txBody>
      </p:sp>
      <p:sp>
        <p:nvSpPr>
          <p:cNvPr id="4" name="Content Placeholder 3"/>
          <p:cNvSpPr>
            <a:spLocks noGrp="1"/>
          </p:cNvSpPr>
          <p:nvPr>
            <p:ph idx="1"/>
          </p:nvPr>
        </p:nvSpPr>
        <p:spPr/>
        <p:txBody>
          <a:bodyPr>
            <a:normAutofit fontScale="77500" lnSpcReduction="20000"/>
          </a:bodyPr>
          <a:lstStyle/>
          <a:p>
            <a:r>
              <a:rPr lang="en-US" b="1" dirty="0"/>
              <a:t>HARDWARE SPECIFICATION</a:t>
            </a:r>
            <a:r>
              <a:rPr lang="en-US" dirty="0"/>
              <a:t> </a:t>
            </a:r>
          </a:p>
          <a:p>
            <a:r>
              <a:rPr lang="en-US" dirty="0"/>
              <a:t>Processor                       : Any Processor above 500 MHz</a:t>
            </a:r>
          </a:p>
          <a:p>
            <a:r>
              <a:rPr lang="en-US" dirty="0"/>
              <a:t>Ram                              :  128Mb.</a:t>
            </a:r>
          </a:p>
          <a:p>
            <a:r>
              <a:rPr lang="en-US" dirty="0"/>
              <a:t>Hard Disk                      :  10 GB.</a:t>
            </a:r>
          </a:p>
          <a:p>
            <a:r>
              <a:rPr lang="en-US" dirty="0"/>
              <a:t>Input device                   :  Standard Keyboard and Mouse.</a:t>
            </a:r>
          </a:p>
          <a:p>
            <a:r>
              <a:rPr lang="en-US" dirty="0"/>
              <a:t>Output device                 :  VGA and High Resolution Monitor.</a:t>
            </a:r>
          </a:p>
          <a:p>
            <a:r>
              <a:rPr lang="en-US" dirty="0"/>
              <a:t> </a:t>
            </a:r>
          </a:p>
          <a:p>
            <a:r>
              <a:rPr lang="en-US" b="1" dirty="0"/>
              <a:t>SOFTWARE SPECIFICATION</a:t>
            </a:r>
            <a:endParaRPr lang="en-US" dirty="0"/>
          </a:p>
          <a:p>
            <a:r>
              <a:rPr lang="en-US" dirty="0"/>
              <a:t> </a:t>
            </a:r>
          </a:p>
          <a:p>
            <a:r>
              <a:rPr lang="en-US" dirty="0"/>
              <a:t>Operating System		: Windows Family.</a:t>
            </a:r>
          </a:p>
          <a:p>
            <a:r>
              <a:rPr lang="en-US" dirty="0"/>
              <a:t>Programming Language	: </a:t>
            </a:r>
            <a:r>
              <a:rPr lang="en-US" dirty="0" smtClean="0"/>
              <a:t>Python, HTML</a:t>
            </a:r>
            <a:endParaRPr lang="en-US" dirty="0"/>
          </a:p>
          <a:p>
            <a:r>
              <a:rPr lang="en-US" dirty="0"/>
              <a:t>Database			: </a:t>
            </a:r>
            <a:r>
              <a:rPr lang="en-US" dirty="0" smtClean="0"/>
              <a:t>Block chain</a:t>
            </a:r>
            <a:endParaRPr lang="en-US" dirty="0"/>
          </a:p>
          <a:p>
            <a:r>
              <a:rPr lang="en-US" dirty="0"/>
              <a:t>IDE                              </a:t>
            </a:r>
            <a:r>
              <a:rPr lang="en-US" dirty="0" smtClean="0"/>
              <a:t>:Anaconda Navigator</a:t>
            </a:r>
            <a:endParaRPr lang="en-US" dirty="0"/>
          </a:p>
        </p:txBody>
      </p:sp>
    </p:spTree>
    <p:extLst>
      <p:ext uri="{BB962C8B-B14F-4D97-AF65-F5344CB8AC3E}">
        <p14:creationId xmlns:p14="http://schemas.microsoft.com/office/powerpoint/2010/main" val="1036895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304800" y="1295400"/>
            <a:ext cx="8534400" cy="5562599"/>
          </a:xfrm>
        </p:spPr>
        <p:txBody>
          <a:bodyPr/>
          <a:lstStyle/>
          <a:p>
            <a:pPr marL="457200" indent="-457200" algn="just">
              <a:buAutoNum type="arabicPeriod"/>
            </a:pPr>
            <a:r>
              <a:rPr lang="en-GB" dirty="0"/>
              <a:t>David A. Basin, </a:t>
            </a:r>
            <a:r>
              <a:rPr lang="en-GB" dirty="0" err="1"/>
              <a:t>Cas</a:t>
            </a:r>
            <a:r>
              <a:rPr lang="en-GB" dirty="0"/>
              <a:t> J. F. </a:t>
            </a:r>
            <a:r>
              <a:rPr lang="en-GB" dirty="0" err="1"/>
              <a:t>Cremers</a:t>
            </a:r>
            <a:r>
              <a:rPr lang="en-GB" dirty="0"/>
              <a:t>, Tiffany Hyun-Jin Kim, Adrian </a:t>
            </a:r>
            <a:r>
              <a:rPr lang="en-GB" dirty="0" err="1"/>
              <a:t>Perrig</a:t>
            </a:r>
            <a:r>
              <a:rPr lang="en-GB" dirty="0"/>
              <a:t>, Ralf </a:t>
            </a:r>
            <a:r>
              <a:rPr lang="en-GB" dirty="0" err="1"/>
              <a:t>Sasse</a:t>
            </a:r>
            <a:r>
              <a:rPr lang="en-GB" dirty="0"/>
              <a:t>, and </a:t>
            </a:r>
            <a:r>
              <a:rPr lang="en-GB" dirty="0" err="1"/>
              <a:t>Pawel</a:t>
            </a:r>
            <a:r>
              <a:rPr lang="en-GB" dirty="0"/>
              <a:t> </a:t>
            </a:r>
            <a:r>
              <a:rPr lang="en-GB" dirty="0" err="1"/>
              <a:t>Szalachowski</a:t>
            </a:r>
            <a:r>
              <a:rPr lang="en-GB" dirty="0"/>
              <a:t>. ARPKI: attack resilient public-key infrastructure. In Proceedings of the 2014 ACM SIGSAC Conference on Computer and Communications Security, pages 382–393. ACM, 2014. </a:t>
            </a:r>
          </a:p>
          <a:p>
            <a:pPr marL="457200" indent="-457200" algn="just">
              <a:buAutoNum type="arabicPeriod"/>
            </a:pPr>
            <a:r>
              <a:rPr lang="en-GB" dirty="0"/>
              <a:t> RFC 5280: Internet X.509 Public Key Infrastructure Certificate and Certificate Revocation List (CRL) Profile. Page 69.</a:t>
            </a:r>
          </a:p>
          <a:p>
            <a:pPr marL="457200" indent="-457200" algn="just">
              <a:buAutoNum type="arabicPeriod"/>
            </a:pPr>
            <a:r>
              <a:rPr lang="en-GB" dirty="0"/>
              <a:t> Laurent </a:t>
            </a:r>
            <a:r>
              <a:rPr lang="en-GB" dirty="0" err="1"/>
              <a:t>Chuat</a:t>
            </a:r>
            <a:r>
              <a:rPr lang="en-GB" dirty="0"/>
              <a:t>, </a:t>
            </a:r>
            <a:r>
              <a:rPr lang="en-GB" dirty="0" err="1"/>
              <a:t>Pawel</a:t>
            </a:r>
            <a:r>
              <a:rPr lang="en-GB" dirty="0"/>
              <a:t> </a:t>
            </a:r>
            <a:r>
              <a:rPr lang="en-GB" dirty="0" err="1"/>
              <a:t>Szalachowski</a:t>
            </a:r>
            <a:r>
              <a:rPr lang="en-GB" dirty="0"/>
              <a:t>, Adrian </a:t>
            </a:r>
            <a:r>
              <a:rPr lang="en-GB" dirty="0" err="1"/>
              <a:t>Perrig</a:t>
            </a:r>
            <a:r>
              <a:rPr lang="en-GB" dirty="0"/>
              <a:t>, Ben Laurie, and </a:t>
            </a:r>
            <a:r>
              <a:rPr lang="en-GB" dirty="0" err="1"/>
              <a:t>Eran</a:t>
            </a:r>
            <a:r>
              <a:rPr lang="en-GB" dirty="0"/>
              <a:t> </a:t>
            </a:r>
            <a:r>
              <a:rPr lang="en-GB" dirty="0" err="1"/>
              <a:t>Messeri</a:t>
            </a:r>
            <a:r>
              <a:rPr lang="en-GB" dirty="0"/>
              <a:t>. Efficient gossip protocols for verifying the consistency of certificate logs. In 2015 IEEE Conference on Communications and Network Security, pages 415–423. IEEE, 2015. </a:t>
            </a:r>
          </a:p>
          <a:p>
            <a:pPr marL="457200" indent="-457200" algn="just">
              <a:buAutoNum type="arabicPeriod"/>
            </a:pPr>
            <a:r>
              <a:rPr lang="en-GB" dirty="0"/>
              <a:t>P. Eckersley. Iranian hackers obtain fraudulent https certificates: How close to a web security meltdown did we get? https://www.eff.org/ </a:t>
            </a:r>
            <a:r>
              <a:rPr lang="en-GB" dirty="0" err="1"/>
              <a:t>deeplinks</a:t>
            </a:r>
            <a:r>
              <a:rPr lang="en-GB" dirty="0"/>
              <a:t>/2011/03/</a:t>
            </a:r>
            <a:r>
              <a:rPr lang="en-GB" dirty="0" err="1"/>
              <a:t>iranian</a:t>
            </a:r>
            <a:r>
              <a:rPr lang="en-GB" dirty="0"/>
              <a:t>-hackers</a:t>
            </a:r>
          </a:p>
        </p:txBody>
      </p:sp>
    </p:spTree>
    <p:extLst>
      <p:ext uri="{BB962C8B-B14F-4D97-AF65-F5344CB8AC3E}">
        <p14:creationId xmlns:p14="http://schemas.microsoft.com/office/powerpoint/2010/main" val="225641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74" y="381000"/>
            <a:ext cx="7055380" cy="1400530"/>
          </a:xfrm>
        </p:spPr>
        <p:txBody>
          <a:bodyPr/>
          <a:lstStyle/>
          <a:p>
            <a:pPr algn="just"/>
            <a:r>
              <a:rPr lang="en-GB" sz="32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83974" y="1295400"/>
            <a:ext cx="8583826" cy="5181600"/>
          </a:xfrm>
        </p:spPr>
        <p:txBody>
          <a:bodyPr>
            <a:noAutofit/>
          </a:bodyPr>
          <a:lstStyle/>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In the digital world ,each and every thing are digitized in which the </a:t>
            </a:r>
            <a:r>
              <a:rPr lang="en-GB" sz="2400" dirty="0" smtClean="0">
                <a:latin typeface="Times New Roman" panose="02020603050405020304" pitchFamily="18" charset="0"/>
                <a:cs typeface="Times New Roman" panose="02020603050405020304" pitchFamily="18" charset="0"/>
              </a:rPr>
              <a:t>academic </a:t>
            </a:r>
            <a:r>
              <a:rPr lang="en-GB" sz="2400" dirty="0">
                <a:latin typeface="Times New Roman" panose="02020603050405020304" pitchFamily="18" charset="0"/>
                <a:cs typeface="Times New Roman" panose="02020603050405020304" pitchFamily="18" charset="0"/>
              </a:rPr>
              <a:t>certificate are digitized in the educational institution and provided to the students.</a:t>
            </a:r>
          </a:p>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increase in security breaches compromise user’s privacy of academic digital certificate.</a:t>
            </a:r>
          </a:p>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 institution and organization find it very difficult to validate and verify the digital certificates </a:t>
            </a:r>
          </a:p>
          <a:p>
            <a:pPr algn="just">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By using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technology we can provide a more secure and efficient digital certificate validation.</a:t>
            </a:r>
          </a:p>
          <a:p>
            <a:pPr algn="just">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40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972E5-D689-44B4-A36D-C76CED579C9A}"/>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xmlns="" id="{C96A4055-286A-4804-9CFE-2DF151BD842A}"/>
              </a:ext>
            </a:extLst>
          </p:cNvPr>
          <p:cNvSpPr>
            <a:spLocks noGrp="1"/>
          </p:cNvSpPr>
          <p:nvPr>
            <p:ph idx="1"/>
          </p:nvPr>
        </p:nvSpPr>
        <p:spPr/>
        <p:txBody>
          <a:bodyPr/>
          <a:lstStyle/>
          <a:p>
            <a:pPr algn="just"/>
            <a:r>
              <a:rPr lang="en-US" dirty="0"/>
              <a:t>A </a:t>
            </a:r>
            <a:r>
              <a:rPr lang="en-US" dirty="0" err="1"/>
              <a:t>skilfully</a:t>
            </a:r>
            <a:r>
              <a:rPr lang="en-US" dirty="0"/>
              <a:t> generated fake certificate is always hard to detect and can be treated as the original. </a:t>
            </a:r>
            <a:endParaRPr lang="en-US" dirty="0" smtClean="0"/>
          </a:p>
          <a:p>
            <a:pPr algn="just"/>
            <a:r>
              <a:rPr lang="en-US" dirty="0" smtClean="0"/>
              <a:t>With </a:t>
            </a:r>
            <a:r>
              <a:rPr lang="en-US" dirty="0"/>
              <a:t>the increase of forged documents, credibility of both the document holder and the issuing authority is jeopardized.</a:t>
            </a:r>
          </a:p>
          <a:p>
            <a:pPr algn="just"/>
            <a:endParaRPr lang="en-US" dirty="0"/>
          </a:p>
        </p:txBody>
      </p:sp>
    </p:spTree>
    <p:extLst>
      <p:ext uri="{BB962C8B-B14F-4D97-AF65-F5344CB8AC3E}">
        <p14:creationId xmlns:p14="http://schemas.microsoft.com/office/powerpoint/2010/main" val="6963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580670"/>
            <a:ext cx="7055380" cy="1400530"/>
          </a:xfrm>
        </p:spPr>
        <p:txBody>
          <a:bodyPr/>
          <a:lstStyle/>
          <a:p>
            <a:pPr algn="just"/>
            <a:r>
              <a:rPr lang="en-GB" sz="3200" dirty="0">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828436" y="1524000"/>
            <a:ext cx="6711654" cy="4876806"/>
          </a:xfrm>
        </p:spPr>
        <p:txBody>
          <a:bodyPr>
            <a:normAutofit/>
          </a:bodyPr>
          <a:lstStyle/>
          <a:p>
            <a:pPr algn="just">
              <a:buFont typeface="Courier New" panose="02070309020205020404" pitchFamily="49" charset="0"/>
              <a:buChar char="o"/>
            </a:pPr>
            <a:r>
              <a:rPr lang="en-GB" sz="2400" dirty="0">
                <a:latin typeface="Times New Roman" panose="02020603050405020304" pitchFamily="18" charset="0"/>
                <a:cs typeface="Times New Roman" panose="02020603050405020304" pitchFamily="18" charset="0"/>
              </a:rPr>
              <a:t>A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is a growing list of records called blocks, that are linked  using cryptography.</a:t>
            </a:r>
          </a:p>
          <a:p>
            <a:pPr algn="just">
              <a:buFont typeface="Courier New" panose="02070309020205020404" pitchFamily="49" charset="0"/>
              <a:buChar char="o"/>
            </a:pPr>
            <a:endParaRPr lang="en-GB" sz="24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GB" sz="2400" dirty="0">
                <a:latin typeface="Times New Roman" panose="02020603050405020304" pitchFamily="18" charset="0"/>
                <a:cs typeface="Times New Roman" panose="02020603050405020304" pitchFamily="18" charset="0"/>
              </a:rPr>
              <a:t>Each  block contains a cryptographic hash of the previous block and a timestamp.</a:t>
            </a:r>
          </a:p>
          <a:p>
            <a:pPr marL="0" indent="0" algn="just">
              <a:buNone/>
            </a:pPr>
            <a:endParaRPr lang="en-GB" sz="24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GB" sz="2400" dirty="0">
                <a:latin typeface="Times New Roman" panose="02020603050405020304" pitchFamily="18" charset="0"/>
                <a:cs typeface="Times New Roman" panose="02020603050405020304" pitchFamily="18" charset="0"/>
              </a:rPr>
              <a:t>It is resistant to modification of the data</a:t>
            </a:r>
          </a:p>
        </p:txBody>
      </p:sp>
    </p:spTree>
    <p:extLst>
      <p:ext uri="{BB962C8B-B14F-4D97-AF65-F5344CB8AC3E}">
        <p14:creationId xmlns:p14="http://schemas.microsoft.com/office/powerpoint/2010/main" val="3570199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55380" cy="1700848"/>
          </a:xfrm>
        </p:spPr>
        <p:txBody>
          <a:bodyPr/>
          <a:lstStyle/>
          <a:p>
            <a:pPr algn="just"/>
            <a:r>
              <a:rPr lang="en-GB" sz="3200" dirty="0">
                <a:latin typeface="Times New Roman" panose="02020603050405020304" pitchFamily="18" charset="0"/>
                <a:cs typeface="Times New Roman" panose="02020603050405020304" pitchFamily="18" charset="0"/>
              </a:rPr>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58827332"/>
              </p:ext>
            </p:extLst>
          </p:nvPr>
        </p:nvGraphicFramePr>
        <p:xfrm>
          <a:off x="228600" y="853440"/>
          <a:ext cx="8763000" cy="60198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xmlns="" val="20000"/>
                    </a:ext>
                  </a:extLst>
                </a:gridCol>
                <a:gridCol w="1404327">
                  <a:extLst>
                    <a:ext uri="{9D8B030D-6E8A-4147-A177-3AD203B41FA5}">
                      <a16:colId xmlns:a16="http://schemas.microsoft.com/office/drawing/2014/main" xmlns="" val="20001"/>
                    </a:ext>
                  </a:extLst>
                </a:gridCol>
                <a:gridCol w="898769">
                  <a:extLst>
                    <a:ext uri="{9D8B030D-6E8A-4147-A177-3AD203B41FA5}">
                      <a16:colId xmlns:a16="http://schemas.microsoft.com/office/drawing/2014/main" xmlns="" val="20002"/>
                    </a:ext>
                  </a:extLst>
                </a:gridCol>
                <a:gridCol w="4269154">
                  <a:extLst>
                    <a:ext uri="{9D8B030D-6E8A-4147-A177-3AD203B41FA5}">
                      <a16:colId xmlns:a16="http://schemas.microsoft.com/office/drawing/2014/main" xmlns="" val="20003"/>
                    </a:ext>
                  </a:extLst>
                </a:gridCol>
              </a:tblGrid>
              <a:tr h="351790">
                <a:tc>
                  <a:txBody>
                    <a:bodyPr/>
                    <a:lstStyle/>
                    <a:p>
                      <a:r>
                        <a:rPr lang="en-GB" sz="1600" dirty="0">
                          <a:latin typeface="Times New Roman" panose="02020603050405020304" pitchFamily="18" charset="0"/>
                          <a:cs typeface="Times New Roman" panose="02020603050405020304" pitchFamily="18" charset="0"/>
                        </a:rPr>
                        <a:t>SURVEY</a:t>
                      </a:r>
                    </a:p>
                  </a:txBody>
                  <a:tcPr/>
                </a:tc>
                <a:tc>
                  <a:txBody>
                    <a:bodyPr/>
                    <a:lstStyle/>
                    <a:p>
                      <a:r>
                        <a:rPr lang="en-GB" sz="1600" dirty="0">
                          <a:latin typeface="Times New Roman" panose="02020603050405020304" pitchFamily="18" charset="0"/>
                          <a:cs typeface="Times New Roman" panose="02020603050405020304" pitchFamily="18" charset="0"/>
                        </a:rPr>
                        <a:t>AUTHOR</a:t>
                      </a:r>
                    </a:p>
                  </a:txBody>
                  <a:tcPr/>
                </a:tc>
                <a:tc>
                  <a:txBody>
                    <a:bodyPr/>
                    <a:lstStyle/>
                    <a:p>
                      <a:r>
                        <a:rPr lang="en-GB" sz="1600" dirty="0">
                          <a:latin typeface="Times New Roman" panose="02020603050405020304" pitchFamily="18" charset="0"/>
                          <a:cs typeface="Times New Roman" panose="02020603050405020304" pitchFamily="18" charset="0"/>
                        </a:rPr>
                        <a:t>YEAR</a:t>
                      </a:r>
                    </a:p>
                  </a:txBody>
                  <a:tcPr/>
                </a:tc>
                <a:tc>
                  <a:txBody>
                    <a:bodyPr/>
                    <a:lstStyle/>
                    <a:p>
                      <a:r>
                        <a:rPr lang="en-GB" sz="1600" dirty="0">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xmlns="" val="10000"/>
                  </a:ext>
                </a:extLst>
              </a:tr>
              <a:tr h="2071370">
                <a:tc>
                  <a:txBody>
                    <a:bodyPr/>
                    <a:lstStyle/>
                    <a:p>
                      <a:r>
                        <a:rPr lang="en-GB" sz="1600" baseline="0" dirty="0">
                          <a:latin typeface="Times New Roman" panose="02020603050405020304" pitchFamily="18" charset="0"/>
                          <a:cs typeface="Times New Roman" panose="02020603050405020304" pitchFamily="18" charset="0"/>
                        </a:rPr>
                        <a:t>SURVEY 1:</a:t>
                      </a:r>
                    </a:p>
                    <a:p>
                      <a:r>
                        <a:rPr lang="en-GB" sz="1600" dirty="0" err="1">
                          <a:latin typeface="Times New Roman" panose="02020603050405020304" pitchFamily="18" charset="0"/>
                          <a:cs typeface="Times New Roman" panose="02020603050405020304" pitchFamily="18" charset="0"/>
                        </a:rPr>
                        <a:t>Blockchain</a:t>
                      </a:r>
                      <a:r>
                        <a:rPr lang="en-GB" sz="1600" dirty="0">
                          <a:latin typeface="Times New Roman" panose="02020603050405020304" pitchFamily="18" charset="0"/>
                          <a:cs typeface="Times New Roman" panose="02020603050405020304" pitchFamily="18" charset="0"/>
                        </a:rPr>
                        <a:t> and smart contract for digital certificate</a:t>
                      </a:r>
                    </a:p>
                  </a:txBody>
                  <a:tcPr/>
                </a:tc>
                <a:tc>
                  <a:txBody>
                    <a:bodyPr/>
                    <a:lstStyle/>
                    <a:p>
                      <a:r>
                        <a:rPr lang="en-GB" sz="1600" dirty="0" err="1">
                          <a:latin typeface="Times New Roman" panose="02020603050405020304" pitchFamily="18" charset="0"/>
                          <a:cs typeface="Times New Roman" panose="02020603050405020304" pitchFamily="18" charset="0"/>
                        </a:rPr>
                        <a:t>Jiin-chiou</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etal</a:t>
                      </a:r>
                      <a:r>
                        <a:rPr lang="en-GB" sz="1600" dirty="0">
                          <a:latin typeface="Times New Roman" panose="02020603050405020304" pitchFamily="18" charset="0"/>
                          <a:cs typeface="Times New Roman" panose="02020603050405020304" pitchFamily="18" charset="0"/>
                        </a:rPr>
                        <a:t>.,,</a:t>
                      </a:r>
                    </a:p>
                  </a:txBody>
                  <a:tcPr/>
                </a:tc>
                <a:tc>
                  <a:txBody>
                    <a:bodyPr/>
                    <a:lstStyle/>
                    <a:p>
                      <a:r>
                        <a:rPr lang="en-GB" sz="1600" dirty="0">
                          <a:latin typeface="Times New Roman" panose="02020603050405020304" pitchFamily="18" charset="0"/>
                          <a:cs typeface="Times New Roman" panose="02020603050405020304" pitchFamily="18" charset="0"/>
                        </a:rPr>
                        <a:t>2018</a:t>
                      </a:r>
                    </a:p>
                  </a:txBody>
                  <a:tcPr/>
                </a:tc>
                <a:tc>
                  <a:txBody>
                    <a:bodyPr/>
                    <a:lstStyle/>
                    <a:p>
                      <a:pPr marL="285750" indent="-28575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generate the electronic file and calculate hash value for it.</a:t>
                      </a:r>
                    </a:p>
                    <a:p>
                      <a:pPr marL="285750" indent="-285750">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system creates a QR-code </a:t>
                      </a:r>
                    </a:p>
                    <a:p>
                      <a:pPr marL="0" indent="0" algn="just">
                        <a:buNone/>
                      </a:pPr>
                      <a:r>
                        <a:rPr lang="en-GB" sz="1600" dirty="0">
                          <a:latin typeface="Times New Roman" panose="02020603050405020304" pitchFamily="18" charset="0"/>
                          <a:cs typeface="Times New Roman" panose="02020603050405020304" pitchFamily="18" charset="0"/>
                        </a:rPr>
                        <a:t>Pros : certificate granting are open and transparent in the system.</a:t>
                      </a:r>
                    </a:p>
                    <a:p>
                      <a:pPr marL="0" marR="0" indent="0" algn="just" defTabSz="457207" rtl="0" eaLnBrk="1" fontAlgn="auto" latinLnBrk="0" hangingPunct="1">
                        <a:lnSpc>
                          <a:spcPct val="100000"/>
                        </a:lnSpc>
                        <a:spcBef>
                          <a:spcPts val="0"/>
                        </a:spcBef>
                        <a:spcAft>
                          <a:spcPts val="0"/>
                        </a:spcAft>
                        <a:buClrTx/>
                        <a:buSzTx/>
                        <a:buFontTx/>
                        <a:buNone/>
                        <a:tabLst/>
                        <a:defRPr/>
                      </a:pPr>
                      <a:r>
                        <a:rPr lang="en-GB" sz="1600" dirty="0">
                          <a:latin typeface="Times New Roman" panose="02020603050405020304" pitchFamily="18" charset="0"/>
                          <a:cs typeface="Times New Roman" panose="02020603050405020304" pitchFamily="18" charset="0"/>
                        </a:rPr>
                        <a:t>Cons</a:t>
                      </a:r>
                      <a:r>
                        <a:rPr lang="en-GB" sz="1600" baseline="0" dirty="0">
                          <a:latin typeface="Times New Roman" panose="02020603050405020304" pitchFamily="18" charset="0"/>
                          <a:cs typeface="Times New Roman" panose="02020603050405020304" pitchFamily="18" charset="0"/>
                        </a:rPr>
                        <a:t> : </a:t>
                      </a:r>
                      <a:r>
                        <a:rPr lang="en-GB" sz="1600" dirty="0">
                          <a:latin typeface="Times New Roman" panose="02020603050405020304" pitchFamily="18" charset="0"/>
                          <a:cs typeface="Times New Roman" panose="02020603050405020304" pitchFamily="18" charset="0"/>
                        </a:rPr>
                        <a:t>QR-code must be scanned with smartphone and internet connection  is required.</a:t>
                      </a:r>
                    </a:p>
                  </a:txBody>
                  <a:tcPr/>
                </a:tc>
                <a:extLst>
                  <a:ext uri="{0D108BD9-81ED-4DB2-BD59-A6C34878D82A}">
                    <a16:rowId xmlns:a16="http://schemas.microsoft.com/office/drawing/2014/main" xmlns="" val="10001"/>
                  </a:ext>
                </a:extLst>
              </a:tr>
              <a:tr h="1981200">
                <a:tc>
                  <a:txBody>
                    <a:bodyPr/>
                    <a:lstStyle/>
                    <a:p>
                      <a:r>
                        <a:rPr lang="en-GB" sz="1600" dirty="0">
                          <a:latin typeface="Times New Roman" panose="02020603050405020304" pitchFamily="18" charset="0"/>
                          <a:cs typeface="Times New Roman" panose="02020603050405020304" pitchFamily="18" charset="0"/>
                        </a:rPr>
                        <a:t>SURVEY 2:</a:t>
                      </a:r>
                      <a:r>
                        <a:rPr lang="en-GB" sz="1600" baseline="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Blockchain</a:t>
                      </a:r>
                      <a:r>
                        <a:rPr lang="en-GB" sz="1600" dirty="0">
                          <a:latin typeface="Times New Roman" panose="02020603050405020304" pitchFamily="18" charset="0"/>
                          <a:cs typeface="Times New Roman" panose="02020603050405020304" pitchFamily="18" charset="0"/>
                        </a:rPr>
                        <a:t> based certificate transparency and revocation</a:t>
                      </a:r>
                    </a:p>
                    <a:p>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err="1">
                          <a:latin typeface="Times New Roman" panose="02020603050405020304" pitchFamily="18" charset="0"/>
                          <a:cs typeface="Times New Roman" panose="02020603050405020304" pitchFamily="18" charset="0"/>
                        </a:rPr>
                        <a:t>Zewang</a:t>
                      </a:r>
                      <a:endParaRPr lang="en-GB" sz="1600" dirty="0">
                        <a:latin typeface="Times New Roman" panose="02020603050405020304" pitchFamily="18" charset="0"/>
                        <a:cs typeface="Times New Roman" panose="02020603050405020304" pitchFamily="18" charset="0"/>
                      </a:endParaRPr>
                    </a:p>
                    <a:p>
                      <a:r>
                        <a:rPr lang="en-GB" sz="1600" dirty="0" err="1">
                          <a:latin typeface="Times New Roman" panose="02020603050405020304" pitchFamily="18" charset="0"/>
                          <a:cs typeface="Times New Roman" panose="02020603050405020304" pitchFamily="18" charset="0"/>
                        </a:rPr>
                        <a:t>Jingqiang</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Lin </a:t>
                      </a:r>
                      <a:r>
                        <a:rPr lang="en-GB" sz="1600" dirty="0" err="1">
                          <a:latin typeface="Times New Roman" panose="02020603050405020304" pitchFamily="18" charset="0"/>
                          <a:cs typeface="Times New Roman" panose="02020603050405020304" pitchFamily="18" charset="0"/>
                        </a:rPr>
                        <a:t>etal</a:t>
                      </a:r>
                      <a:r>
                        <a:rPr lang="en-GB" sz="1600" dirty="0">
                          <a:latin typeface="Times New Roman" panose="02020603050405020304" pitchFamily="18" charset="0"/>
                          <a:cs typeface="Times New Roman" panose="02020603050405020304" pitchFamily="18" charset="0"/>
                        </a:rPr>
                        <a:t>.,,</a:t>
                      </a:r>
                    </a:p>
                  </a:txBody>
                  <a:tcPr/>
                </a:tc>
                <a:tc>
                  <a:txBody>
                    <a:bodyPr/>
                    <a:lstStyle/>
                    <a:p>
                      <a:r>
                        <a:rPr lang="en-GB" sz="1600" dirty="0">
                          <a:latin typeface="Times New Roman" panose="02020603050405020304" pitchFamily="18" charset="0"/>
                          <a:cs typeface="Times New Roman" panose="02020603050405020304" pitchFamily="18" charset="0"/>
                        </a:rPr>
                        <a:t>2019</a:t>
                      </a:r>
                    </a:p>
                  </a:txBody>
                  <a:tcPr/>
                </a:tc>
                <a:tc>
                  <a:txBody>
                    <a:bodyPr/>
                    <a:lstStyle/>
                    <a:p>
                      <a:pPr algn="just">
                        <a:buFont typeface="Wingdings" panose="05000000000000000000" pitchFamily="2" charset="2"/>
                        <a:buNone/>
                      </a:pPr>
                      <a:r>
                        <a:rPr lang="en-GB" sz="1600" dirty="0">
                          <a:latin typeface="Times New Roman" panose="02020603050405020304" pitchFamily="18" charset="0"/>
                          <a:cs typeface="Times New Roman" panose="02020603050405020304" pitchFamily="18" charset="0"/>
                        </a:rPr>
                        <a:t>CAs signed certificates and their revocation status information of an SSL/TLS web server are published by the subject and append it to the global  certificate  </a:t>
                      </a:r>
                      <a:r>
                        <a:rPr lang="en-GB" sz="1600" dirty="0" err="1">
                          <a:latin typeface="Times New Roman" panose="02020603050405020304" pitchFamily="18" charset="0"/>
                          <a:cs typeface="Times New Roman" panose="02020603050405020304" pitchFamily="18" charset="0"/>
                        </a:rPr>
                        <a:t>blockchain</a:t>
                      </a:r>
                      <a:r>
                        <a:rPr lang="en-GB" sz="16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Blockchain</a:t>
                      </a:r>
                      <a:r>
                        <a:rPr lang="en-GB" sz="1600" dirty="0">
                          <a:latin typeface="Times New Roman" panose="02020603050405020304" pitchFamily="18" charset="0"/>
                          <a:cs typeface="Times New Roman" panose="02020603050405020304" pitchFamily="18" charset="0"/>
                        </a:rPr>
                        <a:t> act as public logs to monitor CAs certificate signing and revocation operations</a:t>
                      </a:r>
                    </a:p>
                    <a:p>
                      <a:pPr algn="just">
                        <a:buFont typeface="Wingdings" panose="05000000000000000000" pitchFamily="2" charset="2"/>
                        <a:buNone/>
                      </a:pPr>
                      <a:r>
                        <a:rPr lang="en-GB" sz="1600" dirty="0">
                          <a:latin typeface="Times New Roman" panose="02020603050405020304" pitchFamily="18" charset="0"/>
                          <a:cs typeface="Times New Roman" panose="02020603050405020304" pitchFamily="18" charset="0"/>
                        </a:rPr>
                        <a:t>Pros: Avoids the certificate fraudulent</a:t>
                      </a:r>
                    </a:p>
                    <a:p>
                      <a:pPr marL="0" marR="0" indent="0" algn="just" defTabSz="457207"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1600" dirty="0">
                          <a:latin typeface="Times New Roman" panose="02020603050405020304" pitchFamily="18" charset="0"/>
                          <a:cs typeface="Times New Roman" panose="02020603050405020304" pitchFamily="18" charset="0"/>
                        </a:rPr>
                        <a:t>Cons: :  Certificate validation delay and false sense of security</a:t>
                      </a:r>
                    </a:p>
                    <a:p>
                      <a:pPr algn="just">
                        <a:buFont typeface="Wingdings" panose="05000000000000000000" pitchFamily="2" charset="2"/>
                        <a:buNone/>
                      </a:pP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492760">
                <a:tc>
                  <a:txBody>
                    <a:bodyPr/>
                    <a:lstStyle/>
                    <a:p>
                      <a:r>
                        <a:rPr lang="en-GB" sz="1600" dirty="0">
                          <a:latin typeface="Times New Roman" panose="02020603050405020304" pitchFamily="18" charset="0"/>
                          <a:cs typeface="Times New Roman" panose="02020603050405020304" pitchFamily="18" charset="0"/>
                        </a:rPr>
                        <a:t>Survey 3:</a:t>
                      </a:r>
                    </a:p>
                    <a:p>
                      <a:r>
                        <a:rPr lang="en-GB" sz="1600" dirty="0">
                          <a:latin typeface="Times New Roman" panose="02020603050405020304" pitchFamily="18" charset="0"/>
                          <a:cs typeface="Times New Roman" panose="02020603050405020304" pitchFamily="18" charset="0"/>
                        </a:rPr>
                        <a:t>Certificate transparency using </a:t>
                      </a:r>
                      <a:r>
                        <a:rPr lang="en-GB" sz="1600" dirty="0" err="1">
                          <a:latin typeface="Times New Roman" panose="02020603050405020304" pitchFamily="18" charset="0"/>
                          <a:cs typeface="Times New Roman" panose="02020603050405020304" pitchFamily="18" charset="0"/>
                        </a:rPr>
                        <a:t>blockchain</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err="1">
                          <a:latin typeface="Times New Roman" panose="02020603050405020304" pitchFamily="18" charset="0"/>
                          <a:cs typeface="Times New Roman" panose="02020603050405020304" pitchFamily="18" charset="0"/>
                        </a:rPr>
                        <a:t>Dsv</a:t>
                      </a:r>
                      <a:r>
                        <a:rPr lang="en-GB" sz="1600" baseline="0" dirty="0">
                          <a:latin typeface="Times New Roman" panose="02020603050405020304" pitchFamily="18" charset="0"/>
                          <a:cs typeface="Times New Roman" panose="02020603050405020304" pitchFamily="18" charset="0"/>
                        </a:rPr>
                        <a:t> </a:t>
                      </a:r>
                      <a:r>
                        <a:rPr lang="en-GB" sz="1600" baseline="0" dirty="0" err="1">
                          <a:latin typeface="Times New Roman" panose="02020603050405020304" pitchFamily="18" charset="0"/>
                          <a:cs typeface="Times New Roman" panose="02020603050405020304" pitchFamily="18" charset="0"/>
                        </a:rPr>
                        <a:t>madala</a:t>
                      </a:r>
                      <a:r>
                        <a:rPr lang="en-GB" sz="1600" baseline="0" dirty="0">
                          <a:latin typeface="Times New Roman" panose="02020603050405020304" pitchFamily="18" charset="0"/>
                          <a:cs typeface="Times New Roman" panose="02020603050405020304" pitchFamily="18" charset="0"/>
                        </a:rPr>
                        <a:t> </a:t>
                      </a:r>
                    </a:p>
                    <a:p>
                      <a:r>
                        <a:rPr lang="en-GB" sz="1600" baseline="0" dirty="0" err="1">
                          <a:latin typeface="Times New Roman" panose="02020603050405020304" pitchFamily="18" charset="0"/>
                          <a:cs typeface="Times New Roman" panose="02020603050405020304" pitchFamily="18" charset="0"/>
                        </a:rPr>
                        <a:t>etal</a:t>
                      </a:r>
                      <a:r>
                        <a:rPr lang="en-GB" sz="1600" baseline="0" dirty="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2018</a:t>
                      </a:r>
                    </a:p>
                  </a:txBody>
                  <a:tcPr/>
                </a:tc>
                <a:tc>
                  <a:txBody>
                    <a:bodyPr/>
                    <a:lstStyle/>
                    <a:p>
                      <a:r>
                        <a:rPr lang="en-GB" sz="1600" dirty="0" err="1">
                          <a:latin typeface="Times New Roman" panose="02020603050405020304" pitchFamily="18" charset="0"/>
                          <a:cs typeface="Times New Roman" panose="02020603050405020304" pitchFamily="18" charset="0"/>
                        </a:rPr>
                        <a:t>Hyperledger</a:t>
                      </a:r>
                      <a:r>
                        <a:rPr lang="en-GB" sz="1600" baseline="0" dirty="0">
                          <a:latin typeface="Times New Roman" panose="02020603050405020304" pitchFamily="18" charset="0"/>
                          <a:cs typeface="Times New Roman" panose="02020603050405020304" pitchFamily="18" charset="0"/>
                        </a:rPr>
                        <a:t> fabric is used.</a:t>
                      </a:r>
                    </a:p>
                    <a:p>
                      <a:r>
                        <a:rPr lang="en-GB" sz="1600" baseline="0" dirty="0">
                          <a:latin typeface="Times New Roman" panose="02020603050405020304" pitchFamily="18" charset="0"/>
                          <a:cs typeface="Times New Roman" panose="02020603050405020304" pitchFamily="18" charset="0"/>
                        </a:rPr>
                        <a:t>CTB smart contract.</a:t>
                      </a:r>
                    </a:p>
                    <a:p>
                      <a:r>
                        <a:rPr lang="en-GB" sz="1600" baseline="0" dirty="0">
                          <a:latin typeface="Times New Roman" panose="02020603050405020304" pitchFamily="18" charset="0"/>
                          <a:cs typeface="Times New Roman" panose="02020603050405020304" pitchFamily="18" charset="0"/>
                        </a:rPr>
                        <a:t>Pros : </a:t>
                      </a:r>
                      <a:r>
                        <a:rPr lang="en-GB" sz="1600" dirty="0">
                          <a:latin typeface="Times New Roman" panose="02020603050405020304" pitchFamily="18" charset="0"/>
                          <a:cs typeface="Times New Roman" panose="02020603050405020304" pitchFamily="18" charset="0"/>
                        </a:rPr>
                        <a:t>logs-consistency </a:t>
                      </a:r>
                    </a:p>
                    <a:p>
                      <a:r>
                        <a:rPr lang="en-GB" sz="1600" dirty="0">
                          <a:latin typeface="Times New Roman" panose="02020603050405020304" pitchFamily="18" charset="0"/>
                          <a:cs typeface="Times New Roman" panose="02020603050405020304" pitchFamily="18" charset="0"/>
                        </a:rPr>
                        <a:t>Cons:</a:t>
                      </a:r>
                      <a:r>
                        <a:rPr lang="en-GB" sz="1600" baseline="0" dirty="0">
                          <a:latin typeface="Times New Roman" panose="02020603050405020304" pitchFamily="18" charset="0"/>
                          <a:cs typeface="Times New Roman" panose="02020603050405020304" pitchFamily="18" charset="0"/>
                        </a:rPr>
                        <a:t> low scalability and less transaction</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58889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7055380" cy="855382"/>
          </a:xfrm>
        </p:spPr>
        <p:txBody>
          <a:bodyPr/>
          <a:lstStyle/>
          <a:p>
            <a:pPr algn="just"/>
            <a:r>
              <a:rPr lang="en-GB" sz="2800" dirty="0"/>
              <a:t>LITERATURE SURVEY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37018701"/>
              </p:ext>
            </p:extLst>
          </p:nvPr>
        </p:nvGraphicFramePr>
        <p:xfrm>
          <a:off x="152399" y="914401"/>
          <a:ext cx="8839200" cy="5809547"/>
        </p:xfrm>
        <a:graphic>
          <a:graphicData uri="http://schemas.openxmlformats.org/drawingml/2006/table">
            <a:tbl>
              <a:tblPr firstRow="1" bandRow="1">
                <a:tableStyleId>{5C22544A-7EE6-4342-B048-85BDC9FD1C3A}</a:tableStyleId>
              </a:tblPr>
              <a:tblGrid>
                <a:gridCol w="2093495">
                  <a:extLst>
                    <a:ext uri="{9D8B030D-6E8A-4147-A177-3AD203B41FA5}">
                      <a16:colId xmlns:a16="http://schemas.microsoft.com/office/drawing/2014/main" xmlns="" val="20000"/>
                    </a:ext>
                  </a:extLst>
                </a:gridCol>
                <a:gridCol w="1550737">
                  <a:extLst>
                    <a:ext uri="{9D8B030D-6E8A-4147-A177-3AD203B41FA5}">
                      <a16:colId xmlns:a16="http://schemas.microsoft.com/office/drawing/2014/main" xmlns="" val="20001"/>
                    </a:ext>
                  </a:extLst>
                </a:gridCol>
                <a:gridCol w="775367">
                  <a:extLst>
                    <a:ext uri="{9D8B030D-6E8A-4147-A177-3AD203B41FA5}">
                      <a16:colId xmlns:a16="http://schemas.microsoft.com/office/drawing/2014/main" xmlns="" val="20002"/>
                    </a:ext>
                  </a:extLst>
                </a:gridCol>
                <a:gridCol w="4419601">
                  <a:extLst>
                    <a:ext uri="{9D8B030D-6E8A-4147-A177-3AD203B41FA5}">
                      <a16:colId xmlns:a16="http://schemas.microsoft.com/office/drawing/2014/main" xmlns="" val="20003"/>
                    </a:ext>
                  </a:extLst>
                </a:gridCol>
              </a:tblGrid>
              <a:tr h="316932">
                <a:tc>
                  <a:txBody>
                    <a:bodyPr/>
                    <a:lstStyle/>
                    <a:p>
                      <a:r>
                        <a:rPr lang="en-GB" sz="1600" dirty="0"/>
                        <a:t>SURVEY</a:t>
                      </a:r>
                    </a:p>
                  </a:txBody>
                  <a:tcPr/>
                </a:tc>
                <a:tc>
                  <a:txBody>
                    <a:bodyPr/>
                    <a:lstStyle/>
                    <a:p>
                      <a:r>
                        <a:rPr lang="en-GB" sz="1600" dirty="0"/>
                        <a:t>AUTHOR</a:t>
                      </a:r>
                    </a:p>
                  </a:txBody>
                  <a:tcPr/>
                </a:tc>
                <a:tc>
                  <a:txBody>
                    <a:bodyPr/>
                    <a:lstStyle/>
                    <a:p>
                      <a:r>
                        <a:rPr lang="en-GB" sz="1600" dirty="0"/>
                        <a:t>YEAR</a:t>
                      </a:r>
                    </a:p>
                  </a:txBody>
                  <a:tcPr/>
                </a:tc>
                <a:tc>
                  <a:txBody>
                    <a:bodyPr/>
                    <a:lstStyle/>
                    <a:p>
                      <a:r>
                        <a:rPr lang="en-GB" sz="1600" dirty="0"/>
                        <a:t>EXPLANATION</a:t>
                      </a:r>
                    </a:p>
                  </a:txBody>
                  <a:tcPr/>
                </a:tc>
                <a:extLst>
                  <a:ext uri="{0D108BD9-81ED-4DB2-BD59-A6C34878D82A}">
                    <a16:rowId xmlns:a16="http://schemas.microsoft.com/office/drawing/2014/main" xmlns="" val="10000"/>
                  </a:ext>
                </a:extLst>
              </a:tr>
              <a:tr h="2391390">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n-GB" sz="1600" dirty="0">
                          <a:latin typeface="Times New Roman" panose="02020603050405020304" pitchFamily="18" charset="0"/>
                          <a:cs typeface="Times New Roman" panose="02020603050405020304" pitchFamily="18" charset="0"/>
                        </a:rPr>
                        <a:t>SURVEY :4</a:t>
                      </a:r>
                    </a:p>
                    <a:p>
                      <a:pPr marL="0" marR="0" indent="0" algn="l" defTabSz="457207" rtl="0" eaLnBrk="1" fontAlgn="auto" latinLnBrk="0" hangingPunct="1">
                        <a:lnSpc>
                          <a:spcPct val="100000"/>
                        </a:lnSpc>
                        <a:spcBef>
                          <a:spcPts val="0"/>
                        </a:spcBef>
                        <a:spcAft>
                          <a:spcPts val="0"/>
                        </a:spcAft>
                        <a:buClrTx/>
                        <a:buSzTx/>
                        <a:buFontTx/>
                        <a:buNone/>
                        <a:tabLst/>
                        <a:defRPr/>
                      </a:pPr>
                      <a:r>
                        <a:rPr lang="en-GB" sz="1600" dirty="0">
                          <a:latin typeface="Times New Roman" panose="02020603050405020304" pitchFamily="18" charset="0"/>
                          <a:cs typeface="Times New Roman" panose="02020603050405020304" pitchFamily="18" charset="0"/>
                        </a:rPr>
                        <a:t>Decentralized</a:t>
                      </a:r>
                    </a:p>
                    <a:p>
                      <a:pPr marL="0" marR="0" indent="0" algn="l" defTabSz="457207" rtl="0" eaLnBrk="1" fontAlgn="auto" latinLnBrk="0" hangingPunct="1">
                        <a:lnSpc>
                          <a:spcPct val="100000"/>
                        </a:lnSpc>
                        <a:spcBef>
                          <a:spcPts val="0"/>
                        </a:spcBef>
                        <a:spcAft>
                          <a:spcPts val="0"/>
                        </a:spcAft>
                        <a:buClrTx/>
                        <a:buSzTx/>
                        <a:buFontTx/>
                        <a:buNone/>
                        <a:tabLst/>
                        <a:defRPr/>
                      </a:pPr>
                      <a:r>
                        <a:rPr lang="en-GB" sz="1600" dirty="0">
                          <a:latin typeface="Times New Roman" panose="02020603050405020304" pitchFamily="18" charset="0"/>
                          <a:cs typeface="Times New Roman" panose="02020603050405020304" pitchFamily="18" charset="0"/>
                        </a:rPr>
                        <a:t>Digital</a:t>
                      </a:r>
                      <a:r>
                        <a:rPr lang="en-GB" sz="1600" baseline="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Certificate</a:t>
                      </a:r>
                    </a:p>
                    <a:p>
                      <a:pPr marL="0" marR="0" indent="0" algn="l" defTabSz="457207" rtl="0" eaLnBrk="1" fontAlgn="auto" latinLnBrk="0" hangingPunct="1">
                        <a:lnSpc>
                          <a:spcPct val="100000"/>
                        </a:lnSpc>
                        <a:spcBef>
                          <a:spcPts val="0"/>
                        </a:spcBef>
                        <a:spcAft>
                          <a:spcPts val="0"/>
                        </a:spcAft>
                        <a:buClrTx/>
                        <a:buSzTx/>
                        <a:buFontTx/>
                        <a:buNone/>
                        <a:tabLst/>
                        <a:defRPr/>
                      </a:pPr>
                      <a:r>
                        <a:rPr lang="en-GB" sz="1600" dirty="0">
                          <a:latin typeface="Times New Roman" panose="02020603050405020304" pitchFamily="18" charset="0"/>
                          <a:cs typeface="Times New Roman" panose="02020603050405020304" pitchFamily="18" charset="0"/>
                        </a:rPr>
                        <a:t>Revocation system based on </a:t>
                      </a:r>
                      <a:r>
                        <a:rPr lang="en-GB" sz="1600" dirty="0" err="1">
                          <a:latin typeface="Times New Roman" panose="02020603050405020304" pitchFamily="18" charset="0"/>
                          <a:cs typeface="Times New Roman" panose="02020603050405020304" pitchFamily="18" charset="0"/>
                        </a:rPr>
                        <a:t>blockchain</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DSV</a:t>
                      </a:r>
                      <a:r>
                        <a:rPr lang="en-GB" sz="1600" baseline="0" dirty="0">
                          <a:latin typeface="Times New Roman" panose="02020603050405020304" pitchFamily="18" charset="0"/>
                          <a:cs typeface="Times New Roman" panose="02020603050405020304" pitchFamily="18" charset="0"/>
                        </a:rPr>
                        <a:t> </a:t>
                      </a:r>
                      <a:r>
                        <a:rPr lang="en-GB" sz="1600" baseline="0" dirty="0" err="1">
                          <a:latin typeface="Times New Roman" panose="02020603050405020304" pitchFamily="18" charset="0"/>
                          <a:cs typeface="Times New Roman" panose="02020603050405020304" pitchFamily="18" charset="0"/>
                        </a:rPr>
                        <a:t>madala</a:t>
                      </a:r>
                      <a:endParaRPr lang="en-GB" sz="1600" baseline="0" dirty="0">
                        <a:latin typeface="Times New Roman" panose="02020603050405020304" pitchFamily="18" charset="0"/>
                        <a:cs typeface="Times New Roman" panose="02020603050405020304" pitchFamily="18" charset="0"/>
                      </a:endParaRPr>
                    </a:p>
                    <a:p>
                      <a:r>
                        <a:rPr lang="en-GB" sz="1600" baseline="0" dirty="0" err="1">
                          <a:latin typeface="Times New Roman" panose="02020603050405020304" pitchFamily="18" charset="0"/>
                          <a:cs typeface="Times New Roman" panose="02020603050405020304" pitchFamily="18" charset="0"/>
                        </a:rPr>
                        <a:t>Etal</a:t>
                      </a:r>
                      <a:r>
                        <a:rPr lang="en-GB" sz="1600" baseline="0" dirty="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2018</a:t>
                      </a:r>
                    </a:p>
                  </a:txBody>
                  <a:tcPr/>
                </a:tc>
                <a:tc>
                  <a:txBody>
                    <a:bodyPr/>
                    <a:lstStyle/>
                    <a:p>
                      <a:r>
                        <a:rPr lang="en-GB" sz="1600" dirty="0">
                          <a:latin typeface="Times New Roman" panose="02020603050405020304" pitchFamily="18" charset="0"/>
                          <a:cs typeface="Times New Roman" panose="02020603050405020304" pitchFamily="18" charset="0"/>
                        </a:rPr>
                        <a:t>The</a:t>
                      </a:r>
                      <a:r>
                        <a:rPr lang="en-GB" sz="1600" baseline="0" dirty="0">
                          <a:latin typeface="Times New Roman" panose="02020603050405020304" pitchFamily="18" charset="0"/>
                          <a:cs typeface="Times New Roman" panose="02020603050405020304" pitchFamily="18" charset="0"/>
                        </a:rPr>
                        <a:t> consortium </a:t>
                      </a:r>
                      <a:r>
                        <a:rPr lang="en-GB" sz="1600" baseline="0" dirty="0" err="1">
                          <a:latin typeface="Times New Roman" panose="02020603050405020304" pitchFamily="18" charset="0"/>
                          <a:cs typeface="Times New Roman" panose="02020603050405020304" pitchFamily="18" charset="0"/>
                        </a:rPr>
                        <a:t>blockchain</a:t>
                      </a:r>
                      <a:r>
                        <a:rPr lang="en-GB" sz="1600" baseline="0" dirty="0">
                          <a:latin typeface="Times New Roman" panose="02020603050405020304" pitchFamily="18" charset="0"/>
                          <a:cs typeface="Times New Roman" panose="02020603050405020304" pitchFamily="18" charset="0"/>
                        </a:rPr>
                        <a:t> technology is collaborative management of digital certificate revocation lists by multiple CAs and introduces secret sharing scheme </a:t>
                      </a:r>
                    </a:p>
                    <a:p>
                      <a:r>
                        <a:rPr lang="en-GB" sz="1600" baseline="0" dirty="0">
                          <a:latin typeface="Times New Roman" panose="02020603050405020304" pitchFamily="18" charset="0"/>
                          <a:cs typeface="Times New Roman" panose="02020603050405020304" pitchFamily="18" charset="0"/>
                        </a:rPr>
                        <a:t>OSCP(online certificate status protocol is used</a:t>
                      </a:r>
                    </a:p>
                    <a:p>
                      <a:endParaRPr lang="en-GB" sz="1600" baseline="0" dirty="0">
                        <a:latin typeface="Times New Roman" panose="02020603050405020304" pitchFamily="18" charset="0"/>
                        <a:cs typeface="Times New Roman" panose="02020603050405020304" pitchFamily="18" charset="0"/>
                      </a:endParaRPr>
                    </a:p>
                    <a:p>
                      <a:r>
                        <a:rPr lang="en-GB" sz="1600" baseline="0" dirty="0">
                          <a:latin typeface="Times New Roman" panose="02020603050405020304" pitchFamily="18" charset="0"/>
                          <a:cs typeface="Times New Roman" panose="02020603050405020304" pitchFamily="18" charset="0"/>
                        </a:rPr>
                        <a:t>Pros: Trusted and reliable CRL.</a:t>
                      </a:r>
                    </a:p>
                    <a:p>
                      <a:r>
                        <a:rPr lang="en-GB" sz="1600" baseline="0" dirty="0">
                          <a:latin typeface="Times New Roman" panose="02020603050405020304" pitchFamily="18" charset="0"/>
                          <a:cs typeface="Times New Roman" panose="02020603050405020304" pitchFamily="18" charset="0"/>
                        </a:rPr>
                        <a:t>Cons : False sense of security.  </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082877">
                <a:tc>
                  <a:txBody>
                    <a:bodyPr/>
                    <a:lstStyle/>
                    <a:p>
                      <a:r>
                        <a:rPr lang="en-GB" sz="1600" dirty="0">
                          <a:latin typeface="Times New Roman" panose="02020603050405020304" pitchFamily="18" charset="0"/>
                          <a:cs typeface="Times New Roman" panose="02020603050405020304" pitchFamily="18" charset="0"/>
                        </a:rPr>
                        <a:t>SURVEY</a:t>
                      </a:r>
                      <a:r>
                        <a:rPr lang="en-GB" sz="1600" baseline="0" dirty="0">
                          <a:latin typeface="Times New Roman" panose="02020603050405020304" pitchFamily="18" charset="0"/>
                          <a:cs typeface="Times New Roman" panose="02020603050405020304" pitchFamily="18" charset="0"/>
                        </a:rPr>
                        <a:t> 5:</a:t>
                      </a:r>
                    </a:p>
                    <a:p>
                      <a:r>
                        <a:rPr lang="en-GB" sz="1600" dirty="0">
                          <a:latin typeface="Times New Roman" panose="02020603050405020304" pitchFamily="18" charset="0"/>
                          <a:cs typeface="Times New Roman" panose="02020603050405020304" pitchFamily="18" charset="0"/>
                        </a:rPr>
                        <a:t> Certificate validation through public ledgers and </a:t>
                      </a:r>
                      <a:r>
                        <a:rPr lang="en-GB" sz="1600" dirty="0" err="1">
                          <a:latin typeface="Times New Roman" panose="02020603050405020304" pitchFamily="18" charset="0"/>
                          <a:cs typeface="Times New Roman" panose="02020603050405020304" pitchFamily="18" charset="0"/>
                        </a:rPr>
                        <a:t>blockchain</a:t>
                      </a:r>
                      <a:r>
                        <a:rPr lang="en-GB" sz="1600" dirty="0">
                          <a:latin typeface="Times New Roman" panose="02020603050405020304" pitchFamily="18" charset="0"/>
                          <a:cs typeface="Times New Roman" panose="02020603050405020304" pitchFamily="18" charset="0"/>
                        </a:rPr>
                        <a:t/>
                      </a:r>
                      <a:br>
                        <a:rPr lang="en-GB" sz="1600" dirty="0">
                          <a:latin typeface="Times New Roman" panose="02020603050405020304" pitchFamily="18" charset="0"/>
                          <a:cs typeface="Times New Roman" panose="02020603050405020304" pitchFamily="18" charset="0"/>
                        </a:rPr>
                      </a:br>
                      <a:endParaRPr lang="en-GB" sz="1600" baseline="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baseline="0" dirty="0">
                          <a:latin typeface="Times New Roman" panose="02020603050405020304" pitchFamily="18" charset="0"/>
                          <a:cs typeface="Times New Roman" panose="02020603050405020304" pitchFamily="18" charset="0"/>
                        </a:rPr>
                        <a:t>Macro </a:t>
                      </a:r>
                      <a:r>
                        <a:rPr lang="en-GB" sz="1600" baseline="0" dirty="0" err="1">
                          <a:latin typeface="Times New Roman" panose="02020603050405020304" pitchFamily="18" charset="0"/>
                          <a:cs typeface="Times New Roman" panose="02020603050405020304" pitchFamily="18" charset="0"/>
                        </a:rPr>
                        <a:t>baldil</a:t>
                      </a:r>
                      <a:r>
                        <a:rPr lang="en-GB" sz="1600" baseline="0" dirty="0">
                          <a:latin typeface="Times New Roman" panose="02020603050405020304" pitchFamily="18" charset="0"/>
                          <a:cs typeface="Times New Roman" panose="02020603050405020304" pitchFamily="18" charset="0"/>
                        </a:rPr>
                        <a:t> </a:t>
                      </a:r>
                      <a:r>
                        <a:rPr lang="en-GB" sz="1600" baseline="0" dirty="0" err="1">
                          <a:latin typeface="Times New Roman" panose="02020603050405020304" pitchFamily="18" charset="0"/>
                          <a:cs typeface="Times New Roman" panose="02020603050405020304" pitchFamily="18" charset="0"/>
                        </a:rPr>
                        <a:t>etal</a:t>
                      </a:r>
                      <a:r>
                        <a:rPr lang="en-GB" sz="1600" baseline="0" dirty="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2017</a:t>
                      </a:r>
                    </a:p>
                  </a:txBody>
                  <a:tcPr/>
                </a:tc>
                <a:tc>
                  <a:txBody>
                    <a:bodyPr/>
                    <a:lstStyle/>
                    <a:p>
                      <a:pPr algn="just">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CRLs are distributed through the use of a private </a:t>
                      </a:r>
                      <a:r>
                        <a:rPr lang="en-GB" sz="1600" dirty="0" err="1">
                          <a:latin typeface="Times New Roman" panose="02020603050405020304" pitchFamily="18" charset="0"/>
                          <a:cs typeface="Times New Roman" panose="02020603050405020304" pitchFamily="18" charset="0"/>
                        </a:rPr>
                        <a:t>blockchain</a:t>
                      </a:r>
                      <a:r>
                        <a:rPr lang="en-GB" sz="1600" dirty="0">
                          <a:latin typeface="Times New Roman" panose="02020603050405020304" pitchFamily="18" charset="0"/>
                          <a:cs typeface="Times New Roman" panose="02020603050405020304" pitchFamily="18" charset="0"/>
                        </a:rPr>
                        <a:t>, shared among CA(certificate authority).</a:t>
                      </a:r>
                    </a:p>
                    <a:p>
                      <a:pPr algn="just">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CAs, are responsible for issuing certificates to requestors who meet the requirements and maintain CRLs. </a:t>
                      </a:r>
                    </a:p>
                    <a:p>
                      <a:pPr algn="just">
                        <a:buFont typeface="Wingdings" panose="05000000000000000000" pitchFamily="2" charset="2"/>
                        <a:buChar char="§"/>
                      </a:pPr>
                      <a:r>
                        <a:rPr lang="en-GB" sz="1600" dirty="0">
                          <a:latin typeface="Times New Roman" panose="02020603050405020304" pitchFamily="18" charset="0"/>
                          <a:cs typeface="Times New Roman" panose="02020603050405020304" pitchFamily="18" charset="0"/>
                        </a:rPr>
                        <a:t>users  just need to read certificates</a:t>
                      </a:r>
                    </a:p>
                    <a:p>
                      <a:pPr algn="just">
                        <a:buFont typeface="Wingdings" panose="05000000000000000000" pitchFamily="2" charset="2"/>
                        <a:buNone/>
                      </a:pPr>
                      <a:endParaRPr lang="en-GB"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en-GB" sz="1600" dirty="0">
                          <a:latin typeface="Times New Roman" panose="02020603050405020304" pitchFamily="18" charset="0"/>
                          <a:cs typeface="Times New Roman" panose="02020603050405020304" pitchFamily="18" charset="0"/>
                        </a:rPr>
                        <a:t>Pros</a:t>
                      </a:r>
                      <a:r>
                        <a:rPr lang="en-GB" sz="1600" baseline="0" dirty="0">
                          <a:latin typeface="Times New Roman" panose="02020603050405020304" pitchFamily="18" charset="0"/>
                          <a:cs typeface="Times New Roman" panose="02020603050405020304" pitchFamily="18" charset="0"/>
                        </a:rPr>
                        <a:t> : </a:t>
                      </a:r>
                      <a:r>
                        <a:rPr lang="en-GB" sz="1600" dirty="0">
                          <a:latin typeface="Times New Roman" panose="02020603050405020304" pitchFamily="18" charset="0"/>
                          <a:cs typeface="Times New Roman" panose="02020603050405020304" pitchFamily="18" charset="0"/>
                        </a:rPr>
                        <a:t>Provide reliability</a:t>
                      </a:r>
                      <a:endParaRPr lang="en-GB" sz="1600" baseline="0" dirty="0">
                        <a:latin typeface="Times New Roman" panose="02020603050405020304" pitchFamily="18" charset="0"/>
                        <a:cs typeface="Times New Roman" panose="02020603050405020304" pitchFamily="18" charset="0"/>
                      </a:endParaRPr>
                    </a:p>
                    <a:p>
                      <a:pPr marL="0" indent="0" algn="just">
                        <a:buNone/>
                      </a:pPr>
                      <a:r>
                        <a:rPr lang="en-GB" sz="1600" dirty="0">
                          <a:latin typeface="Times New Roman" panose="02020603050405020304" pitchFamily="18" charset="0"/>
                          <a:cs typeface="Times New Roman" panose="02020603050405020304" pitchFamily="18" charset="0"/>
                        </a:rPr>
                        <a:t>Cons: CA</a:t>
                      </a:r>
                      <a:r>
                        <a:rPr lang="en-GB" sz="1600" baseline="0" dirty="0">
                          <a:latin typeface="Times New Roman" panose="02020603050405020304" pitchFamily="18" charset="0"/>
                          <a:cs typeface="Times New Roman" panose="02020603050405020304" pitchFamily="18" charset="0"/>
                        </a:rPr>
                        <a:t> ecosystem is fragile and prone to compromises</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841572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sz="2800"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484710" y="990601"/>
            <a:ext cx="8354490" cy="5257806"/>
          </a:xfrm>
        </p:spPr>
        <p:txBody>
          <a:bodyPr>
            <a:normAutofit/>
          </a:bodyPr>
          <a:lstStyle/>
          <a:p>
            <a:pPr algn="just">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Generate the electronic file of a paper certificate</a:t>
            </a:r>
          </a:p>
          <a:p>
            <a:pPr algn="just">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Used </a:t>
            </a:r>
            <a:r>
              <a:rPr lang="en-GB" sz="2600" dirty="0">
                <a:latin typeface="Times New Roman" panose="02020603050405020304" pitchFamily="18" charset="0"/>
                <a:cs typeface="Times New Roman" panose="02020603050405020304" pitchFamily="18" charset="0"/>
              </a:rPr>
              <a:t>to verify the authenticity of the paper certificate through </a:t>
            </a:r>
            <a:r>
              <a:rPr lang="en-GB" sz="2600" dirty="0" smtClean="0">
                <a:latin typeface="Times New Roman" panose="02020603050405020304" pitchFamily="18" charset="0"/>
                <a:cs typeface="Times New Roman" panose="02020603050405020304" pitchFamily="18" charset="0"/>
              </a:rPr>
              <a:t>Hyper ledger Platform. </a:t>
            </a:r>
            <a:endParaRPr lang="en-GB" sz="2600" dirty="0">
              <a:latin typeface="Times New Roman" panose="02020603050405020304" pitchFamily="18" charset="0"/>
              <a:cs typeface="Times New Roman" panose="02020603050405020304" pitchFamily="18" charset="0"/>
            </a:endParaRPr>
          </a:p>
          <a:p>
            <a:pPr marL="0" indent="0" algn="just">
              <a:buNone/>
            </a:pPr>
            <a:endParaRPr lang="en-GB" sz="2600" dirty="0">
              <a:latin typeface="Times New Roman" panose="02020603050405020304" pitchFamily="18" charset="0"/>
              <a:cs typeface="Times New Roman" panose="02020603050405020304" pitchFamily="18" charset="0"/>
            </a:endParaRPr>
          </a:p>
          <a:p>
            <a:pPr marL="0" indent="0" algn="just">
              <a:buNone/>
            </a:pPr>
            <a:r>
              <a:rPr lang="en-GB" sz="2800" b="1" dirty="0" smtClean="0">
                <a:latin typeface="Times New Roman" panose="02020603050405020304" pitchFamily="18" charset="0"/>
                <a:cs typeface="Times New Roman" panose="02020603050405020304" pitchFamily="18" charset="0"/>
              </a:rPr>
              <a:t>Disadvantages of existing system:</a:t>
            </a:r>
          </a:p>
          <a:p>
            <a:pPr algn="just">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Verification has to be done manually by sending certificate to Academic centre. Which is time consuming.</a:t>
            </a:r>
          </a:p>
          <a:p>
            <a:pPr algn="just">
              <a:buFont typeface="Wingdings" panose="05000000000000000000" pitchFamily="2" charset="2"/>
              <a:buChar char="§"/>
            </a:pPr>
            <a:r>
              <a:rPr lang="en-GB" sz="2600" dirty="0" err="1" smtClean="0">
                <a:latin typeface="Times New Roman" panose="02020603050405020304" pitchFamily="18" charset="0"/>
                <a:cs typeface="Times New Roman" panose="02020603050405020304" pitchFamily="18" charset="0"/>
              </a:rPr>
              <a:t>Hyperledger</a:t>
            </a:r>
            <a:r>
              <a:rPr lang="en-GB" sz="2600" dirty="0" smtClean="0">
                <a:latin typeface="Times New Roman" panose="02020603050405020304" pitchFamily="18" charset="0"/>
                <a:cs typeface="Times New Roman" panose="02020603050405020304" pitchFamily="18" charset="0"/>
              </a:rPr>
              <a:t> cannot use public block chain because of privacy and low scalability .</a:t>
            </a:r>
          </a:p>
          <a:p>
            <a:pPr algn="just">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Hyper ledger preferred platform only for B2B business.</a:t>
            </a:r>
          </a:p>
          <a:p>
            <a:pPr marL="0" indent="0" algn="just">
              <a:buNone/>
            </a:pPr>
            <a:endParaRPr lang="en-GB" sz="2400" dirty="0"/>
          </a:p>
        </p:txBody>
      </p:sp>
    </p:spTree>
    <p:extLst>
      <p:ext uri="{BB962C8B-B14F-4D97-AF65-F5344CB8AC3E}">
        <p14:creationId xmlns:p14="http://schemas.microsoft.com/office/powerpoint/2010/main" val="205864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SYTEM</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Using </a:t>
            </a:r>
            <a:r>
              <a:rPr lang="en-US" dirty="0" err="1"/>
              <a:t>blockchain</a:t>
            </a:r>
            <a:r>
              <a:rPr lang="en-US" dirty="0"/>
              <a:t> and QR code technology for certificate verification is a secure and efficient way to authenticate documents. </a:t>
            </a:r>
            <a:endParaRPr lang="en-US" dirty="0" smtClean="0"/>
          </a:p>
          <a:p>
            <a:pPr algn="just"/>
            <a:r>
              <a:rPr lang="en-US" dirty="0" smtClean="0"/>
              <a:t>Here's </a:t>
            </a:r>
            <a:r>
              <a:rPr lang="en-US" dirty="0"/>
              <a:t>a high-level overview of how you might implement a </a:t>
            </a:r>
            <a:r>
              <a:rPr lang="en-US" dirty="0" err="1"/>
              <a:t>blockchain</a:t>
            </a:r>
            <a:r>
              <a:rPr lang="en-US" dirty="0"/>
              <a:t> QR code-based certificate verification </a:t>
            </a:r>
            <a:r>
              <a:rPr lang="en-US" dirty="0" smtClean="0"/>
              <a:t>system:</a:t>
            </a:r>
          </a:p>
          <a:p>
            <a:pPr algn="just"/>
            <a:r>
              <a:rPr lang="en-US" dirty="0" smtClean="0"/>
              <a:t>Create </a:t>
            </a:r>
            <a:r>
              <a:rPr lang="en-US" dirty="0"/>
              <a:t>a digital certificate for the recipient, containing relevant information such as the recipient's name, the issuing authority, the date of issuance, and details about the achievement or qualification.</a:t>
            </a:r>
          </a:p>
          <a:p>
            <a:pPr algn="just"/>
            <a:r>
              <a:rPr lang="en-US" dirty="0"/>
              <a:t>Generate a unique identifier (hash) for the certificate, preferably using cryptographic hashing algorithms such as </a:t>
            </a:r>
            <a:r>
              <a:rPr lang="en-US" dirty="0" smtClean="0"/>
              <a:t>SHA-512.</a:t>
            </a:r>
            <a:endParaRPr lang="en-US" dirty="0"/>
          </a:p>
          <a:p>
            <a:pPr algn="just"/>
            <a:endParaRPr lang="en-US" dirty="0"/>
          </a:p>
        </p:txBody>
      </p:sp>
    </p:spTree>
    <p:extLst>
      <p:ext uri="{BB962C8B-B14F-4D97-AF65-F5344CB8AC3E}">
        <p14:creationId xmlns:p14="http://schemas.microsoft.com/office/powerpoint/2010/main" val="1119281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644</TotalTime>
  <Words>1399</Words>
  <Application>Microsoft Office PowerPoint</Application>
  <PresentationFormat>On-screen Show (4:3)</PresentationFormat>
  <Paragraphs>162</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Courier New</vt:lpstr>
      <vt:lpstr>Times New Roman</vt:lpstr>
      <vt:lpstr>Wingdings</vt:lpstr>
      <vt:lpstr>Wingdings 3</vt:lpstr>
      <vt:lpstr>Ion</vt:lpstr>
      <vt:lpstr>CERTIFICATE VALIDATION USING BLOCKCHAIN </vt:lpstr>
      <vt:lpstr>OBJECTIVE</vt:lpstr>
      <vt:lpstr>ABSTRACT</vt:lpstr>
      <vt:lpstr>PROBLEM DEFINITION</vt:lpstr>
      <vt:lpstr>OVERVIEW</vt:lpstr>
      <vt:lpstr>LITERATURE SURVEY</vt:lpstr>
      <vt:lpstr>LITERATURE SURVEY (CONT…)</vt:lpstr>
      <vt:lpstr>Existing System</vt:lpstr>
      <vt:lpstr>PROPOSED SYTEM</vt:lpstr>
      <vt:lpstr>PROPOSED SYTEM</vt:lpstr>
      <vt:lpstr>PROPOSED SYTEM</vt:lpstr>
      <vt:lpstr>PROPOSED SYSTEM ARCHITECTURE</vt:lpstr>
      <vt:lpstr>ADVANTAGES OF PROPOSED SYSTEM</vt:lpstr>
      <vt:lpstr>Modules</vt:lpstr>
      <vt:lpstr>Algorithm</vt:lpstr>
      <vt:lpstr>Algorithm</vt:lpstr>
      <vt:lpstr>IMPLEMENTATION</vt:lpstr>
      <vt:lpstr>User Interfaces</vt:lpstr>
      <vt:lpstr>Block Creation </vt:lpstr>
      <vt:lpstr>QR based Block chain code generation: </vt:lpstr>
      <vt:lpstr>Verification </vt:lpstr>
      <vt:lpstr>SYSTEM SPECIFICATION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CERTIFICATE VALIDATION           USING                                       BLOCKCHAIN </dc:title>
  <dc:creator>gayathri</dc:creator>
  <cp:lastModifiedBy>Microsoft account</cp:lastModifiedBy>
  <cp:revision>93</cp:revision>
  <dcterms:created xsi:type="dcterms:W3CDTF">2006-08-16T00:00:00Z</dcterms:created>
  <dcterms:modified xsi:type="dcterms:W3CDTF">2023-12-09T06:20:00Z</dcterms:modified>
</cp:coreProperties>
</file>