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f3093d369_7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f3093d369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ddec3ebcb_0_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ddec3eb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bar graph shows that Communication category has the highest installs and after that social media and so 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ddec3ebcb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ddec3eb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analysis shows that max apps available belongs to category Family and least belongs to Category Events. Also we can study </a:t>
            </a:r>
            <a:r>
              <a:rPr lang="en-GB"/>
              <a:t>further</a:t>
            </a:r>
            <a:r>
              <a:rPr lang="en-GB"/>
              <a:t> on diff categories as per the business problems to figure meaningful insights.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ddec3ebcb_0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ddec3ebc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02124"/>
                </a:solidFill>
                <a:highlight>
                  <a:srgbClr val="FFFFFF"/>
                </a:highlight>
              </a:rPr>
              <a:t>A heatmap is a graphical representation of data that uses a system of color-coding to represent different values. Heatmaps are used in various forms of analytics. </a:t>
            </a:r>
            <a:r>
              <a:rPr lang="en-GB"/>
              <a:t>This heatmap shows that Installs and Reviews category here are most related among all others.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ddec3ebcb_0_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ddec3ebc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ddec3ebcb_0_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ddec3ebc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f3093d369_1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f3093d369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f3093d369_1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f3093d369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f3093d369_1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f3093d369_1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f3093d369_3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f3093d36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ddec3ebc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ddec3eb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f3093d369_3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f3093d36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f3093d369_7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f3093d369_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f3093d369_7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f3093d36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f3093d369_9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f3093d369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ddec3ebcb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ddec3eb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f3093d369_9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f3093d369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ddec3ebcb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ddec3eb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ddec3ebcb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ddec3ebc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ddec3ebcb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ddec3ebc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09500"/>
            <a:ext cx="8512500" cy="3784800"/>
          </a:xfrm>
          <a:prstGeom prst="rect">
            <a:avLst/>
          </a:prstGeom>
          <a:solidFill>
            <a:srgbClr val="FFF5F5"/>
          </a:solid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Play Store App Review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By Vashu Garg(Lead), Palak Bindal, Soumya Jain,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Deepika Gupta and Jyoti SIngh</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0" y="0"/>
            <a:ext cx="9144001" cy="5133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21" name="Shape 121"/>
        <p:cNvGrpSpPr/>
        <p:nvPr/>
      </p:nvGrpSpPr>
      <p:grpSpPr>
        <a:xfrm>
          <a:off x="0" y="0"/>
          <a:ext cx="0" cy="0"/>
          <a:chOff x="0" y="0"/>
          <a:chExt cx="0" cy="0"/>
        </a:xfrm>
      </p:grpSpPr>
      <p:sp>
        <p:nvSpPr>
          <p:cNvPr id="122" name="Google Shape;122;p23"/>
          <p:cNvSpPr txBox="1"/>
          <p:nvPr>
            <p:ph type="ctrTitle"/>
          </p:nvPr>
        </p:nvSpPr>
        <p:spPr>
          <a:xfrm>
            <a:off x="152400" y="120875"/>
            <a:ext cx="8679900" cy="47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700"/>
              <a:t>Max Installs in each Category</a:t>
            </a:r>
            <a:endParaRPr b="1" sz="27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sz="2500"/>
          </a:p>
        </p:txBody>
      </p:sp>
      <p:pic>
        <p:nvPicPr>
          <p:cNvPr id="123" name="Google Shape;123;p23"/>
          <p:cNvPicPr preferRelativeResize="0"/>
          <p:nvPr/>
        </p:nvPicPr>
        <p:blipFill rotWithShape="1">
          <a:blip r:embed="rId3">
            <a:alphaModFix/>
          </a:blip>
          <a:srcRect b="0" l="0" r="0" t="0"/>
          <a:stretch/>
        </p:blipFill>
        <p:spPr>
          <a:xfrm>
            <a:off x="2613850" y="967000"/>
            <a:ext cx="6306750" cy="3907976"/>
          </a:xfrm>
          <a:prstGeom prst="rect">
            <a:avLst/>
          </a:prstGeom>
          <a:noFill/>
          <a:ln>
            <a:noFill/>
          </a:ln>
        </p:spPr>
      </p:pic>
      <p:pic>
        <p:nvPicPr>
          <p:cNvPr id="124" name="Google Shape;124;p23"/>
          <p:cNvPicPr preferRelativeResize="0"/>
          <p:nvPr/>
        </p:nvPicPr>
        <p:blipFill>
          <a:blip r:embed="rId4">
            <a:alphaModFix/>
          </a:blip>
          <a:stretch>
            <a:fillRect/>
          </a:stretch>
        </p:blipFill>
        <p:spPr>
          <a:xfrm>
            <a:off x="1245425" y="120875"/>
            <a:ext cx="739499" cy="604325"/>
          </a:xfrm>
          <a:prstGeom prst="rect">
            <a:avLst/>
          </a:prstGeom>
          <a:noFill/>
          <a:ln>
            <a:noFill/>
          </a:ln>
        </p:spPr>
      </p:pic>
      <p:sp>
        <p:nvSpPr>
          <p:cNvPr id="125" name="Google Shape;125;p23"/>
          <p:cNvSpPr txBox="1"/>
          <p:nvPr/>
        </p:nvSpPr>
        <p:spPr>
          <a:xfrm>
            <a:off x="255150" y="1114650"/>
            <a:ext cx="2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6" name="Google Shape;126;p23"/>
          <p:cNvSpPr txBox="1"/>
          <p:nvPr/>
        </p:nvSpPr>
        <p:spPr>
          <a:xfrm>
            <a:off x="80575" y="993775"/>
            <a:ext cx="26052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In this graph the data says that On Playstore most number of downloads are from ‘Communication’ type of applications and then its ‘Social’ Category has secondly maximum installations.</a:t>
            </a:r>
            <a:endParaRPr b="1" sz="16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30" name="Shape 130"/>
        <p:cNvGrpSpPr/>
        <p:nvPr/>
      </p:nvGrpSpPr>
      <p:grpSpPr>
        <a:xfrm>
          <a:off x="0" y="0"/>
          <a:ext cx="0" cy="0"/>
          <a:chOff x="0" y="0"/>
          <a:chExt cx="0" cy="0"/>
        </a:xfrm>
      </p:grpSpPr>
      <p:sp>
        <p:nvSpPr>
          <p:cNvPr id="131" name="Google Shape;131;p24"/>
          <p:cNvSpPr txBox="1"/>
          <p:nvPr>
            <p:ph type="ctrTitle"/>
          </p:nvPr>
        </p:nvSpPr>
        <p:spPr>
          <a:xfrm>
            <a:off x="-75" y="0"/>
            <a:ext cx="9144000" cy="514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rPr b="1" lang="en-GB" sz="2600"/>
              <a:t>Pie-chart of Category wise applications available</a:t>
            </a:r>
            <a:endParaRPr b="1" sz="26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a:p>
            <a:pPr indent="0" lvl="0" marL="0" rtl="0" algn="ctr">
              <a:spcBef>
                <a:spcPts val="0"/>
              </a:spcBef>
              <a:spcAft>
                <a:spcPts val="0"/>
              </a:spcAft>
              <a:buNone/>
            </a:pPr>
            <a:r>
              <a:t/>
            </a:r>
            <a:endParaRPr b="1" sz="2500"/>
          </a:p>
        </p:txBody>
      </p:sp>
      <p:pic>
        <p:nvPicPr>
          <p:cNvPr id="132" name="Google Shape;132;p24"/>
          <p:cNvPicPr preferRelativeResize="0"/>
          <p:nvPr/>
        </p:nvPicPr>
        <p:blipFill>
          <a:blip r:embed="rId3">
            <a:alphaModFix/>
          </a:blip>
          <a:stretch>
            <a:fillRect/>
          </a:stretch>
        </p:blipFill>
        <p:spPr>
          <a:xfrm>
            <a:off x="173800" y="832625"/>
            <a:ext cx="5760501" cy="4310876"/>
          </a:xfrm>
          <a:prstGeom prst="rect">
            <a:avLst/>
          </a:prstGeom>
          <a:noFill/>
          <a:ln>
            <a:noFill/>
          </a:ln>
        </p:spPr>
      </p:pic>
      <p:pic>
        <p:nvPicPr>
          <p:cNvPr id="133" name="Google Shape;133;p24"/>
          <p:cNvPicPr preferRelativeResize="0"/>
          <p:nvPr/>
        </p:nvPicPr>
        <p:blipFill>
          <a:blip r:embed="rId4">
            <a:alphaModFix/>
          </a:blip>
          <a:stretch>
            <a:fillRect/>
          </a:stretch>
        </p:blipFill>
        <p:spPr>
          <a:xfrm>
            <a:off x="0" y="53725"/>
            <a:ext cx="739499" cy="604325"/>
          </a:xfrm>
          <a:prstGeom prst="rect">
            <a:avLst/>
          </a:prstGeom>
          <a:noFill/>
          <a:ln>
            <a:noFill/>
          </a:ln>
        </p:spPr>
      </p:pic>
      <p:sp>
        <p:nvSpPr>
          <p:cNvPr id="134" name="Google Shape;134;p24"/>
          <p:cNvSpPr txBox="1"/>
          <p:nvPr/>
        </p:nvSpPr>
        <p:spPr>
          <a:xfrm>
            <a:off x="6056700" y="1418013"/>
            <a:ext cx="2860500" cy="3140100"/>
          </a:xfrm>
          <a:prstGeom prst="rect">
            <a:avLst/>
          </a:prstGeom>
          <a:noFill/>
          <a:ln>
            <a:noFill/>
          </a:ln>
        </p:spPr>
        <p:txBody>
          <a:bodyPr anchorCtr="0" anchor="b"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This graph indicates that </a:t>
            </a:r>
            <a:r>
              <a:rPr b="1" lang="en-GB" sz="1600">
                <a:solidFill>
                  <a:schemeClr val="lt1"/>
                </a:solidFill>
                <a:latin typeface="Montserrat"/>
                <a:ea typeface="Montserrat"/>
                <a:cs typeface="Montserrat"/>
                <a:sym typeface="Montserrat"/>
              </a:rPr>
              <a:t>according</a:t>
            </a:r>
            <a:r>
              <a:rPr b="1" lang="en-GB" sz="1600">
                <a:solidFill>
                  <a:schemeClr val="lt1"/>
                </a:solidFill>
                <a:latin typeface="Montserrat"/>
                <a:ea typeface="Montserrat"/>
                <a:cs typeface="Montserrat"/>
                <a:sym typeface="Montserrat"/>
              </a:rPr>
              <a:t> to the given data how many applications are available in different categories.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 Family Category is having most number of applications and then Game Category is having.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01450"/>
            <a:ext cx="8520600" cy="119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t>Correlation Matrix/Heatmap among Price, Rating, Install and Reviews</a:t>
            </a:r>
            <a:endParaRPr b="1"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p:txBody>
      </p:sp>
      <p:sp>
        <p:nvSpPr>
          <p:cNvPr id="140" name="Google Shape;140;p25"/>
          <p:cNvSpPr txBox="1"/>
          <p:nvPr>
            <p:ph idx="1" type="body"/>
          </p:nvPr>
        </p:nvSpPr>
        <p:spPr>
          <a:xfrm>
            <a:off x="447700" y="2639725"/>
            <a:ext cx="3933000" cy="27012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141" name="Google Shape;141;p25"/>
          <p:cNvSpPr txBox="1"/>
          <p:nvPr/>
        </p:nvSpPr>
        <p:spPr>
          <a:xfrm>
            <a:off x="3451375" y="3693125"/>
            <a:ext cx="572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42" name="Google Shape;142;p25"/>
          <p:cNvCxnSpPr/>
          <p:nvPr/>
        </p:nvCxnSpPr>
        <p:spPr>
          <a:xfrm>
            <a:off x="-1611550" y="13425"/>
            <a:ext cx="1289100" cy="1289100"/>
          </a:xfrm>
          <a:prstGeom prst="straightConnector1">
            <a:avLst/>
          </a:prstGeom>
          <a:noFill/>
          <a:ln cap="flat" cmpd="sng" w="9525">
            <a:solidFill>
              <a:schemeClr val="dk2"/>
            </a:solidFill>
            <a:prstDash val="solid"/>
            <a:round/>
            <a:headEnd len="med" w="med" type="none"/>
            <a:tailEnd len="med" w="med" type="none"/>
          </a:ln>
        </p:spPr>
      </p:cxnSp>
      <p:pic>
        <p:nvPicPr>
          <p:cNvPr id="143" name="Google Shape;143;p25"/>
          <p:cNvPicPr preferRelativeResize="0"/>
          <p:nvPr/>
        </p:nvPicPr>
        <p:blipFill>
          <a:blip r:embed="rId3">
            <a:alphaModFix/>
          </a:blip>
          <a:stretch>
            <a:fillRect/>
          </a:stretch>
        </p:blipFill>
        <p:spPr>
          <a:xfrm>
            <a:off x="3780075" y="1183700"/>
            <a:ext cx="5295900" cy="3545375"/>
          </a:xfrm>
          <a:prstGeom prst="rect">
            <a:avLst/>
          </a:prstGeom>
          <a:noFill/>
          <a:ln>
            <a:noFill/>
          </a:ln>
        </p:spPr>
      </p:pic>
      <p:pic>
        <p:nvPicPr>
          <p:cNvPr id="144" name="Google Shape;144;p25"/>
          <p:cNvPicPr preferRelativeResize="0"/>
          <p:nvPr/>
        </p:nvPicPr>
        <p:blipFill>
          <a:blip r:embed="rId4">
            <a:alphaModFix/>
          </a:blip>
          <a:stretch>
            <a:fillRect/>
          </a:stretch>
        </p:blipFill>
        <p:spPr>
          <a:xfrm>
            <a:off x="58300" y="201450"/>
            <a:ext cx="739499" cy="604325"/>
          </a:xfrm>
          <a:prstGeom prst="rect">
            <a:avLst/>
          </a:prstGeom>
          <a:noFill/>
          <a:ln>
            <a:noFill/>
          </a:ln>
        </p:spPr>
      </p:pic>
      <p:sp>
        <p:nvSpPr>
          <p:cNvPr id="145" name="Google Shape;145;p25"/>
          <p:cNvSpPr txBox="1"/>
          <p:nvPr/>
        </p:nvSpPr>
        <p:spPr>
          <a:xfrm>
            <a:off x="-524900" y="303513"/>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6" name="Google Shape;146;p25"/>
          <p:cNvSpPr txBox="1"/>
          <p:nvPr/>
        </p:nvSpPr>
        <p:spPr>
          <a:xfrm>
            <a:off x="214875" y="1262375"/>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7" name="Google Shape;147;p25"/>
          <p:cNvSpPr txBox="1"/>
          <p:nvPr/>
        </p:nvSpPr>
        <p:spPr>
          <a:xfrm>
            <a:off x="311700" y="1471625"/>
            <a:ext cx="30651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There is a strong positive Correlation between reviews and installs.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The price is slightly </a:t>
            </a:r>
            <a:r>
              <a:rPr b="1" lang="en-GB" sz="1600">
                <a:solidFill>
                  <a:schemeClr val="lt1"/>
                </a:solidFill>
                <a:latin typeface="Montserrat"/>
                <a:ea typeface="Montserrat"/>
                <a:cs typeface="Montserrat"/>
                <a:sym typeface="Montserrat"/>
              </a:rPr>
              <a:t>negatively</a:t>
            </a:r>
            <a:r>
              <a:rPr b="1" lang="en-GB" sz="1600">
                <a:solidFill>
                  <a:schemeClr val="lt1"/>
                </a:solidFill>
                <a:latin typeface="Montserrat"/>
                <a:ea typeface="Montserrat"/>
                <a:cs typeface="Montserrat"/>
                <a:sym typeface="Montserrat"/>
              </a:rPr>
              <a:t> correlated with the Rating, Reviews and Installs.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The Rating is Slightly </a:t>
            </a:r>
            <a:r>
              <a:rPr b="1" lang="en-GB" sz="1600">
                <a:solidFill>
                  <a:schemeClr val="lt1"/>
                </a:solidFill>
                <a:latin typeface="Montserrat"/>
                <a:ea typeface="Montserrat"/>
                <a:cs typeface="Montserrat"/>
                <a:sym typeface="Montserrat"/>
              </a:rPr>
              <a:t>positively</a:t>
            </a:r>
            <a:r>
              <a:rPr b="1" lang="en-GB" sz="1600">
                <a:solidFill>
                  <a:schemeClr val="lt1"/>
                </a:solidFill>
                <a:latin typeface="Montserrat"/>
                <a:ea typeface="Montserrat"/>
                <a:cs typeface="Montserrat"/>
                <a:sym typeface="Montserrat"/>
              </a:rPr>
              <a:t>  correlated with the Installs and Reviews.</a:t>
            </a:r>
            <a:endParaRPr b="1" sz="16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51" name="Shape 151"/>
        <p:cNvGrpSpPr/>
        <p:nvPr/>
      </p:nvGrpSpPr>
      <p:grpSpPr>
        <a:xfrm>
          <a:off x="0" y="0"/>
          <a:ext cx="0" cy="0"/>
          <a:chOff x="0" y="0"/>
          <a:chExt cx="0" cy="0"/>
        </a:xfrm>
      </p:grpSpPr>
      <p:sp>
        <p:nvSpPr>
          <p:cNvPr id="152" name="Google Shape;152;p26"/>
          <p:cNvSpPr txBox="1"/>
          <p:nvPr>
            <p:ph type="title"/>
          </p:nvPr>
        </p:nvSpPr>
        <p:spPr>
          <a:xfrm>
            <a:off x="694100" y="120875"/>
            <a:ext cx="8138100" cy="8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500"/>
              <a:t>Correlation b/w Sentiment Polarity and Subjectivity </a:t>
            </a:r>
            <a:endParaRPr b="1" sz="2500"/>
          </a:p>
          <a:p>
            <a:pPr indent="0" lvl="0" marL="0" rtl="0" algn="ctr">
              <a:spcBef>
                <a:spcPts val="0"/>
              </a:spcBef>
              <a:spcAft>
                <a:spcPts val="0"/>
              </a:spcAft>
              <a:buNone/>
            </a:pPr>
            <a:r>
              <a:rPr b="1" lang="en-GB" sz="2500"/>
              <a:t>for positive sentiments</a:t>
            </a:r>
            <a:endParaRPr b="1" sz="2500"/>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6"/>
          <p:cNvPicPr preferRelativeResize="0"/>
          <p:nvPr/>
        </p:nvPicPr>
        <p:blipFill rotWithShape="1">
          <a:blip r:embed="rId3">
            <a:alphaModFix/>
          </a:blip>
          <a:srcRect b="0" l="0" r="2638" t="0"/>
          <a:stretch/>
        </p:blipFill>
        <p:spPr>
          <a:xfrm>
            <a:off x="402900" y="1345800"/>
            <a:ext cx="4888325" cy="3223075"/>
          </a:xfrm>
          <a:prstGeom prst="rect">
            <a:avLst/>
          </a:prstGeom>
          <a:noFill/>
          <a:ln>
            <a:noFill/>
          </a:ln>
        </p:spPr>
      </p:pic>
      <p:pic>
        <p:nvPicPr>
          <p:cNvPr id="155" name="Google Shape;155;p26"/>
          <p:cNvPicPr preferRelativeResize="0"/>
          <p:nvPr/>
        </p:nvPicPr>
        <p:blipFill>
          <a:blip r:embed="rId4">
            <a:alphaModFix/>
          </a:blip>
          <a:stretch>
            <a:fillRect/>
          </a:stretch>
        </p:blipFill>
        <p:spPr>
          <a:xfrm>
            <a:off x="124250" y="120875"/>
            <a:ext cx="739499" cy="604325"/>
          </a:xfrm>
          <a:prstGeom prst="rect">
            <a:avLst/>
          </a:prstGeom>
          <a:noFill/>
          <a:ln>
            <a:noFill/>
          </a:ln>
        </p:spPr>
      </p:pic>
      <p:sp>
        <p:nvSpPr>
          <p:cNvPr id="156" name="Google Shape;156;p26"/>
          <p:cNvSpPr txBox="1"/>
          <p:nvPr/>
        </p:nvSpPr>
        <p:spPr>
          <a:xfrm>
            <a:off x="5774675" y="1772700"/>
            <a:ext cx="29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7" name="Google Shape;157;p26"/>
          <p:cNvSpPr txBox="1"/>
          <p:nvPr/>
        </p:nvSpPr>
        <p:spPr>
          <a:xfrm>
            <a:off x="6083575" y="1598100"/>
            <a:ext cx="28740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There is a slightly positive Correlation between Sentiment Polarity and Sentiment Subjectivity that is provided by the user of Play store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796800" y="107425"/>
            <a:ext cx="8035500" cy="91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Year wise updates of the Applications</a:t>
            </a:r>
            <a:endParaRPr b="1"/>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7"/>
          <p:cNvPicPr preferRelativeResize="0"/>
          <p:nvPr/>
        </p:nvPicPr>
        <p:blipFill rotWithShape="1">
          <a:blip r:embed="rId3">
            <a:alphaModFix/>
          </a:blip>
          <a:srcRect b="-23031" l="1140" r="-1139" t="0"/>
          <a:stretch/>
        </p:blipFill>
        <p:spPr>
          <a:xfrm>
            <a:off x="3719975" y="1152475"/>
            <a:ext cx="5237501" cy="3870150"/>
          </a:xfrm>
          <a:prstGeom prst="rect">
            <a:avLst/>
          </a:prstGeom>
          <a:noFill/>
          <a:ln>
            <a:noFill/>
          </a:ln>
        </p:spPr>
      </p:pic>
      <p:pic>
        <p:nvPicPr>
          <p:cNvPr id="165" name="Google Shape;165;p27"/>
          <p:cNvPicPr preferRelativeResize="0"/>
          <p:nvPr/>
        </p:nvPicPr>
        <p:blipFill>
          <a:blip r:embed="rId4">
            <a:alphaModFix/>
          </a:blip>
          <a:stretch>
            <a:fillRect/>
          </a:stretch>
        </p:blipFill>
        <p:spPr>
          <a:xfrm>
            <a:off x="750700" y="107425"/>
            <a:ext cx="739499" cy="604325"/>
          </a:xfrm>
          <a:prstGeom prst="rect">
            <a:avLst/>
          </a:prstGeom>
          <a:noFill/>
          <a:ln>
            <a:noFill/>
          </a:ln>
        </p:spPr>
      </p:pic>
      <p:sp>
        <p:nvSpPr>
          <p:cNvPr id="166" name="Google Shape;166;p27"/>
          <p:cNvSpPr txBox="1"/>
          <p:nvPr/>
        </p:nvSpPr>
        <p:spPr>
          <a:xfrm>
            <a:off x="311700" y="1517525"/>
            <a:ext cx="33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7" name="Google Shape;167;p27"/>
          <p:cNvSpPr txBox="1"/>
          <p:nvPr/>
        </p:nvSpPr>
        <p:spPr>
          <a:xfrm>
            <a:off x="537300" y="1383250"/>
            <a:ext cx="31020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Last updated dates of all the application is plotted in the graph yearwise.</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This line plot indicates that most of the application has got updated in year 2018.</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Line Graph shows that market is on boom and work is high in Android Market.</a:t>
            </a:r>
            <a:endParaRPr b="1" sz="1600">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rotWithShape="1">
          <a:blip r:embed="rId3">
            <a:alphaModFix/>
          </a:blip>
          <a:srcRect b="0" l="3521" r="0" t="1980"/>
          <a:stretch/>
        </p:blipFill>
        <p:spPr>
          <a:xfrm>
            <a:off x="113200" y="1000850"/>
            <a:ext cx="4066749" cy="4210900"/>
          </a:xfrm>
          <a:prstGeom prst="rect">
            <a:avLst/>
          </a:prstGeom>
          <a:noFill/>
          <a:ln>
            <a:noFill/>
          </a:ln>
        </p:spPr>
      </p:pic>
      <p:sp>
        <p:nvSpPr>
          <p:cNvPr id="173" name="Google Shape;173;p28"/>
          <p:cNvSpPr txBox="1"/>
          <p:nvPr/>
        </p:nvSpPr>
        <p:spPr>
          <a:xfrm>
            <a:off x="1221400" y="0"/>
            <a:ext cx="7056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800">
                <a:solidFill>
                  <a:schemeClr val="dk1"/>
                </a:solidFill>
              </a:rPr>
              <a:t>Different user sentiment analysis</a:t>
            </a:r>
            <a:endParaRPr/>
          </a:p>
        </p:txBody>
      </p:sp>
      <p:pic>
        <p:nvPicPr>
          <p:cNvPr id="174" name="Google Shape;174;p28"/>
          <p:cNvPicPr preferRelativeResize="0"/>
          <p:nvPr/>
        </p:nvPicPr>
        <p:blipFill rotWithShape="1">
          <a:blip r:embed="rId4">
            <a:alphaModFix/>
          </a:blip>
          <a:srcRect b="0" l="4269" r="0" t="4269"/>
          <a:stretch/>
        </p:blipFill>
        <p:spPr>
          <a:xfrm>
            <a:off x="4031325" y="1099550"/>
            <a:ext cx="3417400" cy="3732225"/>
          </a:xfrm>
          <a:prstGeom prst="rect">
            <a:avLst/>
          </a:prstGeom>
          <a:noFill/>
          <a:ln>
            <a:noFill/>
          </a:ln>
        </p:spPr>
      </p:pic>
      <p:pic>
        <p:nvPicPr>
          <p:cNvPr id="175" name="Google Shape;175;p28"/>
          <p:cNvPicPr preferRelativeResize="0"/>
          <p:nvPr/>
        </p:nvPicPr>
        <p:blipFill>
          <a:blip r:embed="rId5">
            <a:alphaModFix/>
          </a:blip>
          <a:stretch>
            <a:fillRect/>
          </a:stretch>
        </p:blipFill>
        <p:spPr>
          <a:xfrm>
            <a:off x="1037900" y="53200"/>
            <a:ext cx="739499" cy="604325"/>
          </a:xfrm>
          <a:prstGeom prst="rect">
            <a:avLst/>
          </a:prstGeom>
          <a:noFill/>
          <a:ln>
            <a:noFill/>
          </a:ln>
        </p:spPr>
      </p:pic>
      <p:sp>
        <p:nvSpPr>
          <p:cNvPr id="176" name="Google Shape;176;p28"/>
          <p:cNvSpPr txBox="1"/>
          <p:nvPr/>
        </p:nvSpPr>
        <p:spPr>
          <a:xfrm>
            <a:off x="7277650" y="1346325"/>
            <a:ext cx="1866300" cy="3140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 </a:t>
            </a:r>
            <a:r>
              <a:rPr b="1" lang="en-GB" sz="1600">
                <a:solidFill>
                  <a:schemeClr val="lt1"/>
                </a:solidFill>
                <a:latin typeface="Montserrat"/>
                <a:ea typeface="Montserrat"/>
                <a:cs typeface="Montserrat"/>
                <a:sym typeface="Montserrat"/>
              </a:rPr>
              <a:t>In this bar graph we have shown that positive user sentiment is higher than negative user sentiment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80" name="Shape 180"/>
        <p:cNvGrpSpPr/>
        <p:nvPr/>
      </p:nvGrpSpPr>
      <p:grpSpPr>
        <a:xfrm>
          <a:off x="0" y="0"/>
          <a:ext cx="0" cy="0"/>
          <a:chOff x="0" y="0"/>
          <a:chExt cx="0" cy="0"/>
        </a:xfrm>
      </p:grpSpPr>
      <p:sp>
        <p:nvSpPr>
          <p:cNvPr id="181" name="Google Shape;181;p29"/>
          <p:cNvSpPr txBox="1"/>
          <p:nvPr/>
        </p:nvSpPr>
        <p:spPr>
          <a:xfrm>
            <a:off x="982125" y="138625"/>
            <a:ext cx="7409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800">
                <a:solidFill>
                  <a:schemeClr val="dk1"/>
                </a:solidFill>
              </a:rPr>
              <a:t>Total number of content rating provided by ‘Teen’</a:t>
            </a:r>
            <a:endParaRPr/>
          </a:p>
        </p:txBody>
      </p:sp>
      <p:pic>
        <p:nvPicPr>
          <p:cNvPr id="182" name="Google Shape;182;p29"/>
          <p:cNvPicPr preferRelativeResize="0"/>
          <p:nvPr/>
        </p:nvPicPr>
        <p:blipFill rotWithShape="1">
          <a:blip r:embed="rId3">
            <a:alphaModFix/>
          </a:blip>
          <a:srcRect b="0" l="1409" r="0" t="1777"/>
          <a:stretch/>
        </p:blipFill>
        <p:spPr>
          <a:xfrm>
            <a:off x="277250" y="1089250"/>
            <a:ext cx="6470849" cy="4006151"/>
          </a:xfrm>
          <a:prstGeom prst="rect">
            <a:avLst/>
          </a:prstGeom>
          <a:noFill/>
          <a:ln>
            <a:noFill/>
          </a:ln>
        </p:spPr>
      </p:pic>
      <p:pic>
        <p:nvPicPr>
          <p:cNvPr id="183" name="Google Shape;183;p29"/>
          <p:cNvPicPr preferRelativeResize="0"/>
          <p:nvPr/>
        </p:nvPicPr>
        <p:blipFill>
          <a:blip r:embed="rId4">
            <a:alphaModFix/>
          </a:blip>
          <a:stretch>
            <a:fillRect/>
          </a:stretch>
        </p:blipFill>
        <p:spPr>
          <a:xfrm>
            <a:off x="446175" y="138625"/>
            <a:ext cx="739499" cy="604325"/>
          </a:xfrm>
          <a:prstGeom prst="rect">
            <a:avLst/>
          </a:prstGeom>
          <a:noFill/>
          <a:ln>
            <a:noFill/>
          </a:ln>
        </p:spPr>
      </p:pic>
      <p:sp>
        <p:nvSpPr>
          <p:cNvPr id="184" name="Google Shape;184;p29"/>
          <p:cNvSpPr txBox="1"/>
          <p:nvPr/>
        </p:nvSpPr>
        <p:spPr>
          <a:xfrm>
            <a:off x="6814050" y="1379300"/>
            <a:ext cx="23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5" name="Google Shape;185;p29"/>
          <p:cNvSpPr txBox="1"/>
          <p:nvPr/>
        </p:nvSpPr>
        <p:spPr>
          <a:xfrm>
            <a:off x="6814050" y="1185325"/>
            <a:ext cx="19617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This graph indicates that the game category has most number of content rating provided by ‘Teen’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89" name="Shape 189"/>
        <p:cNvGrpSpPr/>
        <p:nvPr/>
      </p:nvGrpSpPr>
      <p:grpSpPr>
        <a:xfrm>
          <a:off x="0" y="0"/>
          <a:ext cx="0" cy="0"/>
          <a:chOff x="0" y="0"/>
          <a:chExt cx="0" cy="0"/>
        </a:xfrm>
      </p:grpSpPr>
      <p:sp>
        <p:nvSpPr>
          <p:cNvPr id="190" name="Google Shape;190;p30"/>
          <p:cNvSpPr txBox="1"/>
          <p:nvPr>
            <p:ph idx="1" type="subTitle"/>
          </p:nvPr>
        </p:nvSpPr>
        <p:spPr>
          <a:xfrm>
            <a:off x="1010825" y="94950"/>
            <a:ext cx="7556100" cy="98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rPr>
              <a:t>Relation b/w total number of installations per category</a:t>
            </a:r>
            <a:endParaRPr/>
          </a:p>
        </p:txBody>
      </p:sp>
      <p:pic>
        <p:nvPicPr>
          <p:cNvPr id="191" name="Google Shape;191;p30"/>
          <p:cNvPicPr preferRelativeResize="0"/>
          <p:nvPr/>
        </p:nvPicPr>
        <p:blipFill rotWithShape="1">
          <a:blip r:embed="rId3">
            <a:alphaModFix/>
          </a:blip>
          <a:srcRect b="0" l="527" r="0" t="1058"/>
          <a:stretch/>
        </p:blipFill>
        <p:spPr>
          <a:xfrm>
            <a:off x="198250" y="1075050"/>
            <a:ext cx="6426200" cy="4020974"/>
          </a:xfrm>
          <a:prstGeom prst="rect">
            <a:avLst/>
          </a:prstGeom>
          <a:noFill/>
          <a:ln>
            <a:noFill/>
          </a:ln>
        </p:spPr>
      </p:pic>
      <p:pic>
        <p:nvPicPr>
          <p:cNvPr id="192" name="Google Shape;192;p30"/>
          <p:cNvPicPr preferRelativeResize="0"/>
          <p:nvPr/>
        </p:nvPicPr>
        <p:blipFill>
          <a:blip r:embed="rId4">
            <a:alphaModFix/>
          </a:blip>
          <a:stretch>
            <a:fillRect/>
          </a:stretch>
        </p:blipFill>
        <p:spPr>
          <a:xfrm>
            <a:off x="446175" y="138625"/>
            <a:ext cx="739499" cy="604325"/>
          </a:xfrm>
          <a:prstGeom prst="rect">
            <a:avLst/>
          </a:prstGeom>
          <a:noFill/>
          <a:ln>
            <a:noFill/>
          </a:ln>
        </p:spPr>
      </p:pic>
      <p:sp>
        <p:nvSpPr>
          <p:cNvPr id="193" name="Google Shape;193;p30"/>
          <p:cNvSpPr txBox="1"/>
          <p:nvPr/>
        </p:nvSpPr>
        <p:spPr>
          <a:xfrm>
            <a:off x="7061325" y="1082550"/>
            <a:ext cx="21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4" name="Google Shape;194;p30"/>
          <p:cNvSpPr txBox="1"/>
          <p:nvPr/>
        </p:nvSpPr>
        <p:spPr>
          <a:xfrm>
            <a:off x="6583250" y="1230925"/>
            <a:ext cx="19836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In this bar graph we have seen that game category has highest number of installation rate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107425"/>
            <a:ext cx="8520600" cy="9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Conclusion:- </a:t>
            </a:r>
            <a:endParaRPr b="1"/>
          </a:p>
          <a:p>
            <a:pPr indent="0" lvl="0" marL="0" rtl="0" algn="l">
              <a:spcBef>
                <a:spcPts val="0"/>
              </a:spcBef>
              <a:spcAft>
                <a:spcPts val="0"/>
              </a:spcAft>
              <a:buNone/>
            </a:pPr>
            <a:r>
              <a:t/>
            </a:r>
            <a:endParaRPr b="1"/>
          </a:p>
        </p:txBody>
      </p:sp>
      <p:sp>
        <p:nvSpPr>
          <p:cNvPr id="200" name="Google Shape;200;p31"/>
          <p:cNvSpPr txBox="1"/>
          <p:nvPr>
            <p:ph idx="1" type="body"/>
          </p:nvPr>
        </p:nvSpPr>
        <p:spPr>
          <a:xfrm>
            <a:off x="311700" y="631175"/>
            <a:ext cx="8520600" cy="42573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Apps of Category ‘Weather’ has maximum reviews</a:t>
            </a:r>
            <a:endParaRPr sz="2000">
              <a:solidFill>
                <a:srgbClr val="000000"/>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DS Creator 2.0 is of Category ‘Tools’</a:t>
            </a:r>
            <a:endParaRPr sz="2000">
              <a:solidFill>
                <a:srgbClr val="000000"/>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Best Food and drink app based on rating is BarB- Q House.</a:t>
            </a:r>
            <a:endParaRPr sz="2000">
              <a:solidFill>
                <a:srgbClr val="000000"/>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Most of the apps available on play store belongs to Category ‘Family’ i.e, 20.3%Best gaming app based on rating is Monster Ride Pro</a:t>
            </a:r>
            <a:endParaRPr sz="2000">
              <a:solidFill>
                <a:srgbClr val="000000"/>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Best Art and Design app based on rating is Spring flowers theme couleurs d t space</a:t>
            </a:r>
            <a:endParaRPr sz="2000">
              <a:solidFill>
                <a:srgbClr val="000000"/>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Apps which have maximum installs are mostly free.</a:t>
            </a:r>
            <a:endParaRPr sz="2000">
              <a:solidFill>
                <a:srgbClr val="000000"/>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Total No. of Free apps are 8719 &amp; Paid apps are 647</a:t>
            </a:r>
            <a:endParaRPr sz="2000">
              <a:solidFill>
                <a:srgbClr val="000000"/>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 with least rating is sed on rating is Bar B-Q Rib House</a:t>
            </a:r>
            <a:endParaRPr sz="2000">
              <a:solidFill>
                <a:srgbClr val="000000"/>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 which generated the highest revenue is Minecraft</a:t>
            </a:r>
            <a:endParaRPr sz="2000">
              <a:solidFill>
                <a:srgbClr val="000000"/>
              </a:solidFill>
              <a:latin typeface="Montserrat"/>
              <a:ea typeface="Montserrat"/>
              <a:cs typeface="Montserrat"/>
              <a:sym typeface="Montserrat"/>
            </a:endParaRPr>
          </a:p>
          <a:p>
            <a:pPr indent="-355600" lvl="0" marL="457200" rtl="0" algn="l">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Average no. of words used in Translated reviews is 18</a:t>
            </a:r>
            <a:endParaRPr sz="20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67150"/>
            <a:ext cx="8520600" cy="49422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t/>
            </a:r>
            <a:endParaRPr sz="1600">
              <a:solidFill>
                <a:srgbClr val="0000FF"/>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a:off x="0" y="0"/>
            <a:ext cx="9144000" cy="5304300"/>
          </a:xfrm>
          <a:prstGeom prst="rect">
            <a:avLst/>
          </a:prstGeom>
          <a:solidFill>
            <a:srgbClr val="FFFBFB"/>
          </a:solidFill>
        </p:spPr>
        <p:txBody>
          <a:bodyPr anchorCtr="0" anchor="t" bIns="91425" lIns="91425" spcFirstLastPara="1" rIns="91425" wrap="square" tIns="91425">
            <a:noAutofit/>
          </a:bodyPr>
          <a:lstStyle/>
          <a:p>
            <a:pPr indent="0" lvl="0" marL="0" rtl="0" algn="ctr">
              <a:spcBef>
                <a:spcPts val="0"/>
              </a:spcBef>
              <a:spcAft>
                <a:spcPts val="0"/>
              </a:spcAft>
              <a:buNone/>
            </a:pPr>
            <a:r>
              <a:rPr b="1" lang="en-GB" sz="2500">
                <a:solidFill>
                  <a:schemeClr val="dk1"/>
                </a:solidFill>
              </a:rPr>
              <a:t>  </a:t>
            </a:r>
            <a:r>
              <a:rPr b="1" lang="en-GB" sz="2700">
                <a:solidFill>
                  <a:schemeClr val="dk1"/>
                </a:solidFill>
              </a:rPr>
              <a:t>  </a:t>
            </a:r>
            <a:r>
              <a:rPr b="1" lang="en-GB" sz="3000">
                <a:solidFill>
                  <a:schemeClr val="dk1"/>
                </a:solidFill>
              </a:rPr>
              <a:t>INTRODUCTION</a:t>
            </a:r>
            <a:endParaRPr b="1" sz="30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just">
              <a:spcBef>
                <a:spcPts val="0"/>
              </a:spcBef>
              <a:spcAft>
                <a:spcPts val="0"/>
              </a:spcAft>
              <a:buNone/>
            </a:pPr>
            <a:r>
              <a:t/>
            </a:r>
            <a:endParaRPr b="1" sz="1800">
              <a:solidFill>
                <a:srgbClr val="45818E"/>
              </a:solidFill>
            </a:endParaRPr>
          </a:p>
          <a:p>
            <a:pPr indent="0" lvl="0" marL="0" rtl="0" algn="just">
              <a:spcBef>
                <a:spcPts val="0"/>
              </a:spcBef>
              <a:spcAft>
                <a:spcPts val="0"/>
              </a:spcAft>
              <a:buNone/>
            </a:pPr>
            <a:r>
              <a:rPr b="1" lang="en-GB" sz="1800">
                <a:solidFill>
                  <a:srgbClr val="45818E"/>
                </a:solidFill>
              </a:rPr>
              <a:t>In today’s scenario we can see that mobile apps are playing an important role in any individual’s life. It has been seen that the development of the mobile application advertise has an incredible effect on advanced innovation.</a:t>
            </a:r>
            <a:endParaRPr b="1" sz="1800">
              <a:solidFill>
                <a:srgbClr val="45818E"/>
              </a:solidFill>
            </a:endParaRPr>
          </a:p>
          <a:p>
            <a:pPr indent="0" lvl="0" marL="0" rtl="0" algn="just">
              <a:spcBef>
                <a:spcPts val="0"/>
              </a:spcBef>
              <a:spcAft>
                <a:spcPts val="0"/>
              </a:spcAft>
              <a:buNone/>
            </a:pPr>
            <a:r>
              <a:rPr b="1" lang="en-GB" sz="1800">
                <a:solidFill>
                  <a:srgbClr val="45818E"/>
                </a:solidFill>
              </a:rPr>
              <a:t>With the fast development of advanced cells, portable applications (Mobile Apps) have turned out to be basic pieces of our lives. </a:t>
            </a:r>
            <a:endParaRPr b="1" sz="1800">
              <a:solidFill>
                <a:srgbClr val="45818E"/>
              </a:solidFill>
            </a:endParaRPr>
          </a:p>
          <a:p>
            <a:pPr indent="0" lvl="0" marL="0" rtl="0" algn="just">
              <a:spcBef>
                <a:spcPts val="0"/>
              </a:spcBef>
              <a:spcAft>
                <a:spcPts val="0"/>
              </a:spcAft>
              <a:buNone/>
            </a:pPr>
            <a:r>
              <a:t/>
            </a:r>
            <a:endParaRPr b="1" sz="1800">
              <a:solidFill>
                <a:srgbClr val="45818E"/>
              </a:solidFill>
            </a:endParaRPr>
          </a:p>
          <a:p>
            <a:pPr indent="0" lvl="0" marL="0" rtl="0" algn="just">
              <a:spcBef>
                <a:spcPts val="0"/>
              </a:spcBef>
              <a:spcAft>
                <a:spcPts val="0"/>
              </a:spcAft>
              <a:buNone/>
            </a:pPr>
            <a:r>
              <a:rPr b="1" lang="en-GB" sz="1800">
                <a:solidFill>
                  <a:srgbClr val="45818E"/>
                </a:solidFill>
              </a:rPr>
              <a:t>Additionally, application engineers experience issues in discovering how to improve the application execution dependent on generally speaking evaluations alone and would profit by understanding the huge number of printed remarks. </a:t>
            </a:r>
            <a:endParaRPr b="1" sz="1800">
              <a:solidFill>
                <a:srgbClr val="45818E"/>
              </a:solidFill>
            </a:endParaRPr>
          </a:p>
          <a:p>
            <a:pPr indent="0" lvl="0" marL="457200" rtl="0" algn="just">
              <a:spcBef>
                <a:spcPts val="0"/>
              </a:spcBef>
              <a:spcAft>
                <a:spcPts val="0"/>
              </a:spcAft>
              <a:buNone/>
            </a:pPr>
            <a:r>
              <a:t/>
            </a:r>
            <a:endParaRPr sz="2500">
              <a:solidFill>
                <a:srgbClr val="45818E"/>
              </a:solidFill>
            </a:endParaRPr>
          </a:p>
          <a:p>
            <a:pPr indent="0" lvl="0" marL="0" rtl="0" algn="ctr">
              <a:spcBef>
                <a:spcPts val="0"/>
              </a:spcBef>
              <a:spcAft>
                <a:spcPts val="0"/>
              </a:spcAft>
              <a:buNone/>
            </a:pPr>
            <a:r>
              <a:t/>
            </a:r>
            <a:endParaRPr b="1" sz="2500">
              <a:solidFill>
                <a:schemeClr val="dk1"/>
              </a:solidFill>
            </a:endParaRPr>
          </a:p>
        </p:txBody>
      </p:sp>
      <p:pic>
        <p:nvPicPr>
          <p:cNvPr id="62" name="Google Shape;62;p14"/>
          <p:cNvPicPr preferRelativeResize="0"/>
          <p:nvPr/>
        </p:nvPicPr>
        <p:blipFill>
          <a:blip r:embed="rId3">
            <a:alphaModFix/>
          </a:blip>
          <a:stretch>
            <a:fillRect/>
          </a:stretch>
        </p:blipFill>
        <p:spPr>
          <a:xfrm>
            <a:off x="2456825" y="67150"/>
            <a:ext cx="725949" cy="617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idx="1" type="body"/>
          </p:nvPr>
        </p:nvSpPr>
        <p:spPr>
          <a:xfrm>
            <a:off x="0" y="-125"/>
            <a:ext cx="9144000" cy="5143500"/>
          </a:xfrm>
          <a:prstGeom prst="rect">
            <a:avLst/>
          </a:prstGeom>
          <a:solidFill>
            <a:srgbClr val="FFFBFB"/>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11.  Highest revenue generated app belongs to Category ‘Family’</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12. Most of the apps has got the rating between 3.5 to 5</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13. Maximum no. of installations belongs to Category ‘Communication’ and ‘Social Media’</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14. Application reviews and installs are highly correlated i.e, 0.64</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15. 48 apps are Google listed and their average rating is 4.3</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16.  Genre ‘Action’ has highest - 358 Gaming applications </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17.  Maximum no. of applications got updated in year 2018</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18. Out of all Categories, ‘Game’ has got the most positive sentiments</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19. Game Category has the highest sentiment polarity rate.</a:t>
            </a:r>
            <a:endParaRPr sz="2000">
              <a:solidFill>
                <a:srgbClr val="D5D5D5"/>
              </a:solidFill>
              <a:highlight>
                <a:srgbClr val="383838"/>
              </a:highlight>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20. Maximum installed apps are Subway surfers,Facebook,Messenger &amp; Google Drive</a:t>
            </a:r>
            <a:endParaRPr sz="2000">
              <a:solidFill>
                <a:srgbClr val="D5D5D5"/>
              </a:solidFill>
              <a:highlight>
                <a:srgbClr val="383838"/>
              </a:highlight>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21. Category with has max no. of apps with 4+ rating is ‘Family’</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22. Most expensive app on Play store is “I’m Rich” priced at 400$</a:t>
            </a:r>
            <a:endParaRPr sz="20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000">
                <a:solidFill>
                  <a:srgbClr val="000000"/>
                </a:solidFill>
                <a:latin typeface="Montserrat"/>
                <a:ea typeface="Montserrat"/>
                <a:cs typeface="Montserrat"/>
                <a:sym typeface="Montserrat"/>
              </a:rPr>
              <a:t>23. 1208 apps are famous among teens out of 10841 apps</a:t>
            </a:r>
            <a:endParaRPr sz="2000">
              <a:solidFill>
                <a:srgbClr val="000000"/>
              </a:solidFill>
              <a:latin typeface="Montserrat"/>
              <a:ea typeface="Montserrat"/>
              <a:cs typeface="Montserrat"/>
              <a:sym typeface="Montserrat"/>
            </a:endParaRPr>
          </a:p>
          <a:p>
            <a:pPr indent="0" lvl="0" marL="457200" rtl="0" algn="l">
              <a:spcBef>
                <a:spcPts val="1200"/>
              </a:spcBef>
              <a:spcAft>
                <a:spcPts val="0"/>
              </a:spcAft>
              <a:buNone/>
            </a:pPr>
            <a:r>
              <a:t/>
            </a:r>
            <a:endParaRPr sz="2000">
              <a:solidFill>
                <a:srgbClr val="000000"/>
              </a:solidFill>
              <a:latin typeface="Montserrat"/>
              <a:ea typeface="Montserrat"/>
              <a:cs typeface="Montserrat"/>
              <a:sym typeface="Montserrat"/>
            </a:endParaRPr>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0" y="152400"/>
            <a:ext cx="8397299"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0" y="6"/>
            <a:ext cx="9149151" cy="5143495"/>
          </a:xfrm>
          <a:prstGeom prst="rect">
            <a:avLst/>
          </a:prstGeom>
          <a:noFill/>
          <a:ln>
            <a:noFill/>
          </a:ln>
        </p:spPr>
      </p:pic>
      <p:pic>
        <p:nvPicPr>
          <p:cNvPr id="69" name="Google Shape;69;p15"/>
          <p:cNvPicPr preferRelativeResize="0"/>
          <p:nvPr/>
        </p:nvPicPr>
        <p:blipFill>
          <a:blip r:embed="rId4">
            <a:alphaModFix/>
          </a:blip>
          <a:stretch>
            <a:fillRect/>
          </a:stretch>
        </p:blipFill>
        <p:spPr>
          <a:xfrm>
            <a:off x="146950" y="362575"/>
            <a:ext cx="873701" cy="792600"/>
          </a:xfrm>
          <a:prstGeom prst="rect">
            <a:avLst/>
          </a:prstGeom>
          <a:noFill/>
          <a:ln>
            <a:noFill/>
          </a:ln>
        </p:spPr>
      </p:pic>
      <p:pic>
        <p:nvPicPr>
          <p:cNvPr id="70" name="Google Shape;70;p15"/>
          <p:cNvPicPr preferRelativeResize="0"/>
          <p:nvPr/>
        </p:nvPicPr>
        <p:blipFill>
          <a:blip r:embed="rId5">
            <a:alphaModFix/>
          </a:blip>
          <a:stretch>
            <a:fillRect/>
          </a:stretch>
        </p:blipFill>
        <p:spPr>
          <a:xfrm>
            <a:off x="8567225" y="95975"/>
            <a:ext cx="482100" cy="48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10079" l="13174" r="16109" t="21446"/>
          <a:stretch/>
        </p:blipFill>
        <p:spPr>
          <a:xfrm>
            <a:off x="-128900" y="0"/>
            <a:ext cx="9272899" cy="5195000"/>
          </a:xfrm>
          <a:prstGeom prst="rect">
            <a:avLst/>
          </a:prstGeom>
          <a:noFill/>
          <a:ln>
            <a:noFill/>
          </a:ln>
        </p:spPr>
      </p:pic>
      <p:pic>
        <p:nvPicPr>
          <p:cNvPr id="76" name="Google Shape;76;p16"/>
          <p:cNvPicPr preferRelativeResize="0"/>
          <p:nvPr/>
        </p:nvPicPr>
        <p:blipFill>
          <a:blip r:embed="rId4">
            <a:alphaModFix/>
          </a:blip>
          <a:stretch>
            <a:fillRect/>
          </a:stretch>
        </p:blipFill>
        <p:spPr>
          <a:xfrm>
            <a:off x="0" y="0"/>
            <a:ext cx="550599" cy="550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80" name="Shape 80"/>
        <p:cNvGrpSpPr/>
        <p:nvPr/>
      </p:nvGrpSpPr>
      <p:grpSpPr>
        <a:xfrm>
          <a:off x="0" y="0"/>
          <a:ext cx="0" cy="0"/>
          <a:chOff x="0" y="0"/>
          <a:chExt cx="0" cy="0"/>
        </a:xfrm>
      </p:grpSpPr>
      <p:sp>
        <p:nvSpPr>
          <p:cNvPr id="81" name="Google Shape;81;p17"/>
          <p:cNvSpPr txBox="1"/>
          <p:nvPr>
            <p:ph type="ctrTitle"/>
          </p:nvPr>
        </p:nvSpPr>
        <p:spPr>
          <a:xfrm>
            <a:off x="147725" y="0"/>
            <a:ext cx="8903700" cy="50094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GB" sz="3000"/>
              <a:t> Google Play store Dataset</a:t>
            </a:r>
            <a:endParaRPr b="1" sz="3000"/>
          </a:p>
          <a:p>
            <a:pPr indent="0" lvl="0" marL="457200" rtl="0" algn="l">
              <a:spcBef>
                <a:spcPts val="0"/>
              </a:spcBef>
              <a:spcAft>
                <a:spcPts val="0"/>
              </a:spcAft>
              <a:buNone/>
            </a:pPr>
            <a:r>
              <a:t/>
            </a:r>
            <a:endParaRPr b="1" sz="2500"/>
          </a:p>
          <a:p>
            <a:pPr indent="0" lvl="0" marL="457200" rtl="0" algn="just">
              <a:spcBef>
                <a:spcPts val="0"/>
              </a:spcBef>
              <a:spcAft>
                <a:spcPts val="0"/>
              </a:spcAft>
              <a:buNone/>
            </a:pPr>
            <a:r>
              <a:rPr b="1" lang="en-GB" sz="1800">
                <a:solidFill>
                  <a:srgbClr val="45818E"/>
                </a:solidFill>
              </a:rPr>
              <a:t>The dataset consists of Google play store applications. This data set is for Web scratched information of </a:t>
            </a:r>
            <a:r>
              <a:rPr b="1" lang="en-GB" sz="1800">
                <a:solidFill>
                  <a:srgbClr val="45818E"/>
                </a:solidFill>
              </a:rPr>
              <a:t>10841</a:t>
            </a:r>
            <a:r>
              <a:rPr b="1" lang="en-GB" sz="1800">
                <a:solidFill>
                  <a:srgbClr val="45818E"/>
                </a:solidFill>
              </a:rPr>
              <a:t> Play Store applications to analyze the market of android. Here it is a downloaded dataset which a user can use to examine the Android market of different use of classifications music, camera etc. </a:t>
            </a:r>
            <a:endParaRPr b="1" sz="1800">
              <a:solidFill>
                <a:srgbClr val="45818E"/>
              </a:solidFill>
            </a:endParaRPr>
          </a:p>
          <a:p>
            <a:pPr indent="0" lvl="0" marL="457200" rtl="0" algn="just">
              <a:spcBef>
                <a:spcPts val="0"/>
              </a:spcBef>
              <a:spcAft>
                <a:spcPts val="0"/>
              </a:spcAft>
              <a:buNone/>
            </a:pPr>
            <a:r>
              <a:t/>
            </a:r>
            <a:endParaRPr b="1" sz="1800">
              <a:solidFill>
                <a:srgbClr val="45818E"/>
              </a:solidFill>
            </a:endParaRPr>
          </a:p>
          <a:p>
            <a:pPr indent="0" lvl="0" marL="457200" rtl="0" algn="just">
              <a:spcBef>
                <a:spcPts val="0"/>
              </a:spcBef>
              <a:spcAft>
                <a:spcPts val="0"/>
              </a:spcAft>
              <a:buNone/>
            </a:pPr>
            <a:r>
              <a:rPr b="1" lang="en-GB" sz="1800">
                <a:solidFill>
                  <a:srgbClr val="45818E"/>
                </a:solidFill>
              </a:rPr>
              <a:t>With the assistance of this, client can predict see whether any given application will get lower or higher rating level. This dataset can be moreover used for future references for the proposal of any application. Additionally, the disconnected dataset is picked so as to choose the estimate exactly as online data gets revived all around a great part of the time. With the assistance of this dataset I will examine various qualities like rating, free or paid and after that will likewise do forecast of various traits like surveys, rating etc.</a:t>
            </a:r>
            <a:endParaRPr b="1" sz="1800">
              <a:solidFill>
                <a:srgbClr val="45818E"/>
              </a:solidFill>
            </a:endParaRPr>
          </a:p>
          <a:p>
            <a:pPr indent="0" lvl="0" marL="457200" rtl="0" algn="l">
              <a:spcBef>
                <a:spcPts val="0"/>
              </a:spcBef>
              <a:spcAft>
                <a:spcPts val="0"/>
              </a:spcAft>
              <a:buNone/>
            </a:pPr>
            <a:r>
              <a:t/>
            </a:r>
            <a:endParaRPr b="1" sz="1800">
              <a:solidFill>
                <a:srgbClr val="45818E"/>
              </a:solidFill>
            </a:endParaRPr>
          </a:p>
        </p:txBody>
      </p:sp>
      <p:pic>
        <p:nvPicPr>
          <p:cNvPr id="82" name="Google Shape;82;p17"/>
          <p:cNvPicPr preferRelativeResize="0"/>
          <p:nvPr/>
        </p:nvPicPr>
        <p:blipFill>
          <a:blip r:embed="rId3">
            <a:alphaModFix/>
          </a:blip>
          <a:stretch>
            <a:fillRect/>
          </a:stretch>
        </p:blipFill>
        <p:spPr>
          <a:xfrm>
            <a:off x="1731650" y="53725"/>
            <a:ext cx="725949" cy="61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2499850" y="206700"/>
            <a:ext cx="725949" cy="617750"/>
          </a:xfrm>
          <a:prstGeom prst="rect">
            <a:avLst/>
          </a:prstGeom>
          <a:noFill/>
          <a:ln>
            <a:noFill/>
          </a:ln>
        </p:spPr>
      </p:pic>
      <p:sp>
        <p:nvSpPr>
          <p:cNvPr id="88" name="Google Shape;88;p18"/>
          <p:cNvSpPr txBox="1"/>
          <p:nvPr/>
        </p:nvSpPr>
        <p:spPr>
          <a:xfrm>
            <a:off x="2264025" y="192325"/>
            <a:ext cx="5151600" cy="6465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GB" sz="3000">
                <a:solidFill>
                  <a:schemeClr val="dk1"/>
                </a:solidFill>
              </a:rPr>
              <a:t>Problem Statement</a:t>
            </a:r>
            <a:endParaRPr/>
          </a:p>
        </p:txBody>
      </p:sp>
      <p:sp>
        <p:nvSpPr>
          <p:cNvPr id="89" name="Google Shape;89;p18"/>
          <p:cNvSpPr txBox="1"/>
          <p:nvPr/>
        </p:nvSpPr>
        <p:spPr>
          <a:xfrm>
            <a:off x="251400" y="1087800"/>
            <a:ext cx="88926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We have provided two datasets , One with basic information of Google Play Store application data and other is for User Reviews for those applications.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We must examine and evaluated the data in both datasets in order to identify the important characteristics that influence apps engagement and success.</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So what factors are influencing the apps success mostly?</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High Average User ‘Rating’</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Application Downloads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Application Device compatibility.</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Less size and Better speed.</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Good Number Of Positive Reviews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Good Number Of Monthly Average Users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High Revenue Per Customer</a:t>
            </a:r>
            <a:endParaRPr b="1" sz="1600">
              <a:solidFill>
                <a:schemeClr val="lt1"/>
              </a:solidFill>
              <a:latin typeface="Montserrat"/>
              <a:ea typeface="Montserrat"/>
              <a:cs typeface="Montserrat"/>
              <a:sym typeface="Montserrat"/>
            </a:endParaRPr>
          </a:p>
        </p:txBody>
      </p:sp>
      <p:sp>
        <p:nvSpPr>
          <p:cNvPr id="90" name="Google Shape;90;p18"/>
          <p:cNvSpPr txBox="1"/>
          <p:nvPr/>
        </p:nvSpPr>
        <p:spPr>
          <a:xfrm>
            <a:off x="2309875" y="2538175"/>
            <a:ext cx="68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1" name="Google Shape;91;p18"/>
          <p:cNvPicPr preferRelativeResize="0"/>
          <p:nvPr/>
        </p:nvPicPr>
        <p:blipFill rotWithShape="1">
          <a:blip r:embed="rId4">
            <a:alphaModFix/>
          </a:blip>
          <a:srcRect b="0" l="11850" r="11297" t="0"/>
          <a:stretch/>
        </p:blipFill>
        <p:spPr>
          <a:xfrm>
            <a:off x="6514425" y="3155950"/>
            <a:ext cx="2629575" cy="185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95" name="Shape 95"/>
        <p:cNvGrpSpPr/>
        <p:nvPr/>
      </p:nvGrpSpPr>
      <p:grpSpPr>
        <a:xfrm>
          <a:off x="0" y="0"/>
          <a:ext cx="0" cy="0"/>
          <a:chOff x="0" y="0"/>
          <a:chExt cx="0" cy="0"/>
        </a:xfrm>
      </p:grpSpPr>
      <p:sp>
        <p:nvSpPr>
          <p:cNvPr id="96" name="Google Shape;96;p19"/>
          <p:cNvSpPr txBox="1"/>
          <p:nvPr>
            <p:ph type="ctrTitle"/>
          </p:nvPr>
        </p:nvSpPr>
        <p:spPr>
          <a:xfrm>
            <a:off x="311700" y="0"/>
            <a:ext cx="8520600" cy="507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800"/>
              <a:t>Python</a:t>
            </a:r>
            <a:endParaRPr b="1" sz="2800"/>
          </a:p>
          <a:p>
            <a:pPr indent="0" lvl="0" marL="0" rtl="0" algn="ctr">
              <a:spcBef>
                <a:spcPts val="0"/>
              </a:spcBef>
              <a:spcAft>
                <a:spcPts val="0"/>
              </a:spcAft>
              <a:buNone/>
            </a:pPr>
            <a:r>
              <a:t/>
            </a:r>
            <a:endParaRPr b="1" sz="2500"/>
          </a:p>
          <a:p>
            <a:pPr indent="0" lvl="0" marL="0" rtl="0" algn="just">
              <a:spcBef>
                <a:spcPts val="0"/>
              </a:spcBef>
              <a:spcAft>
                <a:spcPts val="0"/>
              </a:spcAft>
              <a:buNone/>
            </a:pPr>
            <a:r>
              <a:rPr b="1" lang="en-GB" sz="1800">
                <a:solidFill>
                  <a:srgbClr val="45818E"/>
                </a:solidFill>
              </a:rPr>
              <a:t>Most of the info scientist use python due to the good built-in library functions and therefore the decent community. Python now has 70,000 libraries. Python is simplest programing language to select up compared to other language. That’s the most reason data scientists use python for data processing </a:t>
            </a:r>
            <a:endParaRPr b="1" sz="1800">
              <a:solidFill>
                <a:srgbClr val="45818E"/>
              </a:solidFill>
            </a:endParaRPr>
          </a:p>
          <a:p>
            <a:pPr indent="0" lvl="0" marL="0" rtl="0" algn="just">
              <a:spcBef>
                <a:spcPts val="0"/>
              </a:spcBef>
              <a:spcAft>
                <a:spcPts val="0"/>
              </a:spcAft>
              <a:buNone/>
            </a:pPr>
            <a:r>
              <a:t/>
            </a:r>
            <a:endParaRPr b="1" sz="1800">
              <a:solidFill>
                <a:srgbClr val="45818E"/>
              </a:solidFill>
            </a:endParaRPr>
          </a:p>
          <a:p>
            <a:pPr indent="0" lvl="0" marL="0" rtl="0" algn="just">
              <a:spcBef>
                <a:spcPts val="0"/>
              </a:spcBef>
              <a:spcAft>
                <a:spcPts val="0"/>
              </a:spcAft>
              <a:buNone/>
            </a:pPr>
            <a:r>
              <a:rPr b="1" lang="en-GB" sz="1800">
                <a:solidFill>
                  <a:srgbClr val="45818E"/>
                </a:solidFill>
              </a:rPr>
              <a:t>Specifically, for data scientist the foremost popular data inbuilt open source library is named panda. We can use various graphs, plot, scatterplot, heat maps, graphs, 3-dimensional data python built-in library comes very helpful. This helps in data visualization and in understanding the data way more better.</a:t>
            </a:r>
            <a:endParaRPr b="1" sz="1800">
              <a:solidFill>
                <a:srgbClr val="45818E"/>
              </a:solidFill>
            </a:endParaRPr>
          </a:p>
          <a:p>
            <a:pPr indent="0" lvl="0" marL="0" rtl="0" algn="just">
              <a:spcBef>
                <a:spcPts val="0"/>
              </a:spcBef>
              <a:spcAft>
                <a:spcPts val="0"/>
              </a:spcAft>
              <a:buNone/>
            </a:pPr>
            <a:r>
              <a:t/>
            </a:r>
            <a:endParaRPr b="1" sz="1800">
              <a:solidFill>
                <a:srgbClr val="45818E"/>
              </a:solidFill>
            </a:endParaRPr>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97" name="Google Shape;97;p19"/>
          <p:cNvSpPr txBox="1"/>
          <p:nvPr>
            <p:ph idx="1" type="subTitle"/>
          </p:nvPr>
        </p:nvSpPr>
        <p:spPr>
          <a:xfrm flipH="1">
            <a:off x="9400725" y="2571750"/>
            <a:ext cx="214800" cy="10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3074600" y="53725"/>
            <a:ext cx="739499" cy="60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0" y="188025"/>
            <a:ext cx="8520600" cy="465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800"/>
              <a:t>Data Cleaning</a:t>
            </a:r>
            <a:endParaRPr b="1" sz="2800"/>
          </a:p>
          <a:p>
            <a:pPr indent="0" lvl="0" marL="0" rtl="0" algn="just">
              <a:spcBef>
                <a:spcPts val="0"/>
              </a:spcBef>
              <a:spcAft>
                <a:spcPts val="0"/>
              </a:spcAft>
              <a:buNone/>
            </a:pPr>
            <a:r>
              <a:t/>
            </a:r>
            <a:endParaRPr b="1" sz="1800">
              <a:solidFill>
                <a:srgbClr val="45818E"/>
              </a:solidFill>
            </a:endParaRPr>
          </a:p>
          <a:p>
            <a:pPr indent="0" lvl="0" marL="0" rtl="0" algn="just">
              <a:spcBef>
                <a:spcPts val="0"/>
              </a:spcBef>
              <a:spcAft>
                <a:spcPts val="0"/>
              </a:spcAft>
              <a:buNone/>
            </a:pPr>
            <a:r>
              <a:rPr lang="en-GB" sz="1800">
                <a:solidFill>
                  <a:srgbClr val="45818E"/>
                </a:solidFill>
                <a:highlight>
                  <a:srgbClr val="FFFFFF"/>
                </a:highlight>
              </a:rPr>
              <a:t>Data cleaning is </a:t>
            </a:r>
            <a:r>
              <a:rPr b="1" lang="en-GB" sz="1800">
                <a:solidFill>
                  <a:srgbClr val="45818E"/>
                </a:solidFill>
                <a:highlight>
                  <a:srgbClr val="FFFFFF"/>
                </a:highlight>
              </a:rPr>
              <a:t>the process of fixing or removing incorrect, corrupted, incorrectly formatted, duplicate, or incomplete data within a dataset</a:t>
            </a:r>
            <a:r>
              <a:rPr lang="en-GB" sz="1800">
                <a:solidFill>
                  <a:srgbClr val="45818E"/>
                </a:solidFill>
                <a:highlight>
                  <a:srgbClr val="FFFFFF"/>
                </a:highlight>
              </a:rPr>
              <a:t>. When combining multiple data sources, there are many opportunities for data to be duplicated or mislabeled. </a:t>
            </a:r>
            <a:r>
              <a:rPr lang="en-GB" sz="1800">
                <a:solidFill>
                  <a:srgbClr val="45818E"/>
                </a:solidFill>
              </a:rPr>
              <a:t>Data Cleaning is a very important step and</a:t>
            </a:r>
            <a:r>
              <a:rPr b="1" lang="en-GB" sz="1800">
                <a:solidFill>
                  <a:srgbClr val="45818E"/>
                </a:solidFill>
              </a:rPr>
              <a:t> </a:t>
            </a:r>
            <a:r>
              <a:rPr lang="en-GB" sz="1800">
                <a:solidFill>
                  <a:srgbClr val="45818E"/>
                </a:solidFill>
                <a:highlight>
                  <a:srgbClr val="FFFFFF"/>
                </a:highlight>
              </a:rPr>
              <a:t>ensures you only have the most recent files and important documents, so when you need to, you can find them with ease.</a:t>
            </a:r>
            <a:endParaRPr sz="1800">
              <a:solidFill>
                <a:srgbClr val="45818E"/>
              </a:solidFill>
              <a:highlight>
                <a:srgbClr val="FFFFFF"/>
              </a:highlight>
            </a:endParaRPr>
          </a:p>
          <a:p>
            <a:pPr indent="0" lvl="0" marL="0" rtl="0" algn="just">
              <a:spcBef>
                <a:spcPts val="0"/>
              </a:spcBef>
              <a:spcAft>
                <a:spcPts val="0"/>
              </a:spcAft>
              <a:buNone/>
            </a:pPr>
            <a:r>
              <a:t/>
            </a:r>
            <a:endParaRPr sz="1800">
              <a:solidFill>
                <a:srgbClr val="45818E"/>
              </a:solidFill>
              <a:highlight>
                <a:srgbClr val="FFFFFF"/>
              </a:highlight>
            </a:endParaRPr>
          </a:p>
          <a:p>
            <a:pPr indent="0" lvl="0" marL="0" rtl="0" algn="just">
              <a:spcBef>
                <a:spcPts val="0"/>
              </a:spcBef>
              <a:spcAft>
                <a:spcPts val="0"/>
              </a:spcAft>
              <a:buNone/>
            </a:pPr>
            <a:r>
              <a:rPr lang="en-GB" sz="1800">
                <a:solidFill>
                  <a:srgbClr val="45818E"/>
                </a:solidFill>
                <a:highlight>
                  <a:srgbClr val="FFFFFF"/>
                </a:highlight>
              </a:rPr>
              <a:t>If data is incorrect, outcomes are unreliable, even though they may look correct. There is no one absolute way to prescribe the exact steps in the data cleaning process because the process will vary from dataset to dataset.</a:t>
            </a:r>
            <a:endParaRPr sz="1800">
              <a:solidFill>
                <a:srgbClr val="45818E"/>
              </a:solidFill>
              <a:highlight>
                <a:srgbClr val="FFFFFF"/>
              </a:highlight>
            </a:endParaRPr>
          </a:p>
          <a:p>
            <a:pPr indent="0" lvl="0" marL="0" rtl="0" algn="just">
              <a:spcBef>
                <a:spcPts val="0"/>
              </a:spcBef>
              <a:spcAft>
                <a:spcPts val="0"/>
              </a:spcAft>
              <a:buNone/>
            </a:pPr>
            <a:r>
              <a:t/>
            </a:r>
            <a:endParaRPr sz="1800">
              <a:solidFill>
                <a:srgbClr val="45818E"/>
              </a:solidFill>
              <a:highlight>
                <a:srgbClr val="FFFFFF"/>
              </a:highlight>
            </a:endParaRPr>
          </a:p>
          <a:p>
            <a:pPr indent="0" lvl="0" marL="0" rtl="0" algn="just">
              <a:spcBef>
                <a:spcPts val="0"/>
              </a:spcBef>
              <a:spcAft>
                <a:spcPts val="0"/>
              </a:spcAft>
              <a:buNone/>
            </a:pPr>
            <a:r>
              <a:rPr lang="en-GB" sz="1800">
                <a:solidFill>
                  <a:srgbClr val="45818E"/>
                </a:solidFill>
                <a:highlight>
                  <a:srgbClr val="FFFFFF"/>
                </a:highlight>
              </a:rPr>
              <a:t>It includes removing the rows which have absurd or same values. Filtering column values like replacing the null values.</a:t>
            </a:r>
            <a:endParaRPr sz="1800">
              <a:solidFill>
                <a:srgbClr val="45818E"/>
              </a:solidFill>
              <a:highlight>
                <a:srgbClr val="FFFFFF"/>
              </a:highlight>
            </a:endParaRPr>
          </a:p>
          <a:p>
            <a:pPr indent="0" lvl="0" marL="0" rtl="0" algn="just">
              <a:spcBef>
                <a:spcPts val="0"/>
              </a:spcBef>
              <a:spcAft>
                <a:spcPts val="0"/>
              </a:spcAft>
              <a:buNone/>
            </a:pPr>
            <a:r>
              <a:rPr lang="en-GB" sz="1800">
                <a:solidFill>
                  <a:srgbClr val="45818E"/>
                </a:solidFill>
                <a:highlight>
                  <a:srgbClr val="FFFFFF"/>
                </a:highlight>
              </a:rPr>
              <a:t> </a:t>
            </a:r>
            <a:endParaRPr sz="1800">
              <a:solidFill>
                <a:srgbClr val="45818E"/>
              </a:solidFill>
              <a:highlight>
                <a:srgbClr val="FFFFFF"/>
              </a:highlight>
            </a:endParaRPr>
          </a:p>
        </p:txBody>
      </p:sp>
      <p:pic>
        <p:nvPicPr>
          <p:cNvPr id="104" name="Google Shape;104;p20"/>
          <p:cNvPicPr preferRelativeResize="0"/>
          <p:nvPr/>
        </p:nvPicPr>
        <p:blipFill>
          <a:blip r:embed="rId3">
            <a:alphaModFix/>
          </a:blip>
          <a:stretch>
            <a:fillRect/>
          </a:stretch>
        </p:blipFill>
        <p:spPr>
          <a:xfrm>
            <a:off x="2575475" y="188025"/>
            <a:ext cx="739499" cy="60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B"/>
        </a:solidFill>
      </p:bgPr>
    </p:bg>
    <p:spTree>
      <p:nvGrpSpPr>
        <p:cNvPr id="108" name="Shape 108"/>
        <p:cNvGrpSpPr/>
        <p:nvPr/>
      </p:nvGrpSpPr>
      <p:grpSpPr>
        <a:xfrm>
          <a:off x="0" y="0"/>
          <a:ext cx="0" cy="0"/>
          <a:chOff x="0" y="0"/>
          <a:chExt cx="0" cy="0"/>
        </a:xfrm>
      </p:grpSpPr>
      <p:sp>
        <p:nvSpPr>
          <p:cNvPr id="109" name="Google Shape;109;p21"/>
          <p:cNvSpPr txBox="1"/>
          <p:nvPr>
            <p:ph type="ctrTitle"/>
          </p:nvPr>
        </p:nvSpPr>
        <p:spPr>
          <a:xfrm>
            <a:off x="0" y="0"/>
            <a:ext cx="9144000" cy="514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2800"/>
              <a:t>Exploratory Data Analysis (EDA)</a:t>
            </a:r>
            <a:endParaRPr b="1" sz="2800"/>
          </a:p>
          <a:p>
            <a:pPr indent="0" lvl="0" marL="0" rtl="0" algn="ctr">
              <a:spcBef>
                <a:spcPts val="0"/>
              </a:spcBef>
              <a:spcAft>
                <a:spcPts val="0"/>
              </a:spcAft>
              <a:buNone/>
            </a:pPr>
            <a:r>
              <a:t/>
            </a:r>
            <a:endParaRPr b="1" sz="1800">
              <a:solidFill>
                <a:srgbClr val="45818E"/>
              </a:solidFill>
            </a:endParaRPr>
          </a:p>
          <a:p>
            <a:pPr indent="0" lvl="0" marL="0" rtl="0" algn="just">
              <a:spcBef>
                <a:spcPts val="0"/>
              </a:spcBef>
              <a:spcAft>
                <a:spcPts val="0"/>
              </a:spcAft>
              <a:buNone/>
            </a:pPr>
            <a:r>
              <a:rPr b="1" lang="en-GB" sz="1800">
                <a:solidFill>
                  <a:srgbClr val="45818E"/>
                </a:solidFill>
                <a:highlight>
                  <a:srgbClr val="FFFFFF"/>
                </a:highlight>
              </a:rPr>
              <a:t>Exploratory Data Analysis (EDA) </a:t>
            </a:r>
            <a:r>
              <a:rPr lang="en-GB" sz="1800">
                <a:solidFill>
                  <a:srgbClr val="45818E"/>
                </a:solidFill>
                <a:highlight>
                  <a:srgbClr val="FFFFFF"/>
                </a:highlight>
              </a:rPr>
              <a:t>is an approach to analyze the data using visual techniques. It is used to discover trends, patterns, or to check assumptions with the help of statistical summary and graphical representations.</a:t>
            </a:r>
            <a:endParaRPr sz="1800">
              <a:solidFill>
                <a:srgbClr val="45818E"/>
              </a:solidFill>
              <a:highlight>
                <a:srgbClr val="FFFFFF"/>
              </a:highlight>
            </a:endParaRPr>
          </a:p>
          <a:p>
            <a:pPr indent="0" lvl="0" marL="0" rtl="0" algn="just">
              <a:spcBef>
                <a:spcPts val="0"/>
              </a:spcBef>
              <a:spcAft>
                <a:spcPts val="0"/>
              </a:spcAft>
              <a:buNone/>
            </a:pPr>
            <a:r>
              <a:t/>
            </a:r>
            <a:endParaRPr sz="1800">
              <a:solidFill>
                <a:srgbClr val="45818E"/>
              </a:solidFill>
              <a:highlight>
                <a:srgbClr val="FFFFFF"/>
              </a:highlight>
            </a:endParaRPr>
          </a:p>
          <a:p>
            <a:pPr indent="0" lvl="0" marL="0" rtl="0" algn="just">
              <a:spcBef>
                <a:spcPts val="0"/>
              </a:spcBef>
              <a:spcAft>
                <a:spcPts val="0"/>
              </a:spcAft>
              <a:buNone/>
            </a:pPr>
            <a:r>
              <a:rPr lang="en-GB" sz="1800">
                <a:solidFill>
                  <a:srgbClr val="45818E"/>
                </a:solidFill>
                <a:highlight>
                  <a:srgbClr val="FFFFFF"/>
                </a:highlight>
              </a:rPr>
              <a:t>We have worked</a:t>
            </a:r>
            <a:r>
              <a:rPr lang="en-GB" sz="1800">
                <a:solidFill>
                  <a:srgbClr val="45818E"/>
                </a:solidFill>
                <a:highlight>
                  <a:srgbClr val="FFFFFF"/>
                </a:highlight>
              </a:rPr>
              <a:t> </a:t>
            </a:r>
            <a:r>
              <a:rPr lang="en-GB" sz="1800">
                <a:solidFill>
                  <a:srgbClr val="45818E"/>
                </a:solidFill>
                <a:highlight>
                  <a:srgbClr val="FFFFFF"/>
                </a:highlight>
              </a:rPr>
              <a:t>on two data sets here:</a:t>
            </a:r>
            <a:endParaRPr sz="1800">
              <a:solidFill>
                <a:srgbClr val="45818E"/>
              </a:solidFill>
              <a:highlight>
                <a:srgbClr val="FFFFFF"/>
              </a:highlight>
            </a:endParaRPr>
          </a:p>
          <a:p>
            <a:pPr indent="0" lvl="0" marL="457200" rtl="0" algn="just">
              <a:spcBef>
                <a:spcPts val="0"/>
              </a:spcBef>
              <a:spcAft>
                <a:spcPts val="0"/>
              </a:spcAft>
              <a:buNone/>
            </a:pPr>
            <a:r>
              <a:rPr lang="en-GB" sz="1800">
                <a:solidFill>
                  <a:srgbClr val="45818E"/>
                </a:solidFill>
                <a:highlight>
                  <a:srgbClr val="FFFFFF"/>
                </a:highlight>
              </a:rPr>
              <a:t>1. Play Store Data</a:t>
            </a:r>
            <a:endParaRPr sz="1800">
              <a:solidFill>
                <a:srgbClr val="45818E"/>
              </a:solidFill>
              <a:highlight>
                <a:srgbClr val="FFFFFF"/>
              </a:highlight>
            </a:endParaRPr>
          </a:p>
          <a:p>
            <a:pPr indent="0" lvl="0" marL="457200" rtl="0" algn="just">
              <a:spcBef>
                <a:spcPts val="0"/>
              </a:spcBef>
              <a:spcAft>
                <a:spcPts val="0"/>
              </a:spcAft>
              <a:buNone/>
            </a:pPr>
            <a:r>
              <a:rPr lang="en-GB" sz="1800">
                <a:solidFill>
                  <a:srgbClr val="45818E"/>
                </a:solidFill>
                <a:highlight>
                  <a:srgbClr val="FFFFFF"/>
                </a:highlight>
              </a:rPr>
              <a:t>2. User Reviews </a:t>
            </a:r>
            <a:endParaRPr sz="1800">
              <a:solidFill>
                <a:srgbClr val="45818E"/>
              </a:solidFill>
              <a:highlight>
                <a:srgbClr val="FFFFFF"/>
              </a:highlight>
            </a:endParaRPr>
          </a:p>
          <a:p>
            <a:pPr indent="0" lvl="0" marL="457200" rtl="0" algn="just">
              <a:spcBef>
                <a:spcPts val="0"/>
              </a:spcBef>
              <a:spcAft>
                <a:spcPts val="0"/>
              </a:spcAft>
              <a:buNone/>
            </a:pPr>
            <a:r>
              <a:t/>
            </a:r>
            <a:endParaRPr sz="1800">
              <a:solidFill>
                <a:srgbClr val="45818E"/>
              </a:solidFill>
              <a:highlight>
                <a:srgbClr val="FFFFFF"/>
              </a:highlight>
            </a:endParaRPr>
          </a:p>
          <a:p>
            <a:pPr indent="0" lvl="0" marL="457200" rtl="0" algn="just">
              <a:spcBef>
                <a:spcPts val="0"/>
              </a:spcBef>
              <a:spcAft>
                <a:spcPts val="0"/>
              </a:spcAft>
              <a:buNone/>
            </a:pPr>
            <a:r>
              <a:t/>
            </a:r>
            <a:endParaRPr sz="1800">
              <a:solidFill>
                <a:srgbClr val="45818E"/>
              </a:solidFill>
              <a:highlight>
                <a:srgbClr val="FFFFFF"/>
              </a:highlight>
            </a:endParaRPr>
          </a:p>
          <a:p>
            <a:pPr indent="0" lvl="0" marL="457200" rtl="0" algn="ctr">
              <a:spcBef>
                <a:spcPts val="0"/>
              </a:spcBef>
              <a:spcAft>
                <a:spcPts val="0"/>
              </a:spcAft>
              <a:buNone/>
            </a:pPr>
            <a:r>
              <a:t/>
            </a:r>
            <a:endParaRPr sz="1800">
              <a:solidFill>
                <a:srgbClr val="45818E"/>
              </a:solidFill>
              <a:highlight>
                <a:srgbClr val="FFFFFF"/>
              </a:highlight>
            </a:endParaRPr>
          </a:p>
          <a:p>
            <a:pPr indent="0" lvl="0" marL="457200" rtl="0" algn="ctr">
              <a:spcBef>
                <a:spcPts val="0"/>
              </a:spcBef>
              <a:spcAft>
                <a:spcPts val="0"/>
              </a:spcAft>
              <a:buNone/>
            </a:pPr>
            <a:r>
              <a:t/>
            </a:r>
            <a:endParaRPr sz="1800">
              <a:solidFill>
                <a:srgbClr val="45818E"/>
              </a:solidFill>
              <a:highlight>
                <a:srgbClr val="FFFFFF"/>
              </a:highlight>
            </a:endParaRPr>
          </a:p>
          <a:p>
            <a:pPr indent="0" lvl="0" marL="457200" rtl="0" algn="ctr">
              <a:spcBef>
                <a:spcPts val="0"/>
              </a:spcBef>
              <a:spcAft>
                <a:spcPts val="0"/>
              </a:spcAft>
              <a:buNone/>
            </a:pPr>
            <a:r>
              <a:t/>
            </a:r>
            <a:endParaRPr sz="1800">
              <a:solidFill>
                <a:srgbClr val="45818E"/>
              </a:solidFill>
              <a:highlight>
                <a:srgbClr val="FFFFFF"/>
              </a:highlight>
            </a:endParaRPr>
          </a:p>
          <a:p>
            <a:pPr indent="0" lvl="0" marL="457200" rtl="0" algn="ctr">
              <a:spcBef>
                <a:spcPts val="0"/>
              </a:spcBef>
              <a:spcAft>
                <a:spcPts val="0"/>
              </a:spcAft>
              <a:buNone/>
            </a:pPr>
            <a:r>
              <a:rPr lang="en-GB" sz="1800">
                <a:solidFill>
                  <a:srgbClr val="45818E"/>
                </a:solidFill>
                <a:highlight>
                  <a:srgbClr val="FFFFFF"/>
                </a:highlight>
              </a:rPr>
              <a:t> </a:t>
            </a:r>
            <a:endParaRPr b="1" sz="1800">
              <a:solidFill>
                <a:srgbClr val="45818E"/>
              </a:solidFill>
            </a:endParaRPr>
          </a:p>
        </p:txBody>
      </p:sp>
      <p:sp>
        <p:nvSpPr>
          <p:cNvPr id="110" name="Google Shape;110;p21"/>
          <p:cNvSpPr txBox="1"/>
          <p:nvPr>
            <p:ph idx="1" type="subTitle"/>
          </p:nvPr>
        </p:nvSpPr>
        <p:spPr>
          <a:xfrm>
            <a:off x="150550" y="5210650"/>
            <a:ext cx="8520600" cy="20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21"/>
          <p:cNvPicPr preferRelativeResize="0"/>
          <p:nvPr/>
        </p:nvPicPr>
        <p:blipFill>
          <a:blip r:embed="rId3">
            <a:alphaModFix/>
          </a:blip>
          <a:stretch>
            <a:fillRect/>
          </a:stretch>
        </p:blipFill>
        <p:spPr>
          <a:xfrm>
            <a:off x="945800" y="663450"/>
            <a:ext cx="739499" cy="604324"/>
          </a:xfrm>
          <a:prstGeom prst="rect">
            <a:avLst/>
          </a:prstGeom>
          <a:noFill/>
          <a:ln>
            <a:noFill/>
          </a:ln>
        </p:spPr>
      </p:pic>
      <p:pic>
        <p:nvPicPr>
          <p:cNvPr id="112" name="Google Shape;112;p21"/>
          <p:cNvPicPr preferRelativeResize="0"/>
          <p:nvPr/>
        </p:nvPicPr>
        <p:blipFill>
          <a:blip r:embed="rId4">
            <a:alphaModFix/>
          </a:blip>
          <a:stretch>
            <a:fillRect/>
          </a:stretch>
        </p:blipFill>
        <p:spPr>
          <a:xfrm>
            <a:off x="4351175" y="2457600"/>
            <a:ext cx="4473549" cy="2685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