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EB Garamond"/>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1" roundtripDataSignature="AMtx7mhEHFXLgYJbNEaQsxc3sLPgcZFX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4961589-5C0A-4684-B713-6B06013BB419}">
  <a:tblStyle styleId="{A4961589-5C0A-4684-B713-6B06013BB41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EBGaramond-bold.fntdata"/><Relationship Id="rId27" Type="http://schemas.openxmlformats.org/officeDocument/2006/relationships/font" Target="fonts/EBGaramon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BGaramond-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EBGaramond-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4"/>
          <p:cNvGrpSpPr/>
          <p:nvPr/>
        </p:nvGrpSpPr>
        <p:grpSpPr>
          <a:xfrm>
            <a:off x="0" y="-8467"/>
            <a:ext cx="12192000" cy="6866467"/>
            <a:chOff x="0" y="-8467"/>
            <a:chExt cx="12192000" cy="6866467"/>
          </a:xfrm>
        </p:grpSpPr>
        <p:cxnSp>
          <p:nvCxnSpPr>
            <p:cNvPr id="24" name="Google Shape;24;p24"/>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24"/>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 name="Google Shape;26;p2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4"/>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2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2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4"/>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4"/>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4"/>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4"/>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33"/>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3"/>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3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4"/>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34"/>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3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103" name="Google Shape;103;p3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GB" sz="8000" u="none" cap="none" strike="noStrike">
                <a:solidFill>
                  <a:srgbClr val="BFE471"/>
                </a:solidFill>
                <a:latin typeface="Arial"/>
                <a:ea typeface="Arial"/>
                <a:cs typeface="Arial"/>
                <a:sym typeface="Arial"/>
              </a:rPr>
              <a:t>“</a:t>
            </a:r>
            <a:endParaRPr/>
          </a:p>
        </p:txBody>
      </p:sp>
      <p:sp>
        <p:nvSpPr>
          <p:cNvPr id="104" name="Google Shape;104;p3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GB" sz="8000" u="none" cap="none" strike="noStrike">
                <a:solidFill>
                  <a:srgbClr val="BFE471"/>
                </a:solidFill>
                <a:latin typeface="Arial"/>
                <a:ea typeface="Arial"/>
                <a:cs typeface="Arial"/>
                <a:sym typeface="Arial"/>
              </a:rPr>
              <a:t>”</a:t>
            </a:r>
            <a:endParaRPr b="0" i="0" sz="180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35"/>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5"/>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3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36"/>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6"/>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36"/>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3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118" name="Google Shape;118;p36"/>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GB" sz="8000" u="none" cap="none" strike="noStrike">
                <a:solidFill>
                  <a:srgbClr val="BFE471"/>
                </a:solidFill>
                <a:latin typeface="Arial"/>
                <a:ea typeface="Arial"/>
                <a:cs typeface="Arial"/>
                <a:sym typeface="Arial"/>
              </a:rPr>
              <a:t>“</a:t>
            </a:r>
            <a:endParaRPr/>
          </a:p>
        </p:txBody>
      </p:sp>
      <p:sp>
        <p:nvSpPr>
          <p:cNvPr id="119" name="Google Shape;119;p36"/>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GB" sz="8000" u="none" cap="none" strike="noStrik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37"/>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7"/>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37"/>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3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3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8"/>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3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39"/>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9"/>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3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2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26"/>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6"/>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48" name="Google Shape;48;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2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7"/>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4" name="Google Shape;54;p27"/>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 name="Google Shape;55;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2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8"/>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1" name="Google Shape;61;p28"/>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28"/>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3" name="Google Shape;63;p28"/>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2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31"/>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1"/>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31"/>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32"/>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2"/>
          <p:cNvSpPr/>
          <p:nvPr>
            <p:ph idx="2" type="pic"/>
          </p:nvPr>
        </p:nvSpPr>
        <p:spPr>
          <a:xfrm>
            <a:off x="677334" y="609600"/>
            <a:ext cx="8596668" cy="3845718"/>
          </a:xfrm>
          <a:prstGeom prst="rect">
            <a:avLst/>
          </a:prstGeom>
          <a:noFill/>
          <a:ln>
            <a:noFill/>
          </a:ln>
        </p:spPr>
      </p:sp>
      <p:sp>
        <p:nvSpPr>
          <p:cNvPr id="86" name="Google Shape;86;p32"/>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23"/>
          <p:cNvGrpSpPr/>
          <p:nvPr/>
        </p:nvGrpSpPr>
        <p:grpSpPr>
          <a:xfrm>
            <a:off x="0" y="-8467"/>
            <a:ext cx="12192000" cy="6866467"/>
            <a:chOff x="0" y="-8467"/>
            <a:chExt cx="12192000" cy="6866467"/>
          </a:xfrm>
        </p:grpSpPr>
        <p:cxnSp>
          <p:nvCxnSpPr>
            <p:cNvPr id="7" name="Google Shape;7;p23"/>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23"/>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2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2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23"/>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23"/>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2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23"/>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3"/>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2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jpg"/><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jpg"/><Relationship Id="rId4" Type="http://schemas.openxmlformats.org/officeDocument/2006/relationships/image" Target="../media/image2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4.jp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jpg"/><Relationship Id="rId4" Type="http://schemas.openxmlformats.org/officeDocument/2006/relationships/image" Target="../media/image2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ph type="ctrTitle"/>
          </p:nvPr>
        </p:nvSpPr>
        <p:spPr>
          <a:xfrm>
            <a:off x="2174418" y="325503"/>
            <a:ext cx="6287786" cy="952309"/>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Trebuchet MS"/>
              <a:buNone/>
            </a:pPr>
            <a:r>
              <a:t/>
            </a:r>
            <a:endParaRPr sz="6600">
              <a:solidFill>
                <a:schemeClr val="dk1"/>
              </a:solidFill>
            </a:endParaRPr>
          </a:p>
        </p:txBody>
      </p:sp>
      <p:sp>
        <p:nvSpPr>
          <p:cNvPr id="144" name="Google Shape;144;p1"/>
          <p:cNvSpPr txBox="1"/>
          <p:nvPr>
            <p:ph idx="1" type="subTitle"/>
          </p:nvPr>
        </p:nvSpPr>
        <p:spPr>
          <a:xfrm>
            <a:off x="1624316" y="5896194"/>
            <a:ext cx="7387993" cy="53000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t/>
            </a:r>
            <a:endParaRPr>
              <a:solidFill>
                <a:schemeClr val="dk1"/>
              </a:solidFill>
            </a:endParaRPr>
          </a:p>
        </p:txBody>
      </p:sp>
      <p:pic>
        <p:nvPicPr>
          <p:cNvPr id="145" name="Google Shape;145;p1"/>
          <p:cNvPicPr preferRelativeResize="0"/>
          <p:nvPr/>
        </p:nvPicPr>
        <p:blipFill rotWithShape="1">
          <a:blip r:embed="rId3">
            <a:alphaModFix/>
          </a:blip>
          <a:srcRect b="0" l="0" r="0" t="0"/>
          <a:stretch/>
        </p:blipFill>
        <p:spPr>
          <a:xfrm>
            <a:off x="1889304" y="0"/>
            <a:ext cx="6858000"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t/>
            </a:r>
            <a:endParaRPr/>
          </a:p>
        </p:txBody>
      </p:sp>
      <p:sp>
        <p:nvSpPr>
          <p:cNvPr id="220" name="Google Shape;220;p1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grpSp>
        <p:nvGrpSpPr>
          <p:cNvPr id="221" name="Google Shape;221;p10"/>
          <p:cNvGrpSpPr/>
          <p:nvPr/>
        </p:nvGrpSpPr>
        <p:grpSpPr>
          <a:xfrm>
            <a:off x="1202266" y="945196"/>
            <a:ext cx="9787466" cy="4967608"/>
            <a:chOff x="0" y="0"/>
            <a:chExt cx="6476340" cy="2543524"/>
          </a:xfrm>
        </p:grpSpPr>
        <p:pic>
          <p:nvPicPr>
            <p:cNvPr id="222" name="Google Shape;222;p10"/>
            <p:cNvPicPr preferRelativeResize="0"/>
            <p:nvPr/>
          </p:nvPicPr>
          <p:blipFill rotWithShape="1">
            <a:blip r:embed="rId3">
              <a:alphaModFix/>
            </a:blip>
            <a:srcRect b="0" l="0" r="0" t="0"/>
            <a:stretch/>
          </p:blipFill>
          <p:spPr>
            <a:xfrm>
              <a:off x="0" y="0"/>
              <a:ext cx="3238171" cy="2543522"/>
            </a:xfrm>
            <a:prstGeom prst="rect">
              <a:avLst/>
            </a:prstGeom>
            <a:noFill/>
            <a:ln>
              <a:noFill/>
            </a:ln>
          </p:spPr>
        </p:pic>
        <p:pic>
          <p:nvPicPr>
            <p:cNvPr id="223" name="Google Shape;223;p10"/>
            <p:cNvPicPr preferRelativeResize="0"/>
            <p:nvPr/>
          </p:nvPicPr>
          <p:blipFill rotWithShape="1">
            <a:blip r:embed="rId4">
              <a:alphaModFix/>
            </a:blip>
            <a:srcRect b="0" l="0" r="0" t="0"/>
            <a:stretch/>
          </p:blipFill>
          <p:spPr>
            <a:xfrm>
              <a:off x="3094233" y="1"/>
              <a:ext cx="3382107" cy="2543523"/>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1"/>
          <p:cNvSpPr txBox="1"/>
          <p:nvPr>
            <p:ph type="title"/>
          </p:nvPr>
        </p:nvSpPr>
        <p:spPr>
          <a:xfrm>
            <a:off x="772190" y="736598"/>
            <a:ext cx="4802185" cy="956735"/>
          </a:xfrm>
          <a:prstGeom prst="rect">
            <a:avLst/>
          </a:prstGeom>
          <a:noFill/>
          <a:ln>
            <a:noFill/>
          </a:ln>
        </p:spPr>
        <p:txBody>
          <a:bodyPr anchorCtr="0" anchor="t" bIns="45700" lIns="91425" spcFirstLastPara="1" rIns="91425" wrap="square" tIns="45700">
            <a:normAutofit/>
          </a:bodyPr>
          <a:lstStyle/>
          <a:p>
            <a:pPr indent="-571500" lvl="0" marL="571500" rtl="0" algn="l">
              <a:spcBef>
                <a:spcPts val="0"/>
              </a:spcBef>
              <a:spcAft>
                <a:spcPts val="0"/>
              </a:spcAft>
              <a:buClr>
                <a:schemeClr val="dk1"/>
              </a:buClr>
              <a:buSzPts val="4400"/>
              <a:buFont typeface="Noto Sans Symbols"/>
              <a:buChar char="❑"/>
            </a:pPr>
            <a:r>
              <a:rPr b="1" lang="en-GB" sz="4400">
                <a:solidFill>
                  <a:schemeClr val="dk1"/>
                </a:solidFill>
                <a:latin typeface="Consolas"/>
                <a:ea typeface="Consolas"/>
                <a:cs typeface="Consolas"/>
                <a:sym typeface="Consolas"/>
              </a:rPr>
              <a:t>MENTAL HEALTH</a:t>
            </a:r>
            <a:endParaRPr/>
          </a:p>
        </p:txBody>
      </p:sp>
      <p:sp>
        <p:nvSpPr>
          <p:cNvPr id="229" name="Google Shape;229;p11"/>
          <p:cNvSpPr txBox="1"/>
          <p:nvPr>
            <p:ph idx="1" type="body"/>
          </p:nvPr>
        </p:nvSpPr>
        <p:spPr>
          <a:xfrm>
            <a:off x="772191" y="1693333"/>
            <a:ext cx="4802184" cy="2917578"/>
          </a:xfrm>
          <a:prstGeom prst="rect">
            <a:avLst/>
          </a:prstGeom>
          <a:noFill/>
          <a:ln>
            <a:noFill/>
          </a:ln>
        </p:spPr>
        <p:txBody>
          <a:bodyPr anchorCtr="0" anchor="t" bIns="45700" lIns="91425" spcFirstLastPara="1" rIns="91425" wrap="square" tIns="45700">
            <a:normAutofit/>
          </a:bodyPr>
          <a:lstStyle/>
          <a:p>
            <a:pPr indent="-241300" lvl="0" marL="342900" rtl="0" algn="l">
              <a:spcBef>
                <a:spcPts val="0"/>
              </a:spcBef>
              <a:spcAft>
                <a:spcPts val="0"/>
              </a:spcAft>
              <a:buSzPts val="1600"/>
              <a:buNone/>
            </a:pPr>
            <a:r>
              <a:t/>
            </a:r>
            <a:endParaRPr b="1" sz="2000">
              <a:latin typeface="Comic Sans MS"/>
              <a:ea typeface="Comic Sans MS"/>
              <a:cs typeface="Comic Sans MS"/>
              <a:sym typeface="Comic Sans MS"/>
            </a:endParaRPr>
          </a:p>
          <a:p>
            <a:pPr indent="-342900" lvl="0" marL="342900" rtl="0" algn="l">
              <a:spcBef>
                <a:spcPts val="1000"/>
              </a:spcBef>
              <a:spcAft>
                <a:spcPts val="0"/>
              </a:spcAft>
              <a:buSzPts val="1600"/>
              <a:buChar char="►"/>
            </a:pPr>
            <a:r>
              <a:rPr b="1" lang="en-GB" sz="2000">
                <a:latin typeface="Comic Sans MS"/>
                <a:ea typeface="Comic Sans MS"/>
                <a:cs typeface="Comic Sans MS"/>
                <a:sym typeface="Comic Sans MS"/>
              </a:rPr>
              <a:t> This section focusses on mental health and addresses problems like stress anxiety depression. </a:t>
            </a:r>
            <a:endParaRPr b="1" sz="2000">
              <a:latin typeface="Comic Sans MS"/>
              <a:ea typeface="Comic Sans MS"/>
              <a:cs typeface="Comic Sans MS"/>
              <a:sym typeface="Comic Sans MS"/>
            </a:endParaRPr>
          </a:p>
          <a:p>
            <a:pPr indent="-342900" lvl="0" marL="342900" rtl="0" algn="l">
              <a:spcBef>
                <a:spcPts val="1000"/>
              </a:spcBef>
              <a:spcAft>
                <a:spcPts val="0"/>
              </a:spcAft>
              <a:buSzPts val="2300"/>
              <a:buChar char="►"/>
            </a:pPr>
            <a:r>
              <a:rPr b="1" lang="en-GB" sz="2000">
                <a:latin typeface="Comic Sans MS"/>
                <a:ea typeface="Comic Sans MS"/>
                <a:cs typeface="Comic Sans MS"/>
                <a:sym typeface="Comic Sans MS"/>
              </a:rPr>
              <a:t>Analysis of mental health through various set of questions.</a:t>
            </a:r>
            <a:endParaRPr/>
          </a:p>
          <a:p>
            <a:pPr indent="-241300" lvl="0" marL="342900" rtl="0" algn="l">
              <a:spcBef>
                <a:spcPts val="1000"/>
              </a:spcBef>
              <a:spcAft>
                <a:spcPts val="0"/>
              </a:spcAft>
              <a:buSzPts val="1600"/>
              <a:buNone/>
            </a:pPr>
            <a:r>
              <a:t/>
            </a:r>
            <a:endParaRPr b="1" sz="2000">
              <a:latin typeface="Comic Sans MS"/>
              <a:ea typeface="Comic Sans MS"/>
              <a:cs typeface="Comic Sans MS"/>
              <a:sym typeface="Comic Sans MS"/>
            </a:endParaRPr>
          </a:p>
          <a:p>
            <a:pPr indent="-241300" lvl="0" marL="342900" rtl="0" algn="l">
              <a:spcBef>
                <a:spcPts val="1000"/>
              </a:spcBef>
              <a:spcAft>
                <a:spcPts val="0"/>
              </a:spcAft>
              <a:buSzPts val="1600"/>
              <a:buNone/>
            </a:pPr>
            <a:r>
              <a:t/>
            </a:r>
            <a:endParaRPr b="1" sz="2000">
              <a:latin typeface="Comic Sans MS"/>
              <a:ea typeface="Comic Sans MS"/>
              <a:cs typeface="Comic Sans MS"/>
              <a:sym typeface="Comic Sans MS"/>
            </a:endParaRPr>
          </a:p>
        </p:txBody>
      </p:sp>
      <p:pic>
        <p:nvPicPr>
          <p:cNvPr id="230" name="Google Shape;230;p11"/>
          <p:cNvPicPr preferRelativeResize="0"/>
          <p:nvPr/>
        </p:nvPicPr>
        <p:blipFill rotWithShape="1">
          <a:blip r:embed="rId3">
            <a:alphaModFix/>
          </a:blip>
          <a:srcRect b="0" l="15438" r="15437" t="0"/>
          <a:stretch/>
        </p:blipFill>
        <p:spPr>
          <a:xfrm>
            <a:off x="5477934" y="1399521"/>
            <a:ext cx="6163733" cy="350520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571500" lvl="0" marL="571500" rtl="0" algn="l">
              <a:spcBef>
                <a:spcPts val="0"/>
              </a:spcBef>
              <a:spcAft>
                <a:spcPts val="0"/>
              </a:spcAft>
              <a:buClr>
                <a:srgbClr val="262626"/>
              </a:buClr>
              <a:buSzPts val="4400"/>
              <a:buFont typeface="Noto Sans Symbols"/>
              <a:buChar char="❑"/>
            </a:pPr>
            <a:r>
              <a:rPr b="1" lang="en-GB" sz="4400">
                <a:solidFill>
                  <a:srgbClr val="262626"/>
                </a:solidFill>
                <a:latin typeface="Consolas"/>
                <a:ea typeface="Consolas"/>
                <a:cs typeface="Consolas"/>
                <a:sym typeface="Consolas"/>
              </a:rPr>
              <a:t>INNOVATIVE FEATURES</a:t>
            </a:r>
            <a:endParaRPr/>
          </a:p>
        </p:txBody>
      </p:sp>
      <p:grpSp>
        <p:nvGrpSpPr>
          <p:cNvPr id="236" name="Google Shape;236;p12"/>
          <p:cNvGrpSpPr/>
          <p:nvPr/>
        </p:nvGrpSpPr>
        <p:grpSpPr>
          <a:xfrm>
            <a:off x="486938" y="1932724"/>
            <a:ext cx="7876718" cy="4922949"/>
            <a:chOff x="297859" y="2325"/>
            <a:chExt cx="7876718" cy="4922949"/>
          </a:xfrm>
        </p:grpSpPr>
        <p:sp>
          <p:nvSpPr>
            <p:cNvPr id="237" name="Google Shape;237;p12"/>
            <p:cNvSpPr/>
            <p:nvPr/>
          </p:nvSpPr>
          <p:spPr>
            <a:xfrm>
              <a:off x="297859" y="2325"/>
              <a:ext cx="2461474" cy="1476884"/>
            </a:xfrm>
            <a:prstGeom prst="rect">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txBox="1"/>
            <p:nvPr/>
          </p:nvSpPr>
          <p:spPr>
            <a:xfrm>
              <a:off x="297859" y="2325"/>
              <a:ext cx="2461474" cy="1476884"/>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lt1"/>
                </a:buClr>
                <a:buSzPts val="1600"/>
                <a:buFont typeface="Trebuchet MS"/>
                <a:buNone/>
              </a:pPr>
              <a:r>
                <a:rPr b="0" i="0" lang="en-GB" sz="1600" u="none" cap="none" strike="noStrike">
                  <a:solidFill>
                    <a:schemeClr val="lt1"/>
                  </a:solidFill>
                  <a:latin typeface="Trebuchet MS"/>
                  <a:ea typeface="Trebuchet MS"/>
                  <a:cs typeface="Trebuchet MS"/>
                  <a:sym typeface="Trebuchet MS"/>
                </a:rPr>
                <a:t>Personality development section.</a:t>
              </a:r>
              <a:endParaRPr/>
            </a:p>
          </p:txBody>
        </p:sp>
        <p:sp>
          <p:nvSpPr>
            <p:cNvPr id="239" name="Google Shape;239;p12"/>
            <p:cNvSpPr/>
            <p:nvPr/>
          </p:nvSpPr>
          <p:spPr>
            <a:xfrm>
              <a:off x="3005481" y="2325"/>
              <a:ext cx="2461474" cy="1476884"/>
            </a:xfrm>
            <a:prstGeom prst="rect">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txBox="1"/>
            <p:nvPr/>
          </p:nvSpPr>
          <p:spPr>
            <a:xfrm>
              <a:off x="3005481" y="2325"/>
              <a:ext cx="2461474" cy="1476884"/>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lt1"/>
                </a:buClr>
                <a:buSzPts val="1600"/>
                <a:buFont typeface="Trebuchet MS"/>
                <a:buNone/>
              </a:pPr>
              <a:r>
                <a:rPr b="0" i="0" lang="en-GB" sz="1600" u="none" cap="none" strike="noStrike">
                  <a:solidFill>
                    <a:schemeClr val="lt1"/>
                  </a:solidFill>
                  <a:latin typeface="Trebuchet MS"/>
                  <a:ea typeface="Trebuchet MS"/>
                  <a:cs typeface="Trebuchet MS"/>
                  <a:sym typeface="Trebuchet MS"/>
                </a:rPr>
                <a:t>Elements of healthy kitchen.</a:t>
              </a:r>
              <a:endParaRPr/>
            </a:p>
          </p:txBody>
        </p:sp>
        <p:sp>
          <p:nvSpPr>
            <p:cNvPr id="241" name="Google Shape;241;p12"/>
            <p:cNvSpPr/>
            <p:nvPr/>
          </p:nvSpPr>
          <p:spPr>
            <a:xfrm>
              <a:off x="5713103" y="2325"/>
              <a:ext cx="2461474" cy="1476884"/>
            </a:xfrm>
            <a:prstGeom prst="rect">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txBox="1"/>
            <p:nvPr/>
          </p:nvSpPr>
          <p:spPr>
            <a:xfrm>
              <a:off x="5713103" y="2325"/>
              <a:ext cx="2461474" cy="1476884"/>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lt1"/>
                </a:buClr>
                <a:buSzPts val="1600"/>
                <a:buFont typeface="Trebuchet MS"/>
                <a:buNone/>
              </a:pPr>
              <a:r>
                <a:rPr b="0" i="0" lang="en-GB" sz="1600" u="none" cap="none" strike="noStrike">
                  <a:solidFill>
                    <a:schemeClr val="lt1"/>
                  </a:solidFill>
                  <a:latin typeface="Trebuchet MS"/>
                  <a:ea typeface="Trebuchet MS"/>
                  <a:cs typeface="Trebuchet MS"/>
                  <a:sym typeface="Trebuchet MS"/>
                </a:rPr>
                <a:t>Satvik, Rajsik, Tamsik concept.</a:t>
              </a:r>
              <a:endParaRPr/>
            </a:p>
          </p:txBody>
        </p:sp>
        <p:sp>
          <p:nvSpPr>
            <p:cNvPr id="243" name="Google Shape;243;p12"/>
            <p:cNvSpPr/>
            <p:nvPr/>
          </p:nvSpPr>
          <p:spPr>
            <a:xfrm>
              <a:off x="297859" y="1725358"/>
              <a:ext cx="2461474" cy="1476884"/>
            </a:xfrm>
            <a:prstGeom prst="rect">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txBox="1"/>
            <p:nvPr/>
          </p:nvSpPr>
          <p:spPr>
            <a:xfrm>
              <a:off x="297859" y="1725358"/>
              <a:ext cx="2461474" cy="1476884"/>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lt1"/>
                </a:buClr>
                <a:buSzPts val="1600"/>
                <a:buFont typeface="Trebuchet MS"/>
                <a:buNone/>
              </a:pPr>
              <a:r>
                <a:rPr b="0" i="0" lang="en-GB" sz="1600" u="none" cap="none" strike="noStrike">
                  <a:solidFill>
                    <a:schemeClr val="lt1"/>
                  </a:solidFill>
                  <a:latin typeface="Trebuchet MS"/>
                  <a:ea typeface="Trebuchet MS"/>
                  <a:cs typeface="Trebuchet MS"/>
                  <a:sym typeface="Trebuchet MS"/>
                </a:rPr>
                <a:t>Personalize routine planner as per profession.</a:t>
              </a:r>
              <a:endParaRPr/>
            </a:p>
          </p:txBody>
        </p:sp>
        <p:sp>
          <p:nvSpPr>
            <p:cNvPr id="245" name="Google Shape;245;p12"/>
            <p:cNvSpPr/>
            <p:nvPr/>
          </p:nvSpPr>
          <p:spPr>
            <a:xfrm>
              <a:off x="3005481" y="1725358"/>
              <a:ext cx="2461474" cy="1476884"/>
            </a:xfrm>
            <a:prstGeom prst="rect">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txBox="1"/>
            <p:nvPr/>
          </p:nvSpPr>
          <p:spPr>
            <a:xfrm>
              <a:off x="3005481" y="1725358"/>
              <a:ext cx="2461474" cy="1476884"/>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lt1"/>
                </a:buClr>
                <a:buSzPts val="1600"/>
                <a:buFont typeface="Trebuchet MS"/>
                <a:buNone/>
              </a:pPr>
              <a:r>
                <a:rPr b="0" i="0" lang="en-GB" sz="1600" u="none" cap="none" strike="noStrike">
                  <a:solidFill>
                    <a:schemeClr val="lt1"/>
                  </a:solidFill>
                  <a:latin typeface="Trebuchet MS"/>
                  <a:ea typeface="Trebuchet MS"/>
                  <a:cs typeface="Trebuchet MS"/>
                  <a:sym typeface="Trebuchet MS"/>
                </a:rPr>
                <a:t>Lesson wise plan for yogic practices and workouts.</a:t>
              </a:r>
              <a:endParaRPr/>
            </a:p>
          </p:txBody>
        </p:sp>
        <p:sp>
          <p:nvSpPr>
            <p:cNvPr id="247" name="Google Shape;247;p12"/>
            <p:cNvSpPr/>
            <p:nvPr/>
          </p:nvSpPr>
          <p:spPr>
            <a:xfrm>
              <a:off x="5713103" y="1725358"/>
              <a:ext cx="2461474" cy="1476884"/>
            </a:xfrm>
            <a:prstGeom prst="rect">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txBox="1"/>
            <p:nvPr/>
          </p:nvSpPr>
          <p:spPr>
            <a:xfrm>
              <a:off x="5713103" y="1725358"/>
              <a:ext cx="2461474" cy="1476884"/>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lt1"/>
                </a:buClr>
                <a:buSzPts val="1600"/>
                <a:buFont typeface="Trebuchet MS"/>
                <a:buNone/>
              </a:pPr>
              <a:r>
                <a:rPr b="0" i="0" lang="en-GB" sz="1600" u="none" cap="none" strike="noStrike">
                  <a:solidFill>
                    <a:schemeClr val="lt1"/>
                  </a:solidFill>
                  <a:latin typeface="Trebuchet MS"/>
                  <a:ea typeface="Trebuchet MS"/>
                  <a:cs typeface="Trebuchet MS"/>
                  <a:sym typeface="Trebuchet MS"/>
                </a:rPr>
                <a:t>Health worksheets/</a:t>
              </a:r>
              <a:r>
                <a:rPr lang="en-GB" sz="1600">
                  <a:solidFill>
                    <a:schemeClr val="lt1"/>
                  </a:solidFill>
                  <a:latin typeface="Trebuchet MS"/>
                  <a:ea typeface="Trebuchet MS"/>
                  <a:cs typeface="Trebuchet MS"/>
                  <a:sym typeface="Trebuchet MS"/>
                </a:rPr>
                <a:t>assessments</a:t>
              </a:r>
              <a:r>
                <a:rPr b="0" i="0" lang="en-GB" sz="1600" u="none" cap="none" strike="noStrike">
                  <a:solidFill>
                    <a:schemeClr val="lt1"/>
                  </a:solidFill>
                  <a:latin typeface="Trebuchet MS"/>
                  <a:ea typeface="Trebuchet MS"/>
                  <a:cs typeface="Trebuchet MS"/>
                  <a:sym typeface="Trebuchet MS"/>
                </a:rPr>
                <a:t>.</a:t>
              </a:r>
              <a:endParaRPr/>
            </a:p>
          </p:txBody>
        </p:sp>
        <p:sp>
          <p:nvSpPr>
            <p:cNvPr id="249" name="Google Shape;249;p12"/>
            <p:cNvSpPr/>
            <p:nvPr/>
          </p:nvSpPr>
          <p:spPr>
            <a:xfrm>
              <a:off x="3005481" y="3448390"/>
              <a:ext cx="2461474" cy="1476884"/>
            </a:xfrm>
            <a:prstGeom prst="rect">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txBox="1"/>
            <p:nvPr/>
          </p:nvSpPr>
          <p:spPr>
            <a:xfrm>
              <a:off x="3005481" y="3448390"/>
              <a:ext cx="2461474" cy="1476884"/>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lt1"/>
                </a:buClr>
                <a:buSzPts val="1600"/>
                <a:buFont typeface="Trebuchet MS"/>
                <a:buNone/>
              </a:pPr>
              <a:r>
                <a:rPr b="0" i="0" lang="en-GB" sz="1600" u="none" cap="none" strike="noStrike">
                  <a:solidFill>
                    <a:schemeClr val="lt1"/>
                  </a:solidFill>
                  <a:latin typeface="Trebuchet MS"/>
                  <a:ea typeface="Trebuchet MS"/>
                  <a:cs typeface="Trebuchet MS"/>
                  <a:sym typeface="Trebuchet MS"/>
                </a:rPr>
                <a:t>Know yourself(intrapersonal analysis).</a:t>
              </a:r>
              <a:endParaRPr/>
            </a:p>
          </p:txBody>
        </p:sp>
      </p:grpSp>
      <p:pic>
        <p:nvPicPr>
          <p:cNvPr descr="Chart, sunburst chart&#10;&#10;Description automatically generated" id="251" name="Google Shape;251;p12"/>
          <p:cNvPicPr preferRelativeResize="0"/>
          <p:nvPr/>
        </p:nvPicPr>
        <p:blipFill rotWithShape="1">
          <a:blip r:embed="rId3">
            <a:alphaModFix/>
          </a:blip>
          <a:srcRect b="0" l="0" r="0" t="0"/>
          <a:stretch/>
        </p:blipFill>
        <p:spPr>
          <a:xfrm>
            <a:off x="8661517" y="1930398"/>
            <a:ext cx="3530483" cy="2812190"/>
          </a:xfrm>
          <a:prstGeom prst="rect">
            <a:avLst/>
          </a:prstGeom>
          <a:noFill/>
          <a:ln cap="flat" cmpd="thickThin" w="57150">
            <a:solidFill>
              <a:srgbClr val="7F7F7F"/>
            </a:solidFill>
            <a:prstDash val="solid"/>
            <a:miter lim="800000"/>
            <a:headEnd len="sm" w="sm" type="none"/>
            <a:tailEnd len="sm" w="sm" type="none"/>
          </a:ln>
        </p:spPr>
      </p:pic>
    </p:spTree>
  </p:cSld>
  <p:clrMapOvr>
    <a:masterClrMapping/>
  </p:clrMapOvr>
  <mc:AlternateContent>
    <mc:Choice Requires="p14">
      <p:transition spd="slow" p14:dur="1400">
        <p14:rippl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3"/>
          <p:cNvSpPr txBox="1"/>
          <p:nvPr>
            <p:ph type="title"/>
          </p:nvPr>
        </p:nvSpPr>
        <p:spPr>
          <a:xfrm>
            <a:off x="1761075" y="609600"/>
            <a:ext cx="8670000" cy="1182900"/>
          </a:xfrm>
          <a:prstGeom prst="rect">
            <a:avLst/>
          </a:prstGeom>
          <a:noFill/>
          <a:ln>
            <a:noFill/>
          </a:ln>
        </p:spPr>
        <p:txBody>
          <a:bodyPr anchorCtr="0" anchor="t" bIns="45700" lIns="91425" spcFirstLastPara="1" rIns="91425" wrap="square" tIns="45700">
            <a:normAutofit/>
          </a:bodyPr>
          <a:lstStyle/>
          <a:p>
            <a:pPr indent="-571500" lvl="0" marL="571500" rtl="0" algn="ctr">
              <a:spcBef>
                <a:spcPts val="0"/>
              </a:spcBef>
              <a:spcAft>
                <a:spcPts val="0"/>
              </a:spcAft>
              <a:buClr>
                <a:schemeClr val="dk1"/>
              </a:buClr>
              <a:buSzPts val="4400"/>
              <a:buFont typeface="Noto Sans Symbols"/>
              <a:buChar char="❑"/>
            </a:pPr>
            <a:r>
              <a:rPr b="1" lang="en-GB" sz="4400">
                <a:solidFill>
                  <a:schemeClr val="dk1"/>
                </a:solidFill>
                <a:latin typeface="Consolas"/>
                <a:ea typeface="Consolas"/>
                <a:cs typeface="Consolas"/>
                <a:sym typeface="Consolas"/>
              </a:rPr>
              <a:t>HEALTH CARD</a:t>
            </a:r>
            <a:endParaRPr b="1">
              <a:solidFill>
                <a:schemeClr val="dk1"/>
              </a:solidFill>
              <a:latin typeface="Consolas"/>
              <a:ea typeface="Consolas"/>
              <a:cs typeface="Consolas"/>
              <a:sym typeface="Consolas"/>
            </a:endParaRPr>
          </a:p>
        </p:txBody>
      </p:sp>
      <p:pic>
        <p:nvPicPr>
          <p:cNvPr descr="Graphical user interface, application&#10;&#10;Description automatically generated" id="257" name="Google Shape;257;p13"/>
          <p:cNvPicPr preferRelativeResize="0"/>
          <p:nvPr>
            <p:ph idx="1" type="body"/>
          </p:nvPr>
        </p:nvPicPr>
        <p:blipFill rotWithShape="1">
          <a:blip r:embed="rId3">
            <a:alphaModFix/>
          </a:blip>
          <a:srcRect b="0" l="0" r="0" t="0"/>
          <a:stretch/>
        </p:blipFill>
        <p:spPr>
          <a:xfrm>
            <a:off x="2438223" y="1930402"/>
            <a:ext cx="6913500" cy="4479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4"/>
          <p:cNvSpPr txBox="1"/>
          <p:nvPr>
            <p:ph type="title"/>
          </p:nvPr>
        </p:nvSpPr>
        <p:spPr>
          <a:xfrm>
            <a:off x="613533" y="2378412"/>
            <a:ext cx="5482467" cy="2101175"/>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400"/>
              <a:buFont typeface="Comic Sans MS"/>
              <a:buNone/>
            </a:pPr>
            <a:r>
              <a:rPr b="1" lang="en-GB" sz="2400">
                <a:solidFill>
                  <a:schemeClr val="dk1"/>
                </a:solidFill>
                <a:latin typeface="Comic Sans MS"/>
                <a:ea typeface="Comic Sans MS"/>
                <a:cs typeface="Comic Sans MS"/>
                <a:sym typeface="Comic Sans MS"/>
              </a:rPr>
              <a:t>Health journal is like a </a:t>
            </a:r>
            <a:r>
              <a:rPr b="1" lang="en-GB" sz="2400">
                <a:solidFill>
                  <a:schemeClr val="dk1"/>
                </a:solidFill>
                <a:latin typeface="Comic Sans MS"/>
                <a:ea typeface="Comic Sans MS"/>
                <a:cs typeface="Comic Sans MS"/>
                <a:sym typeface="Comic Sans MS"/>
              </a:rPr>
              <a:t>blogspot</a:t>
            </a:r>
            <a:r>
              <a:rPr b="1" lang="en-GB" sz="2400">
                <a:solidFill>
                  <a:schemeClr val="dk1"/>
                </a:solidFill>
                <a:latin typeface="Comic Sans MS"/>
                <a:ea typeface="Comic Sans MS"/>
                <a:cs typeface="Comic Sans MS"/>
                <a:sym typeface="Comic Sans MS"/>
              </a:rPr>
              <a:t>. It addresses the problem of lack of health and nutritional information it has various articles regarding different health issues and ongoing health problems.</a:t>
            </a:r>
            <a:br>
              <a:rPr b="1" lang="en-GB" sz="2400">
                <a:solidFill>
                  <a:schemeClr val="dk1"/>
                </a:solidFill>
                <a:latin typeface="Comic Sans MS"/>
                <a:ea typeface="Comic Sans MS"/>
                <a:cs typeface="Comic Sans MS"/>
                <a:sym typeface="Comic Sans MS"/>
              </a:rPr>
            </a:br>
            <a:endParaRPr b="1" sz="4000">
              <a:solidFill>
                <a:schemeClr val="dk1"/>
              </a:solidFill>
              <a:latin typeface="Comic Sans MS"/>
              <a:ea typeface="Comic Sans MS"/>
              <a:cs typeface="Comic Sans MS"/>
              <a:sym typeface="Comic Sans MS"/>
            </a:endParaRPr>
          </a:p>
        </p:txBody>
      </p:sp>
      <p:pic>
        <p:nvPicPr>
          <p:cNvPr id="263" name="Google Shape;263;p14"/>
          <p:cNvPicPr preferRelativeResize="0"/>
          <p:nvPr/>
        </p:nvPicPr>
        <p:blipFill rotWithShape="1">
          <a:blip r:embed="rId3">
            <a:alphaModFix/>
          </a:blip>
          <a:srcRect b="0" l="2242" r="2241" t="0"/>
          <a:stretch/>
        </p:blipFill>
        <p:spPr>
          <a:xfrm>
            <a:off x="6314166" y="0"/>
            <a:ext cx="5877834" cy="6858000"/>
          </a:xfrm>
          <a:prstGeom prst="rect">
            <a:avLst/>
          </a:prstGeom>
          <a:noFill/>
          <a:ln>
            <a:noFill/>
          </a:ln>
        </p:spPr>
      </p:pic>
      <p:sp>
        <p:nvSpPr>
          <p:cNvPr id="264" name="Google Shape;264;p14"/>
          <p:cNvSpPr txBox="1"/>
          <p:nvPr/>
        </p:nvSpPr>
        <p:spPr>
          <a:xfrm>
            <a:off x="613533" y="1162094"/>
            <a:ext cx="4720467" cy="1303867"/>
          </a:xfrm>
          <a:prstGeom prst="rect">
            <a:avLst/>
          </a:prstGeom>
          <a:noFill/>
          <a:ln>
            <a:noFill/>
          </a:ln>
        </p:spPr>
        <p:txBody>
          <a:bodyPr anchorCtr="0" anchor="ctr" bIns="45700" lIns="91425" spcFirstLastPara="1" rIns="91425" wrap="square" tIns="45700">
            <a:normAutofit/>
          </a:bodyPr>
          <a:lstStyle/>
          <a:p>
            <a:pPr indent="-571500" lvl="0" marL="571500" marR="0" rtl="0" algn="l">
              <a:lnSpc>
                <a:spcPct val="90000"/>
              </a:lnSpc>
              <a:spcBef>
                <a:spcPts val="0"/>
              </a:spcBef>
              <a:spcAft>
                <a:spcPts val="0"/>
              </a:spcAft>
              <a:buClr>
                <a:schemeClr val="dk1"/>
              </a:buClr>
              <a:buSzPts val="3600"/>
              <a:buFont typeface="Noto Sans Symbols"/>
              <a:buChar char="❑"/>
            </a:pPr>
            <a:r>
              <a:rPr b="1" i="0" lang="en-GB" sz="3600" u="none" cap="none" strike="noStrike">
                <a:solidFill>
                  <a:schemeClr val="dk1"/>
                </a:solidFill>
                <a:latin typeface="Trebuchet MS"/>
                <a:ea typeface="Trebuchet MS"/>
                <a:cs typeface="Trebuchet MS"/>
                <a:sym typeface="Trebuchet MS"/>
              </a:rPr>
              <a:t>HEALTH JOURNAL</a:t>
            </a:r>
            <a:endParaRPr b="1" i="0" sz="4000" u="none" cap="none" strike="noStrike">
              <a:solidFill>
                <a:schemeClr val="dk1"/>
              </a:solidFill>
              <a:latin typeface="Trebuchet MS"/>
              <a:ea typeface="Trebuchet MS"/>
              <a:cs typeface="Trebuchet MS"/>
              <a:sym typeface="Trebuchet MS"/>
            </a:endParaRPr>
          </a:p>
        </p:txBody>
      </p:sp>
    </p:spTree>
  </p:cSld>
  <p:clrMapOvr>
    <a:masterClrMapping/>
  </p:clrMapOvr>
  <p:transition spd="slow">
    <p:wipe dir="l"/>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571500" lvl="0" marL="571500" rtl="0" algn="l">
              <a:spcBef>
                <a:spcPts val="0"/>
              </a:spcBef>
              <a:spcAft>
                <a:spcPts val="0"/>
              </a:spcAft>
              <a:buClr>
                <a:schemeClr val="dk1"/>
              </a:buClr>
              <a:buSzPts val="3600"/>
              <a:buFont typeface="Noto Sans Symbols"/>
              <a:buChar char="❑"/>
            </a:pPr>
            <a:r>
              <a:rPr b="1" lang="en-GB">
                <a:solidFill>
                  <a:schemeClr val="dk1"/>
                </a:solidFill>
                <a:latin typeface="Consolas"/>
                <a:ea typeface="Consolas"/>
                <a:cs typeface="Consolas"/>
                <a:sym typeface="Consolas"/>
              </a:rPr>
              <a:t>ELEMENTS OF </a:t>
            </a:r>
            <a:br>
              <a:rPr b="1" lang="en-GB">
                <a:solidFill>
                  <a:schemeClr val="dk1"/>
                </a:solidFill>
                <a:latin typeface="Consolas"/>
                <a:ea typeface="Consolas"/>
                <a:cs typeface="Consolas"/>
                <a:sym typeface="Consolas"/>
              </a:rPr>
            </a:br>
            <a:r>
              <a:rPr b="1" lang="en-GB">
                <a:solidFill>
                  <a:schemeClr val="dk1"/>
                </a:solidFill>
                <a:latin typeface="Consolas"/>
                <a:ea typeface="Consolas"/>
                <a:cs typeface="Consolas"/>
                <a:sym typeface="Consolas"/>
              </a:rPr>
              <a:t>HEALTHY KITCHEN</a:t>
            </a:r>
            <a:endParaRPr/>
          </a:p>
        </p:txBody>
      </p:sp>
      <p:pic>
        <p:nvPicPr>
          <p:cNvPr id="270" name="Google Shape;270;p15"/>
          <p:cNvPicPr preferRelativeResize="0"/>
          <p:nvPr>
            <p:ph idx="1" type="body"/>
          </p:nvPr>
        </p:nvPicPr>
        <p:blipFill rotWithShape="1">
          <a:blip r:embed="rId3">
            <a:alphaModFix/>
          </a:blip>
          <a:srcRect b="0" l="0" r="0" t="0"/>
          <a:stretch/>
        </p:blipFill>
        <p:spPr>
          <a:xfrm>
            <a:off x="677325" y="1930400"/>
            <a:ext cx="8263200" cy="4761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6"/>
          <p:cNvSpPr txBox="1"/>
          <p:nvPr>
            <p:ph type="title"/>
          </p:nvPr>
        </p:nvSpPr>
        <p:spPr>
          <a:xfrm>
            <a:off x="677334" y="340468"/>
            <a:ext cx="8596668" cy="1589932"/>
          </a:xfrm>
          <a:prstGeom prst="rect">
            <a:avLst/>
          </a:prstGeom>
          <a:noFill/>
          <a:ln>
            <a:noFill/>
          </a:ln>
        </p:spPr>
        <p:txBody>
          <a:bodyPr anchorCtr="0" anchor="t" bIns="45700" lIns="91425" spcFirstLastPara="1" rIns="91425" wrap="square" tIns="45700">
            <a:normAutofit/>
          </a:bodyPr>
          <a:lstStyle/>
          <a:p>
            <a:pPr indent="-685800" lvl="0" marL="685800" rtl="0" algn="l">
              <a:spcBef>
                <a:spcPts val="0"/>
              </a:spcBef>
              <a:spcAft>
                <a:spcPts val="0"/>
              </a:spcAft>
              <a:buClr>
                <a:schemeClr val="dk1"/>
              </a:buClr>
              <a:buSzPts val="4800"/>
              <a:buFont typeface="Noto Sans Symbols"/>
              <a:buChar char="❑"/>
            </a:pPr>
            <a:r>
              <a:rPr b="1" lang="en-GB" sz="4800">
                <a:solidFill>
                  <a:schemeClr val="dk1"/>
                </a:solidFill>
                <a:latin typeface="Consolas"/>
                <a:ea typeface="Consolas"/>
                <a:cs typeface="Consolas"/>
                <a:sym typeface="Consolas"/>
              </a:rPr>
              <a:t>HEALTH</a:t>
            </a:r>
            <a:r>
              <a:rPr b="1" lang="en-GB" sz="4800">
                <a:latin typeface="Consolas"/>
                <a:ea typeface="Consolas"/>
                <a:cs typeface="Consolas"/>
                <a:sym typeface="Consolas"/>
              </a:rPr>
              <a:t> </a:t>
            </a:r>
            <a:r>
              <a:rPr b="1" lang="en-GB" sz="4800">
                <a:solidFill>
                  <a:schemeClr val="dk1"/>
                </a:solidFill>
                <a:latin typeface="Consolas"/>
                <a:ea typeface="Consolas"/>
                <a:cs typeface="Consolas"/>
                <a:sym typeface="Consolas"/>
              </a:rPr>
              <a:t>WORKSHEET</a:t>
            </a:r>
            <a:endParaRPr/>
          </a:p>
        </p:txBody>
      </p:sp>
      <p:pic>
        <p:nvPicPr>
          <p:cNvPr id="276" name="Google Shape;276;p16"/>
          <p:cNvPicPr preferRelativeResize="0"/>
          <p:nvPr>
            <p:ph idx="1" type="body"/>
          </p:nvPr>
        </p:nvPicPr>
        <p:blipFill rotWithShape="1">
          <a:blip r:embed="rId3">
            <a:alphaModFix/>
          </a:blip>
          <a:srcRect b="0" l="0" r="0" t="0"/>
          <a:stretch/>
        </p:blipFill>
        <p:spPr>
          <a:xfrm>
            <a:off x="677325" y="1354075"/>
            <a:ext cx="8099700" cy="4979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7"/>
          <p:cNvSpPr txBox="1"/>
          <p:nvPr>
            <p:ph type="title"/>
          </p:nvPr>
        </p:nvSpPr>
        <p:spPr>
          <a:xfrm>
            <a:off x="677334" y="428017"/>
            <a:ext cx="8596668" cy="1502383"/>
          </a:xfrm>
          <a:prstGeom prst="rect">
            <a:avLst/>
          </a:prstGeom>
          <a:noFill/>
          <a:ln>
            <a:noFill/>
          </a:ln>
        </p:spPr>
        <p:txBody>
          <a:bodyPr anchorCtr="0" anchor="t" bIns="45700" lIns="91425" spcFirstLastPara="1" rIns="91425" wrap="square" tIns="45700">
            <a:normAutofit/>
          </a:bodyPr>
          <a:lstStyle/>
          <a:p>
            <a:pPr indent="-571500" lvl="0" marL="571500" rtl="0" algn="l">
              <a:spcBef>
                <a:spcPts val="0"/>
              </a:spcBef>
              <a:spcAft>
                <a:spcPts val="0"/>
              </a:spcAft>
              <a:buClr>
                <a:schemeClr val="dk1"/>
              </a:buClr>
              <a:buSzPts val="4400"/>
              <a:buFont typeface="Noto Sans Symbols"/>
              <a:buChar char="❑"/>
            </a:pPr>
            <a:r>
              <a:rPr b="1" lang="en-GB" sz="4400">
                <a:solidFill>
                  <a:schemeClr val="dk1"/>
                </a:solidFill>
                <a:latin typeface="Consolas"/>
                <a:ea typeface="Consolas"/>
                <a:cs typeface="Consolas"/>
                <a:sym typeface="Consolas"/>
              </a:rPr>
              <a:t>HEALTHY SLEEP</a:t>
            </a:r>
            <a:endParaRPr/>
          </a:p>
        </p:txBody>
      </p:sp>
      <p:pic>
        <p:nvPicPr>
          <p:cNvPr id="282" name="Google Shape;282;p17"/>
          <p:cNvPicPr preferRelativeResize="0"/>
          <p:nvPr>
            <p:ph idx="1" type="body"/>
          </p:nvPr>
        </p:nvPicPr>
        <p:blipFill rotWithShape="1">
          <a:blip r:embed="rId3">
            <a:alphaModFix/>
          </a:blip>
          <a:srcRect b="0" l="0" r="0" t="0"/>
          <a:stretch/>
        </p:blipFill>
        <p:spPr>
          <a:xfrm>
            <a:off x="677325" y="1529400"/>
            <a:ext cx="8002800" cy="4803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8"/>
          <p:cNvSpPr txBox="1"/>
          <p:nvPr>
            <p:ph type="title"/>
          </p:nvPr>
        </p:nvSpPr>
        <p:spPr>
          <a:xfrm>
            <a:off x="677334" y="408562"/>
            <a:ext cx="8596668" cy="1521838"/>
          </a:xfrm>
          <a:prstGeom prst="rect">
            <a:avLst/>
          </a:prstGeom>
          <a:noFill/>
          <a:ln>
            <a:noFill/>
          </a:ln>
        </p:spPr>
        <p:txBody>
          <a:bodyPr anchorCtr="0" anchor="t" bIns="45700" lIns="91425" spcFirstLastPara="1" rIns="91425" wrap="square" tIns="45700">
            <a:normAutofit/>
          </a:bodyPr>
          <a:lstStyle/>
          <a:p>
            <a:pPr indent="-571500" lvl="0" marL="571500" rtl="0" algn="l">
              <a:spcBef>
                <a:spcPts val="0"/>
              </a:spcBef>
              <a:spcAft>
                <a:spcPts val="0"/>
              </a:spcAft>
              <a:buClr>
                <a:schemeClr val="dk1"/>
              </a:buClr>
              <a:buSzPts val="4400"/>
              <a:buFont typeface="Noto Sans Symbols"/>
              <a:buChar char="❑"/>
            </a:pPr>
            <a:r>
              <a:rPr b="1" lang="en-GB" sz="4400">
                <a:solidFill>
                  <a:schemeClr val="dk1"/>
                </a:solidFill>
                <a:latin typeface="Consolas"/>
                <a:ea typeface="Consolas"/>
                <a:cs typeface="Consolas"/>
                <a:sym typeface="Consolas"/>
              </a:rPr>
              <a:t>KNOW YOURSELF</a:t>
            </a:r>
            <a:endParaRPr/>
          </a:p>
        </p:txBody>
      </p:sp>
      <p:sp>
        <p:nvSpPr>
          <p:cNvPr id="288" name="Google Shape;288;p1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grpSp>
        <p:nvGrpSpPr>
          <p:cNvPr id="289" name="Google Shape;289;p18"/>
          <p:cNvGrpSpPr/>
          <p:nvPr/>
        </p:nvGrpSpPr>
        <p:grpSpPr>
          <a:xfrm>
            <a:off x="677325" y="1393026"/>
            <a:ext cx="8262087" cy="4940207"/>
            <a:chOff x="-70482" y="-1"/>
            <a:chExt cx="6201371" cy="2090208"/>
          </a:xfrm>
        </p:grpSpPr>
        <p:pic>
          <p:nvPicPr>
            <p:cNvPr id="290" name="Google Shape;290;p18"/>
            <p:cNvPicPr preferRelativeResize="0"/>
            <p:nvPr/>
          </p:nvPicPr>
          <p:blipFill rotWithShape="1">
            <a:blip r:embed="rId3">
              <a:alphaModFix/>
            </a:blip>
            <a:srcRect b="0" l="0" r="0" t="0"/>
            <a:stretch/>
          </p:blipFill>
          <p:spPr>
            <a:xfrm>
              <a:off x="-70482" y="-1"/>
              <a:ext cx="3142112" cy="2090208"/>
            </a:xfrm>
            <a:prstGeom prst="rect">
              <a:avLst/>
            </a:prstGeom>
            <a:noFill/>
            <a:ln>
              <a:noFill/>
            </a:ln>
          </p:spPr>
        </p:pic>
        <p:pic>
          <p:nvPicPr>
            <p:cNvPr id="291" name="Google Shape;291;p18"/>
            <p:cNvPicPr preferRelativeResize="0"/>
            <p:nvPr/>
          </p:nvPicPr>
          <p:blipFill rotWithShape="1">
            <a:blip r:embed="rId4">
              <a:alphaModFix/>
            </a:blip>
            <a:srcRect b="0" l="0" r="0" t="0"/>
            <a:stretch/>
          </p:blipFill>
          <p:spPr>
            <a:xfrm>
              <a:off x="3059261" y="-1"/>
              <a:ext cx="3071628" cy="2090207"/>
            </a:xfrm>
            <a:prstGeom prst="rect">
              <a:avLst/>
            </a:prstGeom>
            <a:noFill/>
            <a:ln>
              <a:noFill/>
            </a:ln>
          </p:spPr>
        </p:pic>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9"/>
          <p:cNvSpPr txBox="1"/>
          <p:nvPr>
            <p:ph type="title"/>
          </p:nvPr>
        </p:nvSpPr>
        <p:spPr>
          <a:xfrm>
            <a:off x="677334" y="288125"/>
            <a:ext cx="8596800" cy="1320900"/>
          </a:xfrm>
          <a:prstGeom prst="rect">
            <a:avLst/>
          </a:prstGeom>
          <a:noFill/>
          <a:ln>
            <a:noFill/>
          </a:ln>
        </p:spPr>
        <p:txBody>
          <a:bodyPr anchorCtr="0" anchor="t" bIns="45700" lIns="91425" spcFirstLastPara="1" rIns="91425" wrap="square" tIns="45700">
            <a:normAutofit/>
          </a:bodyPr>
          <a:lstStyle/>
          <a:p>
            <a:pPr indent="-571500" lvl="0" marL="571500" rtl="0" algn="l">
              <a:spcBef>
                <a:spcPts val="0"/>
              </a:spcBef>
              <a:spcAft>
                <a:spcPts val="0"/>
              </a:spcAft>
              <a:buClr>
                <a:schemeClr val="dk1"/>
              </a:buClr>
              <a:buSzPts val="4400"/>
              <a:buFont typeface="Noto Sans Symbols"/>
              <a:buChar char="❑"/>
            </a:pPr>
            <a:r>
              <a:rPr b="1" lang="en-GB" sz="4400">
                <a:solidFill>
                  <a:schemeClr val="dk1"/>
                </a:solidFill>
                <a:latin typeface="Consolas"/>
                <a:ea typeface="Consolas"/>
                <a:cs typeface="Consolas"/>
                <a:sym typeface="Consolas"/>
              </a:rPr>
              <a:t>DIET SURVEY</a:t>
            </a:r>
            <a:endParaRPr/>
          </a:p>
        </p:txBody>
      </p:sp>
      <p:pic>
        <p:nvPicPr>
          <p:cNvPr id="297" name="Google Shape;297;p19"/>
          <p:cNvPicPr preferRelativeResize="0"/>
          <p:nvPr>
            <p:ph idx="1" type="body"/>
          </p:nvPr>
        </p:nvPicPr>
        <p:blipFill rotWithShape="1">
          <a:blip r:embed="rId3">
            <a:alphaModFix/>
          </a:blip>
          <a:srcRect b="0" l="0" r="0" t="0"/>
          <a:stretch/>
        </p:blipFill>
        <p:spPr>
          <a:xfrm>
            <a:off x="677325" y="1383300"/>
            <a:ext cx="8262000" cy="4950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
          <p:cNvSpPr txBox="1"/>
          <p:nvPr>
            <p:ph type="title"/>
          </p:nvPr>
        </p:nvSpPr>
        <p:spPr>
          <a:xfrm>
            <a:off x="889968" y="905213"/>
            <a:ext cx="5204372" cy="679311"/>
          </a:xfrm>
          <a:prstGeom prst="rect">
            <a:avLst/>
          </a:prstGeom>
          <a:noFill/>
          <a:ln>
            <a:noFill/>
          </a:ln>
        </p:spPr>
        <p:txBody>
          <a:bodyPr anchorCtr="0" anchor="t" bIns="45700" lIns="91425" spcFirstLastPara="1" rIns="91425" wrap="square" tIns="45700">
            <a:noAutofit/>
          </a:bodyPr>
          <a:lstStyle/>
          <a:p>
            <a:pPr indent="-571500" lvl="0" marL="571500" rtl="0" algn="l">
              <a:spcBef>
                <a:spcPts val="0"/>
              </a:spcBef>
              <a:spcAft>
                <a:spcPts val="0"/>
              </a:spcAft>
              <a:buClr>
                <a:schemeClr val="dk1"/>
              </a:buClr>
              <a:buSzPts val="4400"/>
              <a:buFont typeface="Noto Sans Symbols"/>
              <a:buChar char="❑"/>
            </a:pPr>
            <a:r>
              <a:rPr b="1" lang="en-GB" sz="4400">
                <a:solidFill>
                  <a:schemeClr val="dk1"/>
                </a:solidFill>
                <a:latin typeface="Consolas"/>
                <a:ea typeface="Consolas"/>
                <a:cs typeface="Consolas"/>
                <a:sym typeface="Consolas"/>
              </a:rPr>
              <a:t>INTRODUCTION</a:t>
            </a:r>
            <a:endParaRPr b="1">
              <a:solidFill>
                <a:schemeClr val="dk1"/>
              </a:solidFill>
              <a:latin typeface="Consolas"/>
              <a:ea typeface="Consolas"/>
              <a:cs typeface="Consolas"/>
              <a:sym typeface="Consolas"/>
            </a:endParaRPr>
          </a:p>
        </p:txBody>
      </p:sp>
      <p:sp>
        <p:nvSpPr>
          <p:cNvPr id="151" name="Google Shape;151;p2"/>
          <p:cNvSpPr txBox="1"/>
          <p:nvPr>
            <p:ph idx="1" type="body"/>
          </p:nvPr>
        </p:nvSpPr>
        <p:spPr>
          <a:xfrm>
            <a:off x="891626" y="1955260"/>
            <a:ext cx="9293233" cy="3861340"/>
          </a:xfrm>
          <a:prstGeom prst="rect">
            <a:avLst/>
          </a:prstGeom>
          <a:noFill/>
          <a:ln>
            <a:noFill/>
          </a:ln>
        </p:spPr>
        <p:txBody>
          <a:bodyPr anchorCtr="0" anchor="ctr" bIns="45700" lIns="91425" spcFirstLastPara="1" rIns="91425" wrap="square" tIns="45700">
            <a:normAutofit/>
          </a:bodyPr>
          <a:lstStyle/>
          <a:p>
            <a:pPr indent="-342900" lvl="0" marL="342900" rtl="0" algn="just">
              <a:spcBef>
                <a:spcPts val="0"/>
              </a:spcBef>
              <a:spcAft>
                <a:spcPts val="0"/>
              </a:spcAft>
              <a:buSzPts val="1920"/>
              <a:buFont typeface="Noto Sans Symbols"/>
              <a:buChar char="⮚"/>
            </a:pPr>
            <a:r>
              <a:rPr b="1" lang="en-GB" sz="2400">
                <a:solidFill>
                  <a:schemeClr val="dk1"/>
                </a:solidFill>
                <a:latin typeface="Comic Sans MS"/>
                <a:ea typeface="Comic Sans MS"/>
                <a:cs typeface="Comic Sans MS"/>
                <a:sym typeface="Comic Sans MS"/>
              </a:rPr>
              <a:t>Our idea is meant for addressing health and nutrition challenges in India. We are developing an website named Swastha Assist. It's main objective is to provide health assistance to teenagers, adults and senior citizens. Our website is mainly divided into four sections which are the principles of living a healthy life.</a:t>
            </a:r>
            <a:endParaRPr b="1" sz="2400">
              <a:solidFill>
                <a:schemeClr val="dk1"/>
              </a:solidFill>
              <a:latin typeface="Comic Sans MS"/>
              <a:ea typeface="Comic Sans MS"/>
              <a:cs typeface="Comic Sans MS"/>
              <a:sym typeface="Comic Sans MS"/>
            </a:endParaRPr>
          </a:p>
          <a:p>
            <a:pPr indent="-220980" lvl="0" marL="342900" rtl="0" algn="l">
              <a:spcBef>
                <a:spcPts val="1000"/>
              </a:spcBef>
              <a:spcAft>
                <a:spcPts val="0"/>
              </a:spcAft>
              <a:buSzPts val="1920"/>
              <a:buNone/>
            </a:pPr>
            <a:r>
              <a:t/>
            </a:r>
            <a:endParaRPr sz="2400">
              <a:solidFill>
                <a:schemeClr val="lt1"/>
              </a:solidFill>
            </a:endParaRPr>
          </a:p>
        </p:txBody>
      </p:sp>
      <p:pic>
        <p:nvPicPr>
          <p:cNvPr descr="Man, introduction, business, user, people, avatar 3D illustration - Download on Iconfinder" id="152" name="Google Shape;152;p2"/>
          <p:cNvPicPr preferRelativeResize="0"/>
          <p:nvPr/>
        </p:nvPicPr>
        <p:blipFill rotWithShape="1">
          <a:blip r:embed="rId3">
            <a:alphaModFix/>
          </a:blip>
          <a:srcRect b="0" l="0" r="0" t="0"/>
          <a:stretch/>
        </p:blipFill>
        <p:spPr>
          <a:xfrm>
            <a:off x="7095065" y="-436034"/>
            <a:ext cx="7730067" cy="773006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0"/>
          <p:cNvSpPr txBox="1"/>
          <p:nvPr>
            <p:ph type="title"/>
          </p:nvPr>
        </p:nvSpPr>
        <p:spPr>
          <a:xfrm>
            <a:off x="1031132" y="336825"/>
            <a:ext cx="8242800" cy="1320900"/>
          </a:xfrm>
          <a:prstGeom prst="rect">
            <a:avLst/>
          </a:prstGeom>
          <a:noFill/>
          <a:ln>
            <a:noFill/>
          </a:ln>
        </p:spPr>
        <p:txBody>
          <a:bodyPr anchorCtr="0" anchor="t" bIns="45700" lIns="91425" spcFirstLastPara="1" rIns="91425" wrap="square" tIns="45700">
            <a:noAutofit/>
          </a:bodyPr>
          <a:lstStyle/>
          <a:p>
            <a:pPr indent="-571500" lvl="0" marL="571500" rtl="0" algn="l">
              <a:spcBef>
                <a:spcPts val="0"/>
              </a:spcBef>
              <a:spcAft>
                <a:spcPts val="0"/>
              </a:spcAft>
              <a:buClr>
                <a:schemeClr val="dk1"/>
              </a:buClr>
              <a:buSzPts val="4400"/>
              <a:buFont typeface="Noto Sans Symbols"/>
              <a:buChar char="❑"/>
            </a:pPr>
            <a:r>
              <a:rPr b="1" lang="en-GB" sz="4400">
                <a:solidFill>
                  <a:schemeClr val="dk1"/>
                </a:solidFill>
                <a:latin typeface="Consolas"/>
                <a:ea typeface="Consolas"/>
                <a:cs typeface="Consolas"/>
                <a:sym typeface="Consolas"/>
              </a:rPr>
              <a:t>RESEARCH ON </a:t>
            </a:r>
            <a:br>
              <a:rPr b="1" lang="en-GB" sz="4400">
                <a:solidFill>
                  <a:schemeClr val="dk1"/>
                </a:solidFill>
                <a:latin typeface="Consolas"/>
                <a:ea typeface="Consolas"/>
                <a:cs typeface="Consolas"/>
                <a:sym typeface="Consolas"/>
              </a:rPr>
            </a:br>
            <a:r>
              <a:rPr b="1" lang="en-GB" sz="4400">
                <a:solidFill>
                  <a:schemeClr val="dk1"/>
                </a:solidFill>
                <a:latin typeface="Consolas"/>
                <a:ea typeface="Consolas"/>
                <a:cs typeface="Consolas"/>
                <a:sym typeface="Consolas"/>
              </a:rPr>
              <a:t>THE IDEA</a:t>
            </a:r>
            <a:endParaRPr/>
          </a:p>
        </p:txBody>
      </p:sp>
      <p:sp>
        <p:nvSpPr>
          <p:cNvPr id="303" name="Google Shape;303;p20"/>
          <p:cNvSpPr txBox="1"/>
          <p:nvPr>
            <p:ph idx="1" type="body"/>
          </p:nvPr>
        </p:nvSpPr>
        <p:spPr>
          <a:xfrm>
            <a:off x="677325" y="1841149"/>
            <a:ext cx="8596800" cy="4200300"/>
          </a:xfrm>
          <a:prstGeom prst="rect">
            <a:avLst/>
          </a:prstGeom>
          <a:noFill/>
          <a:ln>
            <a:noFill/>
          </a:ln>
        </p:spPr>
        <p:txBody>
          <a:bodyPr anchorCtr="0" anchor="t" bIns="45700" lIns="91425" spcFirstLastPara="1" rIns="91425" wrap="square" tIns="45700">
            <a:noAutofit/>
          </a:bodyPr>
          <a:lstStyle/>
          <a:p>
            <a:pPr indent="-247650" lvl="0" marL="571500" rtl="0" algn="l">
              <a:lnSpc>
                <a:spcPct val="110000"/>
              </a:lnSpc>
              <a:spcBef>
                <a:spcPts val="0"/>
              </a:spcBef>
              <a:spcAft>
                <a:spcPts val="0"/>
              </a:spcAft>
              <a:buSzPts val="1200"/>
              <a:buFont typeface="EB Garamond"/>
              <a:buChar char="►"/>
            </a:pPr>
            <a:r>
              <a:rPr b="1" lang="en-GB" sz="1425">
                <a:solidFill>
                  <a:srgbClr val="000000"/>
                </a:solidFill>
                <a:latin typeface="EB Garamond"/>
                <a:ea typeface="EB Garamond"/>
                <a:cs typeface="EB Garamond"/>
                <a:sym typeface="EB Garamond"/>
              </a:rPr>
              <a:t>ON GROUND TESTING AND IMPLEMENTATION:</a:t>
            </a:r>
            <a:endParaRPr b="1" sz="1425">
              <a:solidFill>
                <a:srgbClr val="000000"/>
              </a:solidFill>
              <a:latin typeface="EB Garamond"/>
              <a:ea typeface="EB Garamond"/>
              <a:cs typeface="EB Garamond"/>
              <a:sym typeface="EB Garamond"/>
            </a:endParaRPr>
          </a:p>
          <a:p>
            <a:pPr indent="-247650" lvl="0" marL="571500" rtl="0" algn="l">
              <a:lnSpc>
                <a:spcPct val="110000"/>
              </a:lnSpc>
              <a:spcBef>
                <a:spcPts val="1000"/>
              </a:spcBef>
              <a:spcAft>
                <a:spcPts val="0"/>
              </a:spcAft>
              <a:buSzPts val="1200"/>
              <a:buFont typeface="EB Garamond"/>
              <a:buChar char="►"/>
            </a:pPr>
            <a:r>
              <a:rPr b="1" lang="en-GB" sz="1425">
                <a:solidFill>
                  <a:srgbClr val="000000"/>
                </a:solidFill>
                <a:latin typeface="EB Garamond"/>
                <a:ea typeface="EB Garamond"/>
                <a:cs typeface="EB Garamond"/>
                <a:sym typeface="EB Garamond"/>
              </a:rPr>
              <a:t>We interacted with some people around us and recorded their statements.</a:t>
            </a:r>
            <a:endParaRPr b="1" sz="1425">
              <a:solidFill>
                <a:srgbClr val="000000"/>
              </a:solidFill>
              <a:latin typeface="EB Garamond"/>
              <a:ea typeface="EB Garamond"/>
              <a:cs typeface="EB Garamond"/>
              <a:sym typeface="EB Garamond"/>
            </a:endParaRPr>
          </a:p>
          <a:p>
            <a:pPr indent="-247650" lvl="0" marL="571500" rtl="0" algn="l">
              <a:lnSpc>
                <a:spcPct val="110000"/>
              </a:lnSpc>
              <a:spcBef>
                <a:spcPts val="1000"/>
              </a:spcBef>
              <a:spcAft>
                <a:spcPts val="0"/>
              </a:spcAft>
              <a:buSzPts val="1200"/>
              <a:buFont typeface="EB Garamond"/>
              <a:buChar char="►"/>
            </a:pPr>
            <a:r>
              <a:rPr b="1" lang="en-GB" sz="1425">
                <a:solidFill>
                  <a:srgbClr val="000000"/>
                </a:solidFill>
                <a:latin typeface="EB Garamond"/>
                <a:ea typeface="EB Garamond"/>
                <a:cs typeface="EB Garamond"/>
                <a:sym typeface="EB Garamond"/>
              </a:rPr>
              <a:t>PERSON 1 (Senior citizen): This app is really very useful for senior citizens for keeping track of their reports, having information about health issues but there is need to add something to make it them enjoy the app.</a:t>
            </a:r>
            <a:endParaRPr b="1" sz="1425">
              <a:solidFill>
                <a:srgbClr val="000000"/>
              </a:solidFill>
              <a:latin typeface="EB Garamond"/>
              <a:ea typeface="EB Garamond"/>
              <a:cs typeface="EB Garamond"/>
              <a:sym typeface="EB Garamond"/>
            </a:endParaRPr>
          </a:p>
          <a:p>
            <a:pPr indent="-247650" lvl="0" marL="571500" rtl="0" algn="l">
              <a:lnSpc>
                <a:spcPct val="110000"/>
              </a:lnSpc>
              <a:spcBef>
                <a:spcPts val="1000"/>
              </a:spcBef>
              <a:spcAft>
                <a:spcPts val="0"/>
              </a:spcAft>
              <a:buSzPts val="1200"/>
              <a:buFont typeface="EB Garamond"/>
              <a:buChar char="►"/>
            </a:pPr>
            <a:r>
              <a:rPr b="1" lang="en-GB" sz="1425">
                <a:solidFill>
                  <a:srgbClr val="000000"/>
                </a:solidFill>
                <a:latin typeface="EB Garamond"/>
                <a:ea typeface="EB Garamond"/>
                <a:cs typeface="EB Garamond"/>
                <a:sym typeface="EB Garamond"/>
              </a:rPr>
              <a:t> </a:t>
            </a:r>
            <a:endParaRPr b="1" sz="1425">
              <a:solidFill>
                <a:srgbClr val="000000"/>
              </a:solidFill>
              <a:latin typeface="EB Garamond"/>
              <a:ea typeface="EB Garamond"/>
              <a:cs typeface="EB Garamond"/>
              <a:sym typeface="EB Garamond"/>
            </a:endParaRPr>
          </a:p>
          <a:p>
            <a:pPr indent="-247650" lvl="0" marL="571500" rtl="0" algn="l">
              <a:lnSpc>
                <a:spcPct val="110000"/>
              </a:lnSpc>
              <a:spcBef>
                <a:spcPts val="1000"/>
              </a:spcBef>
              <a:spcAft>
                <a:spcPts val="0"/>
              </a:spcAft>
              <a:buSzPts val="1200"/>
              <a:buFont typeface="EB Garamond"/>
              <a:buChar char="►"/>
            </a:pPr>
            <a:r>
              <a:rPr b="1" lang="en-GB" sz="1425">
                <a:solidFill>
                  <a:srgbClr val="000000"/>
                </a:solidFill>
                <a:latin typeface="EB Garamond"/>
                <a:ea typeface="EB Garamond"/>
                <a:cs typeface="EB Garamond"/>
                <a:sym typeface="EB Garamond"/>
              </a:rPr>
              <a:t>PERSON 2 (Adult): This app is beneficial for people having disturbed routine due to odd working hours. Idea of elements of healthy kitchen is very amazing for transforming our kitchens.</a:t>
            </a:r>
            <a:endParaRPr b="1" sz="1425">
              <a:solidFill>
                <a:srgbClr val="000000"/>
              </a:solidFill>
              <a:latin typeface="EB Garamond"/>
              <a:ea typeface="EB Garamond"/>
              <a:cs typeface="EB Garamond"/>
              <a:sym typeface="EB Garamond"/>
            </a:endParaRPr>
          </a:p>
          <a:p>
            <a:pPr indent="-247650" lvl="0" marL="571500" rtl="0" algn="l">
              <a:lnSpc>
                <a:spcPct val="110000"/>
              </a:lnSpc>
              <a:spcBef>
                <a:spcPts val="1000"/>
              </a:spcBef>
              <a:spcAft>
                <a:spcPts val="0"/>
              </a:spcAft>
              <a:buSzPts val="1200"/>
              <a:buFont typeface="EB Garamond"/>
              <a:buChar char="►"/>
            </a:pPr>
            <a:r>
              <a:rPr b="1" lang="en-GB" sz="1425">
                <a:solidFill>
                  <a:srgbClr val="000000"/>
                </a:solidFill>
                <a:latin typeface="EB Garamond"/>
                <a:ea typeface="EB Garamond"/>
                <a:cs typeface="EB Garamond"/>
                <a:sym typeface="EB Garamond"/>
              </a:rPr>
              <a:t>PERSON 3 (Adult): App idea is good but it needs to be refined to be more interactive. Know yourself is good for analyzing yourself.</a:t>
            </a:r>
            <a:endParaRPr b="1" sz="1425">
              <a:solidFill>
                <a:srgbClr val="000000"/>
              </a:solidFill>
              <a:latin typeface="EB Garamond"/>
              <a:ea typeface="EB Garamond"/>
              <a:cs typeface="EB Garamond"/>
              <a:sym typeface="EB Garamond"/>
            </a:endParaRPr>
          </a:p>
          <a:p>
            <a:pPr indent="-247650" lvl="0" marL="571500" rtl="0" algn="l">
              <a:lnSpc>
                <a:spcPct val="110000"/>
              </a:lnSpc>
              <a:spcBef>
                <a:spcPts val="1000"/>
              </a:spcBef>
              <a:spcAft>
                <a:spcPts val="0"/>
              </a:spcAft>
              <a:buSzPts val="1200"/>
              <a:buFont typeface="EB Garamond"/>
              <a:buChar char="►"/>
            </a:pPr>
            <a:r>
              <a:rPr b="1" lang="en-GB" sz="1425">
                <a:solidFill>
                  <a:srgbClr val="000000"/>
                </a:solidFill>
                <a:latin typeface="EB Garamond"/>
                <a:ea typeface="EB Garamond"/>
                <a:cs typeface="EB Garamond"/>
                <a:sym typeface="EB Garamond"/>
              </a:rPr>
              <a:t> PERSON 4 (Adolescence): App is useful for teenagers for managing their routine, time management, increasing productivity getting information about reproductive health, menstrual cycle etc.</a:t>
            </a:r>
            <a:endParaRPr b="1" sz="1425">
              <a:solidFill>
                <a:srgbClr val="000000"/>
              </a:solidFill>
              <a:latin typeface="EB Garamond"/>
              <a:ea typeface="EB Garamond"/>
              <a:cs typeface="EB Garamond"/>
              <a:sym typeface="EB Garamond"/>
            </a:endParaRPr>
          </a:p>
          <a:p>
            <a:pPr indent="-247650" lvl="0" marL="571500" rtl="0" algn="l">
              <a:lnSpc>
                <a:spcPct val="110000"/>
              </a:lnSpc>
              <a:spcBef>
                <a:spcPts val="1000"/>
              </a:spcBef>
              <a:spcAft>
                <a:spcPts val="0"/>
              </a:spcAft>
              <a:buSzPts val="1200"/>
              <a:buFont typeface="EB Garamond"/>
              <a:buChar char="►"/>
            </a:pPr>
            <a:r>
              <a:rPr b="1" lang="en-GB" sz="1425">
                <a:solidFill>
                  <a:srgbClr val="000000"/>
                </a:solidFill>
                <a:latin typeface="EB Garamond"/>
                <a:ea typeface="EB Garamond"/>
                <a:cs typeface="EB Garamond"/>
                <a:sym typeface="EB Garamond"/>
              </a:rPr>
              <a:t> We have done surveys in our locality and also interacted with our classmates. These are some glimpses of our interaction.</a:t>
            </a:r>
            <a:endParaRPr b="1" sz="1425">
              <a:solidFill>
                <a:srgbClr val="000000"/>
              </a:solidFill>
              <a:latin typeface="EB Garamond"/>
              <a:ea typeface="EB Garamond"/>
              <a:cs typeface="EB Garamond"/>
              <a:sym typeface="EB Garamond"/>
            </a:endParaRPr>
          </a:p>
          <a:p>
            <a:pPr indent="-285750" lvl="0" marL="342900" rtl="0" algn="l">
              <a:lnSpc>
                <a:spcPct val="80000"/>
              </a:lnSpc>
              <a:spcBef>
                <a:spcPts val="1000"/>
              </a:spcBef>
              <a:spcAft>
                <a:spcPts val="0"/>
              </a:spcAft>
              <a:buSzPts val="900"/>
              <a:buNone/>
            </a:pPr>
            <a:r>
              <a:t/>
            </a:r>
            <a:endParaRPr b="1" sz="1425">
              <a:latin typeface="EB Garamond"/>
              <a:ea typeface="EB Garamond"/>
              <a:cs typeface="EB Garamond"/>
              <a:sym typeface="EB Garamon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2"/>
          <p:cNvSpPr txBox="1"/>
          <p:nvPr>
            <p:ph type="title"/>
          </p:nvPr>
        </p:nvSpPr>
        <p:spPr>
          <a:xfrm>
            <a:off x="675892" y="245235"/>
            <a:ext cx="9601200" cy="448800"/>
          </a:xfrm>
          <a:prstGeom prst="rect">
            <a:avLst/>
          </a:prstGeom>
          <a:noFill/>
          <a:ln>
            <a:noFill/>
          </a:ln>
        </p:spPr>
        <p:txBody>
          <a:bodyPr anchorCtr="0" anchor="t" bIns="45700" lIns="91425" spcFirstLastPara="1" rIns="91425" wrap="square" tIns="45700">
            <a:normAutofit fontScale="90000"/>
          </a:bodyPr>
          <a:lstStyle/>
          <a:p>
            <a:pPr indent="-285750" lvl="0" marL="285750" rtl="0" algn="l">
              <a:spcBef>
                <a:spcPts val="0"/>
              </a:spcBef>
              <a:spcAft>
                <a:spcPts val="0"/>
              </a:spcAft>
              <a:buClr>
                <a:srgbClr val="000000"/>
              </a:buClr>
              <a:buSzPct val="100000"/>
              <a:buFont typeface="Noto Sans Symbols"/>
              <a:buChar char="❑"/>
            </a:pPr>
            <a:r>
              <a:rPr b="1" i="1" lang="en-GB" sz="1800">
                <a:solidFill>
                  <a:srgbClr val="000000"/>
                </a:solidFill>
                <a:latin typeface="Arial"/>
                <a:ea typeface="Arial"/>
                <a:cs typeface="Arial"/>
                <a:sym typeface="Arial"/>
              </a:rPr>
              <a:t>COMPARISON BETWEEN FEATURES OF OUR APP AND EXISTING APPS</a:t>
            </a:r>
            <a:br>
              <a:rPr i="1" lang="en-GB" sz="1800">
                <a:solidFill>
                  <a:srgbClr val="000000"/>
                </a:solidFill>
                <a:latin typeface="Arial"/>
                <a:ea typeface="Arial"/>
                <a:cs typeface="Arial"/>
                <a:sym typeface="Arial"/>
              </a:rPr>
            </a:br>
            <a:endParaRPr/>
          </a:p>
        </p:txBody>
      </p:sp>
      <p:graphicFrame>
        <p:nvGraphicFramePr>
          <p:cNvPr id="309" name="Google Shape;309;p22"/>
          <p:cNvGraphicFramePr/>
          <p:nvPr/>
        </p:nvGraphicFramePr>
        <p:xfrm>
          <a:off x="675892" y="903395"/>
          <a:ext cx="3000000" cy="3000000"/>
        </p:xfrm>
        <a:graphic>
          <a:graphicData uri="http://schemas.openxmlformats.org/drawingml/2006/table">
            <a:tbl>
              <a:tblPr>
                <a:noFill/>
                <a:tableStyleId>{A4961589-5C0A-4684-B713-6B06013BB419}</a:tableStyleId>
              </a:tblPr>
              <a:tblGrid>
                <a:gridCol w="3430100"/>
                <a:gridCol w="2011050"/>
                <a:gridCol w="1690650"/>
                <a:gridCol w="2968925"/>
              </a:tblGrid>
              <a:tr h="201350">
                <a:tc>
                  <a:txBody>
                    <a:bodyPr/>
                    <a:lstStyle/>
                    <a:p>
                      <a:pPr indent="228600" lvl="0" marL="0" marR="0" rtl="0" algn="ctr">
                        <a:lnSpc>
                          <a:spcPct val="130000"/>
                        </a:lnSpc>
                        <a:spcBef>
                          <a:spcPts val="0"/>
                        </a:spcBef>
                        <a:spcAft>
                          <a:spcPts val="0"/>
                        </a:spcAft>
                        <a:buNone/>
                      </a:pPr>
                      <a:r>
                        <a:rPr b="1" lang="en-GB" sz="1300" u="none" cap="none" strike="noStrike">
                          <a:solidFill>
                            <a:srgbClr val="000000"/>
                          </a:solidFill>
                          <a:latin typeface="EB Garamond"/>
                          <a:ea typeface="EB Garamond"/>
                          <a:cs typeface="EB Garamond"/>
                          <a:sym typeface="EB Garamond"/>
                        </a:rPr>
                        <a:t>FEATURES</a:t>
                      </a:r>
                      <a:endParaRPr b="1" sz="1300" u="none" cap="none" strike="noStrike">
                        <a:solidFill>
                          <a:srgbClr val="000000"/>
                        </a:solidFill>
                        <a:latin typeface="EB Garamond"/>
                        <a:ea typeface="EB Garamond"/>
                        <a:cs typeface="EB Garamond"/>
                        <a:sym typeface="EB Garamond"/>
                      </a:endParaRPr>
                    </a:p>
                  </a:txBody>
                  <a:tcPr marT="0" marB="0" marR="36100" marL="36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28600" lvl="0" marL="0" marR="0" rtl="0" algn="ctr">
                        <a:lnSpc>
                          <a:spcPct val="130000"/>
                        </a:lnSpc>
                        <a:spcBef>
                          <a:spcPts val="0"/>
                        </a:spcBef>
                        <a:spcAft>
                          <a:spcPts val="0"/>
                        </a:spcAft>
                        <a:buNone/>
                      </a:pPr>
                      <a:r>
                        <a:rPr b="1" lang="en-GB" sz="1300" u="none" cap="none" strike="noStrike">
                          <a:solidFill>
                            <a:srgbClr val="000000"/>
                          </a:solidFill>
                          <a:latin typeface="EB Garamond"/>
                          <a:ea typeface="EB Garamond"/>
                          <a:cs typeface="EB Garamond"/>
                          <a:sym typeface="EB Garamond"/>
                        </a:rPr>
                        <a:t>EXISTING S</a:t>
                      </a:r>
                      <a:r>
                        <a:rPr b="1" lang="en-GB" sz="1300">
                          <a:latin typeface="EB Garamond"/>
                          <a:ea typeface="EB Garamond"/>
                          <a:cs typeface="EB Garamond"/>
                          <a:sym typeface="EB Garamond"/>
                        </a:rPr>
                        <a:t>OLUTIONS </a:t>
                      </a:r>
                      <a:endParaRPr b="1" sz="1300" u="none" cap="none" strike="noStrike">
                        <a:solidFill>
                          <a:srgbClr val="000000"/>
                        </a:solidFill>
                        <a:latin typeface="EB Garamond"/>
                        <a:ea typeface="EB Garamond"/>
                        <a:cs typeface="EB Garamond"/>
                        <a:sym typeface="EB Garamond"/>
                      </a:endParaRPr>
                    </a:p>
                  </a:txBody>
                  <a:tcPr marT="0" marB="0" marR="36100" marL="36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28600" lvl="0" marL="0" marR="0" rtl="0" algn="ctr">
                        <a:lnSpc>
                          <a:spcPct val="130000"/>
                        </a:lnSpc>
                        <a:spcBef>
                          <a:spcPts val="0"/>
                        </a:spcBef>
                        <a:spcAft>
                          <a:spcPts val="0"/>
                        </a:spcAft>
                        <a:buNone/>
                      </a:pPr>
                      <a:r>
                        <a:rPr b="1" lang="en-GB" sz="1300" u="none" cap="none" strike="noStrike">
                          <a:solidFill>
                            <a:srgbClr val="000000"/>
                          </a:solidFill>
                          <a:latin typeface="EB Garamond"/>
                          <a:ea typeface="EB Garamond"/>
                          <a:cs typeface="EB Garamond"/>
                          <a:sym typeface="EB Garamond"/>
                        </a:rPr>
                        <a:t>OUR SOLUTION </a:t>
                      </a:r>
                      <a:endParaRPr b="1" sz="1300" u="none" cap="none" strike="noStrike">
                        <a:solidFill>
                          <a:srgbClr val="000000"/>
                        </a:solidFill>
                        <a:latin typeface="EB Garamond"/>
                        <a:ea typeface="EB Garamond"/>
                        <a:cs typeface="EB Garamond"/>
                        <a:sym typeface="EB Garamond"/>
                      </a:endParaRPr>
                    </a:p>
                  </a:txBody>
                  <a:tcPr marT="0" marB="0" marR="36100" marL="36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28600" lvl="0" marL="0" marR="0" rtl="0" algn="ctr">
                        <a:lnSpc>
                          <a:spcPct val="130000"/>
                        </a:lnSpc>
                        <a:spcBef>
                          <a:spcPts val="0"/>
                        </a:spcBef>
                        <a:spcAft>
                          <a:spcPts val="0"/>
                        </a:spcAft>
                        <a:buNone/>
                      </a:pPr>
                      <a:r>
                        <a:rPr b="1" lang="en-GB" sz="1300" u="none" cap="none" strike="noStrike">
                          <a:solidFill>
                            <a:srgbClr val="000000"/>
                          </a:solidFill>
                          <a:latin typeface="EB Garamond"/>
                          <a:ea typeface="EB Garamond"/>
                          <a:cs typeface="EB Garamond"/>
                          <a:sym typeface="EB Garamond"/>
                        </a:rPr>
                        <a:t>INNOVATION</a:t>
                      </a:r>
                      <a:endParaRPr b="1" sz="1300" u="none" cap="none" strike="noStrike">
                        <a:solidFill>
                          <a:srgbClr val="000000"/>
                        </a:solidFill>
                        <a:latin typeface="EB Garamond"/>
                        <a:ea typeface="EB Garamond"/>
                        <a:cs typeface="EB Garamond"/>
                        <a:sym typeface="EB Garamond"/>
                      </a:endParaRPr>
                    </a:p>
                  </a:txBody>
                  <a:tcPr marT="0" marB="0" marR="36100" marL="36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00950">
                <a:tc>
                  <a:txBody>
                    <a:bodyPr/>
                    <a:lstStyle/>
                    <a:p>
                      <a:pPr indent="228600" lvl="0" marL="0" marR="0" rtl="0" algn="ctr">
                        <a:lnSpc>
                          <a:spcPct val="130000"/>
                        </a:lnSpc>
                        <a:spcBef>
                          <a:spcPts val="0"/>
                        </a:spcBef>
                        <a:spcAft>
                          <a:spcPts val="0"/>
                        </a:spcAft>
                        <a:buNone/>
                      </a:pPr>
                      <a:r>
                        <a:rPr b="1" lang="en-GB" sz="1300" u="none" cap="none" strike="noStrike">
                          <a:solidFill>
                            <a:srgbClr val="000000"/>
                          </a:solidFill>
                          <a:latin typeface="EB Garamond"/>
                          <a:ea typeface="EB Garamond"/>
                          <a:cs typeface="EB Garamond"/>
                          <a:sym typeface="EB Garamond"/>
                        </a:rPr>
                        <a:t>ROUTINE PLANNER</a:t>
                      </a:r>
                      <a:endParaRPr b="1" sz="1300" u="none" cap="none" strike="noStrike">
                        <a:solidFill>
                          <a:srgbClr val="000000"/>
                        </a:solidFill>
                        <a:latin typeface="EB Garamond"/>
                        <a:ea typeface="EB Garamond"/>
                        <a:cs typeface="EB Garamond"/>
                        <a:sym typeface="EB Garamond"/>
                      </a:endParaRPr>
                    </a:p>
                  </a:txBody>
                  <a:tcPr marT="0" marB="0" marR="36100" marL="36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28600" lvl="0" marL="0" marR="0" rtl="0" algn="ctr">
                        <a:lnSpc>
                          <a:spcPct val="130000"/>
                        </a:lnSpc>
                        <a:spcBef>
                          <a:spcPts val="0"/>
                        </a:spcBef>
                        <a:spcAft>
                          <a:spcPts val="0"/>
                        </a:spcAft>
                        <a:buNone/>
                      </a:pPr>
                      <a:r>
                        <a:rPr b="1" lang="en-GB" sz="1300" u="none" cap="none" strike="noStrike">
                          <a:solidFill>
                            <a:srgbClr val="000000"/>
                          </a:solidFill>
                          <a:latin typeface="EB Garamond"/>
                          <a:ea typeface="EB Garamond"/>
                          <a:cs typeface="EB Garamond"/>
                          <a:sym typeface="EB Garamond"/>
                        </a:rPr>
                        <a:t>YES</a:t>
                      </a:r>
                      <a:endParaRPr b="1" sz="1300" u="none" cap="none" strike="noStrike">
                        <a:solidFill>
                          <a:srgbClr val="000000"/>
                        </a:solidFill>
                        <a:latin typeface="EB Garamond"/>
                        <a:ea typeface="EB Garamond"/>
                        <a:cs typeface="EB Garamond"/>
                        <a:sym typeface="EB Garamond"/>
                      </a:endParaRPr>
                    </a:p>
                  </a:txBody>
                  <a:tcPr marT="0" marB="0" marR="36100" marL="36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28600" lvl="0" marL="0" marR="0" rtl="0" algn="ctr">
                        <a:lnSpc>
                          <a:spcPct val="130000"/>
                        </a:lnSpc>
                        <a:spcBef>
                          <a:spcPts val="0"/>
                        </a:spcBef>
                        <a:spcAft>
                          <a:spcPts val="0"/>
                        </a:spcAft>
                        <a:buNone/>
                      </a:pPr>
                      <a:r>
                        <a:rPr b="1" lang="en-GB" sz="1300" u="none" cap="none" strike="noStrike">
                          <a:solidFill>
                            <a:srgbClr val="000000"/>
                          </a:solidFill>
                          <a:latin typeface="EB Garamond"/>
                          <a:ea typeface="EB Garamond"/>
                          <a:cs typeface="EB Garamond"/>
                          <a:sym typeface="EB Garamond"/>
                        </a:rPr>
                        <a:t>YES</a:t>
                      </a:r>
                      <a:endParaRPr b="1" sz="1300" u="none" cap="none" strike="noStrike">
                        <a:solidFill>
                          <a:srgbClr val="000000"/>
                        </a:solidFill>
                        <a:latin typeface="EB Garamond"/>
                        <a:ea typeface="EB Garamond"/>
                        <a:cs typeface="EB Garamond"/>
                        <a:sym typeface="EB Garamond"/>
                      </a:endParaRPr>
                    </a:p>
                  </a:txBody>
                  <a:tcPr marT="0" marB="0" marR="36100" marL="36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28600" lvl="0" marL="0" marR="0" rtl="0" algn="ctr">
                        <a:lnSpc>
                          <a:spcPct val="130000"/>
                        </a:lnSpc>
                        <a:spcBef>
                          <a:spcPts val="0"/>
                        </a:spcBef>
                        <a:spcAft>
                          <a:spcPts val="0"/>
                        </a:spcAft>
                        <a:buNone/>
                      </a:pPr>
                      <a:r>
                        <a:rPr b="1" lang="en-GB" sz="1300" u="none" cap="none" strike="noStrike">
                          <a:solidFill>
                            <a:srgbClr val="000000"/>
                          </a:solidFill>
                          <a:latin typeface="EB Garamond"/>
                          <a:ea typeface="EB Garamond"/>
                          <a:cs typeface="EB Garamond"/>
                          <a:sym typeface="EB Garamond"/>
                        </a:rPr>
                        <a:t>Personalised as per profession and age</a:t>
                      </a:r>
                      <a:endParaRPr b="1" sz="1300" u="none" cap="none" strike="noStrike">
                        <a:solidFill>
                          <a:srgbClr val="000000"/>
                        </a:solidFill>
                        <a:latin typeface="EB Garamond"/>
                        <a:ea typeface="EB Garamond"/>
                        <a:cs typeface="EB Garamond"/>
                        <a:sym typeface="EB Garamond"/>
                      </a:endParaRPr>
                    </a:p>
                  </a:txBody>
                  <a:tcPr marT="0" marB="0" marR="36100" marL="36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03725">
                <a:tc>
                  <a:txBody>
                    <a:bodyPr/>
                    <a:lstStyle/>
                    <a:p>
                      <a:pPr indent="228600" lvl="0" marL="0" marR="0" rtl="0" algn="ctr">
                        <a:lnSpc>
                          <a:spcPct val="130000"/>
                        </a:lnSpc>
                        <a:spcBef>
                          <a:spcPts val="0"/>
                        </a:spcBef>
                        <a:spcAft>
                          <a:spcPts val="0"/>
                        </a:spcAft>
                        <a:buNone/>
                      </a:pPr>
                      <a:r>
                        <a:rPr b="1" lang="en-GB" sz="1300" u="none" cap="none" strike="noStrike">
                          <a:solidFill>
                            <a:srgbClr val="000000"/>
                          </a:solidFill>
                          <a:latin typeface="EB Garamond"/>
                          <a:ea typeface="EB Garamond"/>
                          <a:cs typeface="EB Garamond"/>
                          <a:sym typeface="EB Garamond"/>
                        </a:rPr>
                        <a:t>CALORIE COUNTER</a:t>
                      </a:r>
                      <a:endParaRPr b="1" sz="1300" u="none" cap="none" strike="noStrike">
                        <a:solidFill>
                          <a:srgbClr val="000000"/>
                        </a:solidFill>
                        <a:latin typeface="EB Garamond"/>
                        <a:ea typeface="EB Garamond"/>
                        <a:cs typeface="EB Garamond"/>
                        <a:sym typeface="EB Garamond"/>
                      </a:endParaRPr>
                    </a:p>
                  </a:txBody>
                  <a:tcPr marT="0" marB="0" marR="36100" marL="36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28600" lvl="0" marL="0" marR="0" rtl="0" algn="ctr">
                        <a:lnSpc>
                          <a:spcPct val="130000"/>
                        </a:lnSpc>
                        <a:spcBef>
                          <a:spcPts val="0"/>
                        </a:spcBef>
                        <a:spcAft>
                          <a:spcPts val="0"/>
                        </a:spcAft>
                        <a:buNone/>
                      </a:pPr>
                      <a:r>
                        <a:rPr b="1" lang="en-GB" sz="1300" u="none" cap="none" strike="noStrike">
                          <a:solidFill>
                            <a:srgbClr val="000000"/>
                          </a:solidFill>
                          <a:latin typeface="EB Garamond"/>
                          <a:ea typeface="EB Garamond"/>
                          <a:cs typeface="EB Garamond"/>
                          <a:sym typeface="EB Garamond"/>
                        </a:rPr>
                        <a:t>YES</a:t>
                      </a:r>
                      <a:endParaRPr b="1" sz="1300" u="none" cap="none" strike="noStrike">
                        <a:solidFill>
                          <a:srgbClr val="000000"/>
                        </a:solidFill>
                        <a:latin typeface="EB Garamond"/>
                        <a:ea typeface="EB Garamond"/>
                        <a:cs typeface="EB Garamond"/>
                        <a:sym typeface="EB Garamond"/>
                      </a:endParaRPr>
                    </a:p>
                  </a:txBody>
                  <a:tcPr marT="0" marB="0" marR="36100" marL="36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28600" lvl="0" marL="0" marR="0" rtl="0" algn="ctr">
                        <a:lnSpc>
                          <a:spcPct val="130000"/>
                        </a:lnSpc>
                        <a:spcBef>
                          <a:spcPts val="0"/>
                        </a:spcBef>
                        <a:spcAft>
                          <a:spcPts val="0"/>
                        </a:spcAft>
                        <a:buNone/>
                      </a:pPr>
                      <a:r>
                        <a:rPr b="1" lang="en-GB" sz="1300" u="none" cap="none" strike="noStrike">
                          <a:solidFill>
                            <a:srgbClr val="000000"/>
                          </a:solidFill>
                          <a:latin typeface="EB Garamond"/>
                          <a:ea typeface="EB Garamond"/>
                          <a:cs typeface="EB Garamond"/>
                          <a:sym typeface="EB Garamond"/>
                        </a:rPr>
                        <a:t>NO</a:t>
                      </a:r>
                      <a:endParaRPr b="1" sz="1300" u="none" cap="none" strike="noStrike">
                        <a:solidFill>
                          <a:srgbClr val="000000"/>
                        </a:solidFill>
                        <a:latin typeface="EB Garamond"/>
                        <a:ea typeface="EB Garamond"/>
                        <a:cs typeface="EB Garamond"/>
                        <a:sym typeface="EB Garamond"/>
                      </a:endParaRPr>
                    </a:p>
                  </a:txBody>
                  <a:tcPr marT="0" marB="0" marR="36100" marL="36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28600" lvl="0" marL="0" marR="0" rtl="0" algn="ctr">
                        <a:lnSpc>
                          <a:spcPct val="130000"/>
                        </a:lnSpc>
                        <a:spcBef>
                          <a:spcPts val="0"/>
                        </a:spcBef>
                        <a:spcAft>
                          <a:spcPts val="0"/>
                        </a:spcAft>
                        <a:buNone/>
                      </a:pPr>
                      <a:r>
                        <a:rPr b="1" lang="en-GB" sz="1300" u="none" cap="none" strike="noStrike">
                          <a:solidFill>
                            <a:srgbClr val="000000"/>
                          </a:solidFill>
                          <a:latin typeface="EB Garamond"/>
                          <a:ea typeface="EB Garamond"/>
                          <a:cs typeface="EB Garamond"/>
                          <a:sym typeface="EB Garamond"/>
                        </a:rPr>
                        <a:t> </a:t>
                      </a:r>
                      <a:endParaRPr b="1" sz="1300" u="none" cap="none" strike="noStrike">
                        <a:solidFill>
                          <a:srgbClr val="000000"/>
                        </a:solidFill>
                        <a:latin typeface="EB Garamond"/>
                        <a:ea typeface="EB Garamond"/>
                        <a:cs typeface="EB Garamond"/>
                        <a:sym typeface="EB Garamond"/>
                      </a:endParaRPr>
                    </a:p>
                  </a:txBody>
                  <a:tcPr marT="0" marB="0" marR="36100" marL="36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11625">
                <a:tc>
                  <a:txBody>
                    <a:bodyPr/>
                    <a:lstStyle/>
                    <a:p>
                      <a:pPr indent="228600" lvl="0" marL="0" marR="0" rtl="0" algn="ctr">
                        <a:lnSpc>
                          <a:spcPct val="130000"/>
                        </a:lnSpc>
                        <a:spcBef>
                          <a:spcPts val="0"/>
                        </a:spcBef>
                        <a:spcAft>
                          <a:spcPts val="0"/>
                        </a:spcAft>
                        <a:buNone/>
                      </a:pPr>
                      <a:r>
                        <a:rPr b="1" lang="en-GB" sz="1300" u="none" cap="none" strike="noStrike">
                          <a:solidFill>
                            <a:srgbClr val="000000"/>
                          </a:solidFill>
                          <a:latin typeface="EB Garamond"/>
                          <a:ea typeface="EB Garamond"/>
                          <a:cs typeface="EB Garamond"/>
                          <a:sym typeface="EB Garamond"/>
                        </a:rPr>
                        <a:t>ELEMENTS OF HEALTHY KITCHEN</a:t>
                      </a:r>
                      <a:endParaRPr b="1" sz="1300" u="none" cap="none" strike="noStrike">
                        <a:solidFill>
                          <a:srgbClr val="000000"/>
                        </a:solidFill>
                        <a:latin typeface="EB Garamond"/>
                        <a:ea typeface="EB Garamond"/>
                        <a:cs typeface="EB Garamond"/>
                        <a:sym typeface="EB Garamond"/>
                      </a:endParaRPr>
                    </a:p>
                  </a:txBody>
                  <a:tcPr marT="0" marB="0" marR="36100" marL="36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28600" lvl="0" marL="0" marR="0" rtl="0" algn="ctr">
                        <a:lnSpc>
                          <a:spcPct val="130000"/>
                        </a:lnSpc>
                        <a:spcBef>
                          <a:spcPts val="0"/>
                        </a:spcBef>
                        <a:spcAft>
                          <a:spcPts val="0"/>
                        </a:spcAft>
                        <a:buNone/>
                      </a:pPr>
                      <a:r>
                        <a:rPr b="1" lang="en-GB" sz="1300" u="none" cap="none" strike="noStrike">
                          <a:solidFill>
                            <a:srgbClr val="000000"/>
                          </a:solidFill>
                          <a:latin typeface="EB Garamond"/>
                          <a:ea typeface="EB Garamond"/>
                          <a:cs typeface="EB Garamond"/>
                          <a:sym typeface="EB Garamond"/>
                        </a:rPr>
                        <a:t>NO</a:t>
                      </a:r>
                      <a:endParaRPr b="1" sz="1300" u="none" cap="none" strike="noStrike">
                        <a:solidFill>
                          <a:srgbClr val="000000"/>
                        </a:solidFill>
                        <a:latin typeface="EB Garamond"/>
                        <a:ea typeface="EB Garamond"/>
                        <a:cs typeface="EB Garamond"/>
                        <a:sym typeface="EB Garamond"/>
                      </a:endParaRPr>
                    </a:p>
                  </a:txBody>
                  <a:tcPr marT="0" marB="0" marR="36100" marL="36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28600" lvl="0" marL="0" marR="0" rtl="0" algn="ctr">
                        <a:lnSpc>
                          <a:spcPct val="130000"/>
                        </a:lnSpc>
                        <a:spcBef>
                          <a:spcPts val="0"/>
                        </a:spcBef>
                        <a:spcAft>
                          <a:spcPts val="0"/>
                        </a:spcAft>
                        <a:buNone/>
                      </a:pPr>
                      <a:r>
                        <a:rPr b="1" lang="en-GB" sz="1300" u="none" cap="none" strike="noStrike">
                          <a:solidFill>
                            <a:srgbClr val="000000"/>
                          </a:solidFill>
                          <a:latin typeface="EB Garamond"/>
                          <a:ea typeface="EB Garamond"/>
                          <a:cs typeface="EB Garamond"/>
                          <a:sym typeface="EB Garamond"/>
                        </a:rPr>
                        <a:t>YES</a:t>
                      </a:r>
                      <a:endParaRPr b="1" sz="1300" u="none" cap="none" strike="noStrike">
                        <a:solidFill>
                          <a:srgbClr val="000000"/>
                        </a:solidFill>
                        <a:latin typeface="EB Garamond"/>
                        <a:ea typeface="EB Garamond"/>
                        <a:cs typeface="EB Garamond"/>
                        <a:sym typeface="EB Garamond"/>
                      </a:endParaRPr>
                    </a:p>
                  </a:txBody>
                  <a:tcPr marT="0" marB="0" marR="36100" marL="36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28600" lvl="0" marL="0" marR="0" rtl="0" algn="ctr">
                        <a:lnSpc>
                          <a:spcPct val="130000"/>
                        </a:lnSpc>
                        <a:spcBef>
                          <a:spcPts val="0"/>
                        </a:spcBef>
                        <a:spcAft>
                          <a:spcPts val="0"/>
                        </a:spcAft>
                        <a:buNone/>
                      </a:pPr>
                      <a:r>
                        <a:rPr b="1" lang="en-GB" sz="1300" u="none" cap="none" strike="noStrike">
                          <a:solidFill>
                            <a:srgbClr val="000000"/>
                          </a:solidFill>
                          <a:latin typeface="EB Garamond"/>
                          <a:ea typeface="EB Garamond"/>
                          <a:cs typeface="EB Garamond"/>
                          <a:sym typeface="EB Garamond"/>
                        </a:rPr>
                        <a:t>Integrating ayurvedic knowledge in modern health apps</a:t>
                      </a:r>
                      <a:endParaRPr b="1" sz="1300" u="none" cap="none" strike="noStrike">
                        <a:solidFill>
                          <a:srgbClr val="000000"/>
                        </a:solidFill>
                        <a:latin typeface="EB Garamond"/>
                        <a:ea typeface="EB Garamond"/>
                        <a:cs typeface="EB Garamond"/>
                        <a:sym typeface="EB Garamond"/>
                      </a:endParaRPr>
                    </a:p>
                  </a:txBody>
                  <a:tcPr marT="0" marB="0" marR="36100" marL="36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00950">
                <a:tc>
                  <a:txBody>
                    <a:bodyPr/>
                    <a:lstStyle/>
                    <a:p>
                      <a:pPr indent="228600" lvl="0" marL="0" marR="0" rtl="0" algn="ctr">
                        <a:lnSpc>
                          <a:spcPct val="130000"/>
                        </a:lnSpc>
                        <a:spcBef>
                          <a:spcPts val="0"/>
                        </a:spcBef>
                        <a:spcAft>
                          <a:spcPts val="0"/>
                        </a:spcAft>
                        <a:buNone/>
                      </a:pPr>
                      <a:r>
                        <a:rPr b="1" lang="en-GB" sz="1300" u="none" cap="none" strike="noStrike">
                          <a:solidFill>
                            <a:srgbClr val="000000"/>
                          </a:solidFill>
                          <a:latin typeface="EB Garamond"/>
                          <a:ea typeface="EB Garamond"/>
                          <a:cs typeface="EB Garamond"/>
                          <a:sym typeface="EB Garamond"/>
                        </a:rPr>
                        <a:t>COURSE ON YOGA AND EXERCISE</a:t>
                      </a:r>
                      <a:endParaRPr b="1" sz="1300" u="none" cap="none" strike="noStrike">
                        <a:solidFill>
                          <a:srgbClr val="000000"/>
                        </a:solidFill>
                        <a:latin typeface="EB Garamond"/>
                        <a:ea typeface="EB Garamond"/>
                        <a:cs typeface="EB Garamond"/>
                        <a:sym typeface="EB Garamond"/>
                      </a:endParaRPr>
                    </a:p>
                  </a:txBody>
                  <a:tcPr marT="0" marB="0" marR="36100" marL="36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28600" lvl="0" marL="0" marR="0" rtl="0" algn="ctr">
                        <a:lnSpc>
                          <a:spcPct val="130000"/>
                        </a:lnSpc>
                        <a:spcBef>
                          <a:spcPts val="0"/>
                        </a:spcBef>
                        <a:spcAft>
                          <a:spcPts val="0"/>
                        </a:spcAft>
                        <a:buNone/>
                      </a:pPr>
                      <a:r>
                        <a:rPr b="1" lang="en-GB" sz="1300" u="none" cap="none" strike="noStrike">
                          <a:solidFill>
                            <a:srgbClr val="000000"/>
                          </a:solidFill>
                          <a:latin typeface="EB Garamond"/>
                          <a:ea typeface="EB Garamond"/>
                          <a:cs typeface="EB Garamond"/>
                          <a:sym typeface="EB Garamond"/>
                        </a:rPr>
                        <a:t>YES</a:t>
                      </a:r>
                      <a:endParaRPr b="1" sz="1300" u="none" cap="none" strike="noStrike">
                        <a:solidFill>
                          <a:srgbClr val="000000"/>
                        </a:solidFill>
                        <a:latin typeface="EB Garamond"/>
                        <a:ea typeface="EB Garamond"/>
                        <a:cs typeface="EB Garamond"/>
                        <a:sym typeface="EB Garamond"/>
                      </a:endParaRPr>
                    </a:p>
                  </a:txBody>
                  <a:tcPr marT="0" marB="0" marR="36100" marL="36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28600" lvl="0" marL="0" marR="0" rtl="0" algn="ctr">
                        <a:lnSpc>
                          <a:spcPct val="130000"/>
                        </a:lnSpc>
                        <a:spcBef>
                          <a:spcPts val="0"/>
                        </a:spcBef>
                        <a:spcAft>
                          <a:spcPts val="0"/>
                        </a:spcAft>
                        <a:buNone/>
                      </a:pPr>
                      <a:r>
                        <a:rPr b="1" lang="en-GB" sz="1300" u="none" cap="none" strike="noStrike">
                          <a:solidFill>
                            <a:srgbClr val="000000"/>
                          </a:solidFill>
                          <a:latin typeface="EB Garamond"/>
                          <a:ea typeface="EB Garamond"/>
                          <a:cs typeface="EB Garamond"/>
                          <a:sym typeface="EB Garamond"/>
                        </a:rPr>
                        <a:t>YES</a:t>
                      </a:r>
                      <a:endParaRPr b="1" sz="1300" u="none" cap="none" strike="noStrike">
                        <a:solidFill>
                          <a:srgbClr val="000000"/>
                        </a:solidFill>
                        <a:latin typeface="EB Garamond"/>
                        <a:ea typeface="EB Garamond"/>
                        <a:cs typeface="EB Garamond"/>
                        <a:sym typeface="EB Garamond"/>
                      </a:endParaRPr>
                    </a:p>
                  </a:txBody>
                  <a:tcPr marT="0" marB="0" marR="36100" marL="36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28600" lvl="0" marL="0" marR="0" rtl="0" algn="ctr">
                        <a:lnSpc>
                          <a:spcPct val="130000"/>
                        </a:lnSpc>
                        <a:spcBef>
                          <a:spcPts val="0"/>
                        </a:spcBef>
                        <a:spcAft>
                          <a:spcPts val="0"/>
                        </a:spcAft>
                        <a:buNone/>
                      </a:pPr>
                      <a:r>
                        <a:rPr b="1" lang="en-GB" sz="1300" u="none" cap="none" strike="noStrike">
                          <a:solidFill>
                            <a:srgbClr val="000000"/>
                          </a:solidFill>
                          <a:latin typeface="EB Garamond"/>
                          <a:ea typeface="EB Garamond"/>
                          <a:cs typeface="EB Garamond"/>
                          <a:sym typeface="EB Garamond"/>
                        </a:rPr>
                        <a:t> </a:t>
                      </a:r>
                      <a:endParaRPr b="1" sz="1300" u="none" cap="none" strike="noStrike">
                        <a:solidFill>
                          <a:srgbClr val="000000"/>
                        </a:solidFill>
                        <a:latin typeface="EB Garamond"/>
                        <a:ea typeface="EB Garamond"/>
                        <a:cs typeface="EB Garamond"/>
                        <a:sym typeface="EB Garamond"/>
                      </a:endParaRPr>
                    </a:p>
                  </a:txBody>
                  <a:tcPr marT="0" marB="0" marR="36100" marL="36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43600">
                <a:tc>
                  <a:txBody>
                    <a:bodyPr/>
                    <a:lstStyle/>
                    <a:p>
                      <a:pPr indent="228600" lvl="0" marL="0" marR="0" rtl="0" algn="ctr">
                        <a:lnSpc>
                          <a:spcPct val="130000"/>
                        </a:lnSpc>
                        <a:spcBef>
                          <a:spcPts val="0"/>
                        </a:spcBef>
                        <a:spcAft>
                          <a:spcPts val="0"/>
                        </a:spcAft>
                        <a:buNone/>
                      </a:pPr>
                      <a:r>
                        <a:rPr b="1" lang="en-GB" sz="1300" u="none" cap="none" strike="noStrike">
                          <a:solidFill>
                            <a:srgbClr val="000000"/>
                          </a:solidFill>
                          <a:latin typeface="EB Garamond"/>
                          <a:ea typeface="EB Garamond"/>
                          <a:cs typeface="EB Garamond"/>
                          <a:sym typeface="EB Garamond"/>
                        </a:rPr>
                        <a:t>HEALTH WORKSHEETS AND </a:t>
                      </a:r>
                      <a:r>
                        <a:rPr b="1" lang="en-GB" sz="1300">
                          <a:latin typeface="EB Garamond"/>
                          <a:ea typeface="EB Garamond"/>
                          <a:cs typeface="EB Garamond"/>
                          <a:sym typeface="EB Garamond"/>
                        </a:rPr>
                        <a:t>ASSESSMENTS</a:t>
                      </a:r>
                      <a:endParaRPr b="1" sz="1300" u="none" cap="none" strike="noStrike">
                        <a:solidFill>
                          <a:srgbClr val="000000"/>
                        </a:solidFill>
                        <a:latin typeface="EB Garamond"/>
                        <a:ea typeface="EB Garamond"/>
                        <a:cs typeface="EB Garamond"/>
                        <a:sym typeface="EB Garamond"/>
                      </a:endParaRPr>
                    </a:p>
                  </a:txBody>
                  <a:tcPr marT="0" marB="0" marR="36100" marL="36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28600" lvl="0" marL="0" marR="0" rtl="0" algn="ctr">
                        <a:lnSpc>
                          <a:spcPct val="130000"/>
                        </a:lnSpc>
                        <a:spcBef>
                          <a:spcPts val="0"/>
                        </a:spcBef>
                        <a:spcAft>
                          <a:spcPts val="0"/>
                        </a:spcAft>
                        <a:buNone/>
                      </a:pPr>
                      <a:r>
                        <a:rPr b="1" lang="en-GB" sz="1300" u="none" cap="none" strike="noStrike">
                          <a:solidFill>
                            <a:srgbClr val="000000"/>
                          </a:solidFill>
                          <a:latin typeface="EB Garamond"/>
                          <a:ea typeface="EB Garamond"/>
                          <a:cs typeface="EB Garamond"/>
                          <a:sym typeface="EB Garamond"/>
                        </a:rPr>
                        <a:t>NO</a:t>
                      </a:r>
                      <a:endParaRPr b="1" sz="1300" u="none" cap="none" strike="noStrike">
                        <a:solidFill>
                          <a:srgbClr val="000000"/>
                        </a:solidFill>
                        <a:latin typeface="EB Garamond"/>
                        <a:ea typeface="EB Garamond"/>
                        <a:cs typeface="EB Garamond"/>
                        <a:sym typeface="EB Garamond"/>
                      </a:endParaRPr>
                    </a:p>
                  </a:txBody>
                  <a:tcPr marT="0" marB="0" marR="36100" marL="36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28600" lvl="0" marL="0" marR="0" rtl="0" algn="ctr">
                        <a:lnSpc>
                          <a:spcPct val="130000"/>
                        </a:lnSpc>
                        <a:spcBef>
                          <a:spcPts val="0"/>
                        </a:spcBef>
                        <a:spcAft>
                          <a:spcPts val="0"/>
                        </a:spcAft>
                        <a:buNone/>
                      </a:pPr>
                      <a:r>
                        <a:rPr b="1" lang="en-GB" sz="1300" u="none" cap="none" strike="noStrike">
                          <a:solidFill>
                            <a:srgbClr val="000000"/>
                          </a:solidFill>
                          <a:latin typeface="EB Garamond"/>
                          <a:ea typeface="EB Garamond"/>
                          <a:cs typeface="EB Garamond"/>
                          <a:sym typeface="EB Garamond"/>
                        </a:rPr>
                        <a:t>YES</a:t>
                      </a:r>
                      <a:endParaRPr b="1" sz="1300" u="none" cap="none" strike="noStrike">
                        <a:solidFill>
                          <a:srgbClr val="000000"/>
                        </a:solidFill>
                        <a:latin typeface="EB Garamond"/>
                        <a:ea typeface="EB Garamond"/>
                        <a:cs typeface="EB Garamond"/>
                        <a:sym typeface="EB Garamond"/>
                      </a:endParaRPr>
                    </a:p>
                  </a:txBody>
                  <a:tcPr marT="0" marB="0" marR="36100" marL="36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28600" lvl="0" marL="0" marR="0" rtl="0" algn="ctr">
                        <a:lnSpc>
                          <a:spcPct val="130000"/>
                        </a:lnSpc>
                        <a:spcBef>
                          <a:spcPts val="0"/>
                        </a:spcBef>
                        <a:spcAft>
                          <a:spcPts val="0"/>
                        </a:spcAft>
                        <a:buNone/>
                      </a:pPr>
                      <a:r>
                        <a:rPr b="1" lang="en-GB" sz="1300" u="none" cap="none" strike="noStrike">
                          <a:solidFill>
                            <a:srgbClr val="000000"/>
                          </a:solidFill>
                          <a:latin typeface="EB Garamond"/>
                          <a:ea typeface="EB Garamond"/>
                          <a:cs typeface="EB Garamond"/>
                          <a:sym typeface="EB Garamond"/>
                        </a:rPr>
                        <a:t>Self-analysation on practice of healthy habits + collection of data for recommendation in different way</a:t>
                      </a:r>
                      <a:endParaRPr b="1" sz="1300" u="none" cap="none" strike="noStrike">
                        <a:solidFill>
                          <a:srgbClr val="000000"/>
                        </a:solidFill>
                        <a:latin typeface="EB Garamond"/>
                        <a:ea typeface="EB Garamond"/>
                        <a:cs typeface="EB Garamond"/>
                        <a:sym typeface="EB Garamond"/>
                      </a:endParaRPr>
                    </a:p>
                  </a:txBody>
                  <a:tcPr marT="0" marB="0" marR="36100" marL="36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00950">
                <a:tc>
                  <a:txBody>
                    <a:bodyPr/>
                    <a:lstStyle/>
                    <a:p>
                      <a:pPr indent="228600" lvl="0" marL="0" marR="0" rtl="0" algn="ctr">
                        <a:lnSpc>
                          <a:spcPct val="130000"/>
                        </a:lnSpc>
                        <a:spcBef>
                          <a:spcPts val="0"/>
                        </a:spcBef>
                        <a:spcAft>
                          <a:spcPts val="0"/>
                        </a:spcAft>
                        <a:buNone/>
                      </a:pPr>
                      <a:r>
                        <a:rPr b="1" lang="en-GB" sz="1300" u="none" cap="none" strike="noStrike">
                          <a:solidFill>
                            <a:srgbClr val="000000"/>
                          </a:solidFill>
                          <a:latin typeface="EB Garamond"/>
                          <a:ea typeface="EB Garamond"/>
                          <a:cs typeface="EB Garamond"/>
                          <a:sym typeface="EB Garamond"/>
                        </a:rPr>
                        <a:t>HEALTH JOURNAL &amp; HEALTH CARD</a:t>
                      </a:r>
                      <a:endParaRPr b="1" sz="1300" u="none" cap="none" strike="noStrike">
                        <a:solidFill>
                          <a:srgbClr val="000000"/>
                        </a:solidFill>
                        <a:latin typeface="EB Garamond"/>
                        <a:ea typeface="EB Garamond"/>
                        <a:cs typeface="EB Garamond"/>
                        <a:sym typeface="EB Garamond"/>
                      </a:endParaRPr>
                    </a:p>
                  </a:txBody>
                  <a:tcPr marT="0" marB="0" marR="36100" marL="36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28600" lvl="0" marL="0" marR="0" rtl="0" algn="ctr">
                        <a:lnSpc>
                          <a:spcPct val="130000"/>
                        </a:lnSpc>
                        <a:spcBef>
                          <a:spcPts val="0"/>
                        </a:spcBef>
                        <a:spcAft>
                          <a:spcPts val="0"/>
                        </a:spcAft>
                        <a:buNone/>
                      </a:pPr>
                      <a:r>
                        <a:rPr b="1" lang="en-GB" sz="1300" u="none" cap="none" strike="noStrike">
                          <a:solidFill>
                            <a:srgbClr val="000000"/>
                          </a:solidFill>
                          <a:latin typeface="EB Garamond"/>
                          <a:ea typeface="EB Garamond"/>
                          <a:cs typeface="EB Garamond"/>
                          <a:sym typeface="EB Garamond"/>
                        </a:rPr>
                        <a:t>NO</a:t>
                      </a:r>
                      <a:endParaRPr b="1" sz="1300" u="none" cap="none" strike="noStrike">
                        <a:solidFill>
                          <a:srgbClr val="000000"/>
                        </a:solidFill>
                        <a:latin typeface="EB Garamond"/>
                        <a:ea typeface="EB Garamond"/>
                        <a:cs typeface="EB Garamond"/>
                        <a:sym typeface="EB Garamond"/>
                      </a:endParaRPr>
                    </a:p>
                  </a:txBody>
                  <a:tcPr marT="0" marB="0" marR="36100" marL="36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28600" lvl="0" marL="0" marR="0" rtl="0" algn="ctr">
                        <a:lnSpc>
                          <a:spcPct val="130000"/>
                        </a:lnSpc>
                        <a:spcBef>
                          <a:spcPts val="0"/>
                        </a:spcBef>
                        <a:spcAft>
                          <a:spcPts val="0"/>
                        </a:spcAft>
                        <a:buNone/>
                      </a:pPr>
                      <a:r>
                        <a:rPr b="1" lang="en-GB" sz="1300" u="none" cap="none" strike="noStrike">
                          <a:solidFill>
                            <a:srgbClr val="000000"/>
                          </a:solidFill>
                          <a:latin typeface="EB Garamond"/>
                          <a:ea typeface="EB Garamond"/>
                          <a:cs typeface="EB Garamond"/>
                          <a:sym typeface="EB Garamond"/>
                        </a:rPr>
                        <a:t>YES</a:t>
                      </a:r>
                      <a:endParaRPr b="1" sz="1300" u="none" cap="none" strike="noStrike">
                        <a:solidFill>
                          <a:srgbClr val="000000"/>
                        </a:solidFill>
                        <a:latin typeface="EB Garamond"/>
                        <a:ea typeface="EB Garamond"/>
                        <a:cs typeface="EB Garamond"/>
                        <a:sym typeface="EB Garamond"/>
                      </a:endParaRPr>
                    </a:p>
                  </a:txBody>
                  <a:tcPr marT="0" marB="0" marR="36100" marL="36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28600" lvl="0" marL="0" marR="0" rtl="0" algn="ctr">
                        <a:lnSpc>
                          <a:spcPct val="130000"/>
                        </a:lnSpc>
                        <a:spcBef>
                          <a:spcPts val="0"/>
                        </a:spcBef>
                        <a:spcAft>
                          <a:spcPts val="0"/>
                        </a:spcAft>
                        <a:buNone/>
                      </a:pPr>
                      <a:r>
                        <a:rPr b="1" lang="en-GB" sz="1300" u="none" cap="none" strike="noStrike">
                          <a:solidFill>
                            <a:srgbClr val="000000"/>
                          </a:solidFill>
                          <a:latin typeface="EB Garamond"/>
                          <a:ea typeface="EB Garamond"/>
                          <a:cs typeface="EB Garamond"/>
                          <a:sym typeface="EB Garamond"/>
                        </a:rPr>
                        <a:t>Prescription sheet</a:t>
                      </a:r>
                      <a:endParaRPr b="1" sz="1300" u="none" cap="none" strike="noStrike">
                        <a:solidFill>
                          <a:srgbClr val="000000"/>
                        </a:solidFill>
                        <a:latin typeface="EB Garamond"/>
                        <a:ea typeface="EB Garamond"/>
                        <a:cs typeface="EB Garamond"/>
                        <a:sym typeface="EB Garamond"/>
                      </a:endParaRPr>
                    </a:p>
                  </a:txBody>
                  <a:tcPr marT="0" marB="0" marR="36100" marL="36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03725">
                <a:tc>
                  <a:txBody>
                    <a:bodyPr/>
                    <a:lstStyle/>
                    <a:p>
                      <a:pPr indent="228600" lvl="0" marL="0" marR="0" rtl="0" algn="ctr">
                        <a:lnSpc>
                          <a:spcPct val="130000"/>
                        </a:lnSpc>
                        <a:spcBef>
                          <a:spcPts val="0"/>
                        </a:spcBef>
                        <a:spcAft>
                          <a:spcPts val="0"/>
                        </a:spcAft>
                        <a:buNone/>
                      </a:pPr>
                      <a:r>
                        <a:rPr b="1" lang="en-GB" sz="1300" u="none" cap="none" strike="noStrike">
                          <a:solidFill>
                            <a:srgbClr val="000000"/>
                          </a:solidFill>
                          <a:latin typeface="EB Garamond"/>
                          <a:ea typeface="EB Garamond"/>
                          <a:cs typeface="EB Garamond"/>
                          <a:sym typeface="EB Garamond"/>
                        </a:rPr>
                        <a:t>MEAL PLANNER</a:t>
                      </a:r>
                      <a:endParaRPr b="1" sz="1300" u="none" cap="none" strike="noStrike">
                        <a:solidFill>
                          <a:srgbClr val="000000"/>
                        </a:solidFill>
                        <a:latin typeface="EB Garamond"/>
                        <a:ea typeface="EB Garamond"/>
                        <a:cs typeface="EB Garamond"/>
                        <a:sym typeface="EB Garamond"/>
                      </a:endParaRPr>
                    </a:p>
                  </a:txBody>
                  <a:tcPr marT="0" marB="0" marR="36100" marL="36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28600" lvl="0" marL="0" marR="0" rtl="0" algn="ctr">
                        <a:lnSpc>
                          <a:spcPct val="130000"/>
                        </a:lnSpc>
                        <a:spcBef>
                          <a:spcPts val="0"/>
                        </a:spcBef>
                        <a:spcAft>
                          <a:spcPts val="0"/>
                        </a:spcAft>
                        <a:buNone/>
                      </a:pPr>
                      <a:r>
                        <a:rPr b="1" lang="en-GB" sz="1300" u="none" cap="none" strike="noStrike">
                          <a:solidFill>
                            <a:srgbClr val="000000"/>
                          </a:solidFill>
                          <a:latin typeface="EB Garamond"/>
                          <a:ea typeface="EB Garamond"/>
                          <a:cs typeface="EB Garamond"/>
                          <a:sym typeface="EB Garamond"/>
                        </a:rPr>
                        <a:t>YES</a:t>
                      </a:r>
                      <a:endParaRPr b="1" sz="1300" u="none" cap="none" strike="noStrike">
                        <a:solidFill>
                          <a:srgbClr val="000000"/>
                        </a:solidFill>
                        <a:latin typeface="EB Garamond"/>
                        <a:ea typeface="EB Garamond"/>
                        <a:cs typeface="EB Garamond"/>
                        <a:sym typeface="EB Garamond"/>
                      </a:endParaRPr>
                    </a:p>
                  </a:txBody>
                  <a:tcPr marT="0" marB="0" marR="36100" marL="36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28600" lvl="0" marL="0" marR="0" rtl="0" algn="ctr">
                        <a:lnSpc>
                          <a:spcPct val="130000"/>
                        </a:lnSpc>
                        <a:spcBef>
                          <a:spcPts val="0"/>
                        </a:spcBef>
                        <a:spcAft>
                          <a:spcPts val="0"/>
                        </a:spcAft>
                        <a:buNone/>
                      </a:pPr>
                      <a:r>
                        <a:rPr b="1" lang="en-GB" sz="1300" u="none" cap="none" strike="noStrike">
                          <a:solidFill>
                            <a:srgbClr val="000000"/>
                          </a:solidFill>
                          <a:latin typeface="EB Garamond"/>
                          <a:ea typeface="EB Garamond"/>
                          <a:cs typeface="EB Garamond"/>
                          <a:sym typeface="EB Garamond"/>
                        </a:rPr>
                        <a:t>YES</a:t>
                      </a:r>
                      <a:endParaRPr b="1" sz="1300" u="none" cap="none" strike="noStrike">
                        <a:solidFill>
                          <a:srgbClr val="000000"/>
                        </a:solidFill>
                        <a:latin typeface="EB Garamond"/>
                        <a:ea typeface="EB Garamond"/>
                        <a:cs typeface="EB Garamond"/>
                        <a:sym typeface="EB Garamond"/>
                      </a:endParaRPr>
                    </a:p>
                  </a:txBody>
                  <a:tcPr marT="0" marB="0" marR="36100" marL="36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28600" lvl="0" marL="0" marR="0" rtl="0" algn="ctr">
                        <a:lnSpc>
                          <a:spcPct val="130000"/>
                        </a:lnSpc>
                        <a:spcBef>
                          <a:spcPts val="0"/>
                        </a:spcBef>
                        <a:spcAft>
                          <a:spcPts val="0"/>
                        </a:spcAft>
                        <a:buNone/>
                      </a:pPr>
                      <a:r>
                        <a:rPr b="1" lang="en-GB" sz="1300" u="none" cap="none" strike="noStrike">
                          <a:solidFill>
                            <a:srgbClr val="000000"/>
                          </a:solidFill>
                          <a:latin typeface="EB Garamond"/>
                          <a:ea typeface="EB Garamond"/>
                          <a:cs typeface="EB Garamond"/>
                          <a:sym typeface="EB Garamond"/>
                        </a:rPr>
                        <a:t> </a:t>
                      </a:r>
                      <a:endParaRPr b="1" sz="1300" u="none" cap="none" strike="noStrike">
                        <a:solidFill>
                          <a:srgbClr val="000000"/>
                        </a:solidFill>
                        <a:latin typeface="EB Garamond"/>
                        <a:ea typeface="EB Garamond"/>
                        <a:cs typeface="EB Garamond"/>
                        <a:sym typeface="EB Garamond"/>
                      </a:endParaRPr>
                    </a:p>
                  </a:txBody>
                  <a:tcPr marT="0" marB="0" marR="36100" marL="36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00950">
                <a:tc>
                  <a:txBody>
                    <a:bodyPr/>
                    <a:lstStyle/>
                    <a:p>
                      <a:pPr indent="228600" lvl="0" marL="0" marR="0" rtl="0" algn="ctr">
                        <a:lnSpc>
                          <a:spcPct val="130000"/>
                        </a:lnSpc>
                        <a:spcBef>
                          <a:spcPts val="0"/>
                        </a:spcBef>
                        <a:spcAft>
                          <a:spcPts val="0"/>
                        </a:spcAft>
                        <a:buNone/>
                      </a:pPr>
                      <a:r>
                        <a:rPr b="1" lang="en-GB" sz="1300" u="none" cap="none" strike="noStrike">
                          <a:solidFill>
                            <a:srgbClr val="000000"/>
                          </a:solidFill>
                          <a:latin typeface="EB Garamond"/>
                          <a:ea typeface="EB Garamond"/>
                          <a:cs typeface="EB Garamond"/>
                          <a:sym typeface="EB Garamond"/>
                        </a:rPr>
                        <a:t>PERSONALITY DEVELOPMENT </a:t>
                      </a:r>
                      <a:endParaRPr b="1" sz="1300" u="none" cap="none" strike="noStrike">
                        <a:solidFill>
                          <a:srgbClr val="000000"/>
                        </a:solidFill>
                        <a:latin typeface="EB Garamond"/>
                        <a:ea typeface="EB Garamond"/>
                        <a:cs typeface="EB Garamond"/>
                        <a:sym typeface="EB Garamond"/>
                      </a:endParaRPr>
                    </a:p>
                  </a:txBody>
                  <a:tcPr marT="0" marB="0" marR="36100" marL="36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28600" lvl="0" marL="0" marR="0" rtl="0" algn="ctr">
                        <a:lnSpc>
                          <a:spcPct val="130000"/>
                        </a:lnSpc>
                        <a:spcBef>
                          <a:spcPts val="0"/>
                        </a:spcBef>
                        <a:spcAft>
                          <a:spcPts val="0"/>
                        </a:spcAft>
                        <a:buNone/>
                      </a:pPr>
                      <a:r>
                        <a:rPr b="1" lang="en-GB" sz="1300" u="none" cap="none" strike="noStrike">
                          <a:solidFill>
                            <a:srgbClr val="000000"/>
                          </a:solidFill>
                          <a:latin typeface="EB Garamond"/>
                          <a:ea typeface="EB Garamond"/>
                          <a:cs typeface="EB Garamond"/>
                          <a:sym typeface="EB Garamond"/>
                        </a:rPr>
                        <a:t>YES</a:t>
                      </a:r>
                      <a:endParaRPr b="1" sz="1300" u="none" cap="none" strike="noStrike">
                        <a:solidFill>
                          <a:srgbClr val="000000"/>
                        </a:solidFill>
                        <a:latin typeface="EB Garamond"/>
                        <a:ea typeface="EB Garamond"/>
                        <a:cs typeface="EB Garamond"/>
                        <a:sym typeface="EB Garamond"/>
                      </a:endParaRPr>
                    </a:p>
                  </a:txBody>
                  <a:tcPr marT="0" marB="0" marR="36100" marL="36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28600" lvl="0" marL="0" marR="0" rtl="0" algn="ctr">
                        <a:lnSpc>
                          <a:spcPct val="130000"/>
                        </a:lnSpc>
                        <a:spcBef>
                          <a:spcPts val="0"/>
                        </a:spcBef>
                        <a:spcAft>
                          <a:spcPts val="0"/>
                        </a:spcAft>
                        <a:buNone/>
                      </a:pPr>
                      <a:r>
                        <a:rPr b="1" lang="en-GB" sz="1300" u="none" cap="none" strike="noStrike">
                          <a:solidFill>
                            <a:srgbClr val="000000"/>
                          </a:solidFill>
                          <a:latin typeface="EB Garamond"/>
                          <a:ea typeface="EB Garamond"/>
                          <a:cs typeface="EB Garamond"/>
                          <a:sym typeface="EB Garamond"/>
                        </a:rPr>
                        <a:t>YES</a:t>
                      </a:r>
                      <a:endParaRPr b="1" sz="1300" u="none" cap="none" strike="noStrike">
                        <a:solidFill>
                          <a:srgbClr val="000000"/>
                        </a:solidFill>
                        <a:latin typeface="EB Garamond"/>
                        <a:ea typeface="EB Garamond"/>
                        <a:cs typeface="EB Garamond"/>
                        <a:sym typeface="EB Garamond"/>
                      </a:endParaRPr>
                    </a:p>
                  </a:txBody>
                  <a:tcPr marT="0" marB="0" marR="36100" marL="36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28600" lvl="0" marL="0" marR="0" rtl="0" algn="ctr">
                        <a:lnSpc>
                          <a:spcPct val="130000"/>
                        </a:lnSpc>
                        <a:spcBef>
                          <a:spcPts val="0"/>
                        </a:spcBef>
                        <a:spcAft>
                          <a:spcPts val="0"/>
                        </a:spcAft>
                        <a:buNone/>
                      </a:pPr>
                      <a:r>
                        <a:rPr b="1" lang="en-GB" sz="1300" u="none" cap="none" strike="noStrike">
                          <a:solidFill>
                            <a:srgbClr val="000000"/>
                          </a:solidFill>
                          <a:latin typeface="EB Garamond"/>
                          <a:ea typeface="EB Garamond"/>
                          <a:cs typeface="EB Garamond"/>
                          <a:sym typeface="EB Garamond"/>
                        </a:rPr>
                        <a:t> </a:t>
                      </a:r>
                      <a:endParaRPr b="1" sz="1300" u="none" cap="none" strike="noStrike">
                        <a:solidFill>
                          <a:srgbClr val="000000"/>
                        </a:solidFill>
                        <a:latin typeface="EB Garamond"/>
                        <a:ea typeface="EB Garamond"/>
                        <a:cs typeface="EB Garamond"/>
                        <a:sym typeface="EB Garamond"/>
                      </a:endParaRPr>
                    </a:p>
                  </a:txBody>
                  <a:tcPr marT="0" marB="0" marR="36100" marL="36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22275">
                <a:tc>
                  <a:txBody>
                    <a:bodyPr/>
                    <a:lstStyle/>
                    <a:p>
                      <a:pPr indent="228600" lvl="0" marL="0" marR="0" rtl="0" algn="ctr">
                        <a:lnSpc>
                          <a:spcPct val="130000"/>
                        </a:lnSpc>
                        <a:spcBef>
                          <a:spcPts val="0"/>
                        </a:spcBef>
                        <a:spcAft>
                          <a:spcPts val="0"/>
                        </a:spcAft>
                        <a:buNone/>
                      </a:pPr>
                      <a:r>
                        <a:rPr b="1" lang="en-GB" sz="1300" u="none" cap="none" strike="noStrike">
                          <a:solidFill>
                            <a:srgbClr val="000000"/>
                          </a:solidFill>
                          <a:latin typeface="EB Garamond"/>
                          <a:ea typeface="EB Garamond"/>
                          <a:cs typeface="EB Garamond"/>
                          <a:sym typeface="EB Garamond"/>
                        </a:rPr>
                        <a:t>PERSONALIZED CARE FOR ADOLESCENCE, ADULTS &amp; SENIOR CITIZENS </a:t>
                      </a:r>
                      <a:endParaRPr b="1" sz="1300" u="none" cap="none" strike="noStrike">
                        <a:solidFill>
                          <a:srgbClr val="000000"/>
                        </a:solidFill>
                        <a:latin typeface="EB Garamond"/>
                        <a:ea typeface="EB Garamond"/>
                        <a:cs typeface="EB Garamond"/>
                        <a:sym typeface="EB Garamond"/>
                      </a:endParaRPr>
                    </a:p>
                  </a:txBody>
                  <a:tcPr marT="0" marB="0" marR="36100" marL="36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28600" lvl="0" marL="0" marR="0" rtl="0" algn="ctr">
                        <a:lnSpc>
                          <a:spcPct val="130000"/>
                        </a:lnSpc>
                        <a:spcBef>
                          <a:spcPts val="0"/>
                        </a:spcBef>
                        <a:spcAft>
                          <a:spcPts val="0"/>
                        </a:spcAft>
                        <a:buNone/>
                      </a:pPr>
                      <a:r>
                        <a:rPr b="1" lang="en-GB" sz="1300" u="none" cap="none" strike="noStrike">
                          <a:solidFill>
                            <a:srgbClr val="000000"/>
                          </a:solidFill>
                          <a:latin typeface="EB Garamond"/>
                          <a:ea typeface="EB Garamond"/>
                          <a:cs typeface="EB Garamond"/>
                          <a:sym typeface="EB Garamond"/>
                        </a:rPr>
                        <a:t>YES (but not in single app)</a:t>
                      </a:r>
                      <a:endParaRPr b="1" sz="1300" u="none" cap="none" strike="noStrike">
                        <a:solidFill>
                          <a:srgbClr val="000000"/>
                        </a:solidFill>
                        <a:latin typeface="EB Garamond"/>
                        <a:ea typeface="EB Garamond"/>
                        <a:cs typeface="EB Garamond"/>
                        <a:sym typeface="EB Garamond"/>
                      </a:endParaRPr>
                    </a:p>
                  </a:txBody>
                  <a:tcPr marT="0" marB="0" marR="36100" marL="36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28600" lvl="0" marL="0" marR="0" rtl="0" algn="ctr">
                        <a:lnSpc>
                          <a:spcPct val="130000"/>
                        </a:lnSpc>
                        <a:spcBef>
                          <a:spcPts val="0"/>
                        </a:spcBef>
                        <a:spcAft>
                          <a:spcPts val="0"/>
                        </a:spcAft>
                        <a:buNone/>
                      </a:pPr>
                      <a:r>
                        <a:rPr b="1" lang="en-GB" sz="1300" u="none" cap="none" strike="noStrike">
                          <a:solidFill>
                            <a:srgbClr val="000000"/>
                          </a:solidFill>
                          <a:latin typeface="EB Garamond"/>
                          <a:ea typeface="EB Garamond"/>
                          <a:cs typeface="EB Garamond"/>
                          <a:sym typeface="EB Garamond"/>
                        </a:rPr>
                        <a:t>    YES</a:t>
                      </a:r>
                      <a:endParaRPr b="1" sz="1300" u="none" cap="none" strike="noStrike">
                        <a:solidFill>
                          <a:srgbClr val="000000"/>
                        </a:solidFill>
                        <a:latin typeface="EB Garamond"/>
                        <a:ea typeface="EB Garamond"/>
                        <a:cs typeface="EB Garamond"/>
                        <a:sym typeface="EB Garamond"/>
                      </a:endParaRPr>
                    </a:p>
                  </a:txBody>
                  <a:tcPr marT="0" marB="0" marR="36100" marL="36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28600" lvl="0" marL="0" marR="0" rtl="0" algn="ctr">
                        <a:lnSpc>
                          <a:spcPct val="130000"/>
                        </a:lnSpc>
                        <a:spcBef>
                          <a:spcPts val="0"/>
                        </a:spcBef>
                        <a:spcAft>
                          <a:spcPts val="0"/>
                        </a:spcAft>
                        <a:buNone/>
                      </a:pPr>
                      <a:r>
                        <a:rPr b="1" lang="en-GB" sz="1300" u="none" cap="none" strike="noStrike">
                          <a:solidFill>
                            <a:srgbClr val="000000"/>
                          </a:solidFill>
                          <a:latin typeface="EB Garamond"/>
                          <a:ea typeface="EB Garamond"/>
                          <a:cs typeface="EB Garamond"/>
                          <a:sym typeface="EB Garamond"/>
                        </a:rPr>
                        <a:t>Combined in one single application</a:t>
                      </a:r>
                      <a:endParaRPr b="1" sz="1300" u="none" cap="none" strike="noStrike">
                        <a:solidFill>
                          <a:srgbClr val="000000"/>
                        </a:solidFill>
                        <a:latin typeface="EB Garamond"/>
                        <a:ea typeface="EB Garamond"/>
                        <a:cs typeface="EB Garamond"/>
                        <a:sym typeface="EB Garamond"/>
                      </a:endParaRPr>
                    </a:p>
                  </a:txBody>
                  <a:tcPr marT="0" marB="0" marR="36100" marL="36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00950">
                <a:tc>
                  <a:txBody>
                    <a:bodyPr/>
                    <a:lstStyle/>
                    <a:p>
                      <a:pPr indent="228600" lvl="0" marL="0" marR="0" rtl="0" algn="ctr">
                        <a:lnSpc>
                          <a:spcPct val="130000"/>
                        </a:lnSpc>
                        <a:spcBef>
                          <a:spcPts val="0"/>
                        </a:spcBef>
                        <a:spcAft>
                          <a:spcPts val="0"/>
                        </a:spcAft>
                        <a:buNone/>
                      </a:pPr>
                      <a:r>
                        <a:rPr b="1" lang="en-GB" sz="1300" u="none" cap="none" strike="noStrike">
                          <a:solidFill>
                            <a:srgbClr val="000000"/>
                          </a:solidFill>
                          <a:latin typeface="EB Garamond"/>
                          <a:ea typeface="EB Garamond"/>
                          <a:cs typeface="EB Garamond"/>
                          <a:sym typeface="EB Garamond"/>
                        </a:rPr>
                        <a:t>KNOW YOURSELF</a:t>
                      </a:r>
                      <a:endParaRPr b="1" sz="1300" u="none" cap="none" strike="noStrike">
                        <a:solidFill>
                          <a:srgbClr val="000000"/>
                        </a:solidFill>
                        <a:latin typeface="EB Garamond"/>
                        <a:ea typeface="EB Garamond"/>
                        <a:cs typeface="EB Garamond"/>
                        <a:sym typeface="EB Garamond"/>
                      </a:endParaRPr>
                    </a:p>
                  </a:txBody>
                  <a:tcPr marT="0" marB="0" marR="36100" marL="36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28600" lvl="0" marL="0" marR="0" rtl="0" algn="ctr">
                        <a:lnSpc>
                          <a:spcPct val="130000"/>
                        </a:lnSpc>
                        <a:spcBef>
                          <a:spcPts val="0"/>
                        </a:spcBef>
                        <a:spcAft>
                          <a:spcPts val="0"/>
                        </a:spcAft>
                        <a:buNone/>
                      </a:pPr>
                      <a:r>
                        <a:rPr b="1" lang="en-GB" sz="1300" u="none" cap="none" strike="noStrike">
                          <a:solidFill>
                            <a:srgbClr val="000000"/>
                          </a:solidFill>
                          <a:latin typeface="EB Garamond"/>
                          <a:ea typeface="EB Garamond"/>
                          <a:cs typeface="EB Garamond"/>
                          <a:sym typeface="EB Garamond"/>
                        </a:rPr>
                        <a:t>NO</a:t>
                      </a:r>
                      <a:endParaRPr b="1" sz="1300" u="none" cap="none" strike="noStrike">
                        <a:solidFill>
                          <a:srgbClr val="000000"/>
                        </a:solidFill>
                        <a:latin typeface="EB Garamond"/>
                        <a:ea typeface="EB Garamond"/>
                        <a:cs typeface="EB Garamond"/>
                        <a:sym typeface="EB Garamond"/>
                      </a:endParaRPr>
                    </a:p>
                  </a:txBody>
                  <a:tcPr marT="0" marB="0" marR="36100" marL="36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28600" lvl="0" marL="0" marR="0" rtl="0" algn="ctr">
                        <a:lnSpc>
                          <a:spcPct val="130000"/>
                        </a:lnSpc>
                        <a:spcBef>
                          <a:spcPts val="0"/>
                        </a:spcBef>
                        <a:spcAft>
                          <a:spcPts val="0"/>
                        </a:spcAft>
                        <a:buNone/>
                      </a:pPr>
                      <a:r>
                        <a:rPr b="1" lang="en-GB" sz="1300" u="none" cap="none" strike="noStrike">
                          <a:solidFill>
                            <a:srgbClr val="000000"/>
                          </a:solidFill>
                          <a:latin typeface="EB Garamond"/>
                          <a:ea typeface="EB Garamond"/>
                          <a:cs typeface="EB Garamond"/>
                          <a:sym typeface="EB Garamond"/>
                        </a:rPr>
                        <a:t>YES</a:t>
                      </a:r>
                      <a:endParaRPr b="1" sz="1300" u="none" cap="none" strike="noStrike">
                        <a:solidFill>
                          <a:srgbClr val="000000"/>
                        </a:solidFill>
                        <a:latin typeface="EB Garamond"/>
                        <a:ea typeface="EB Garamond"/>
                        <a:cs typeface="EB Garamond"/>
                        <a:sym typeface="EB Garamond"/>
                      </a:endParaRPr>
                    </a:p>
                  </a:txBody>
                  <a:tcPr marT="0" marB="0" marR="36100" marL="36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28600" lvl="0" marL="0" marR="0" rtl="0" algn="ctr">
                        <a:lnSpc>
                          <a:spcPct val="130000"/>
                        </a:lnSpc>
                        <a:spcBef>
                          <a:spcPts val="0"/>
                        </a:spcBef>
                        <a:spcAft>
                          <a:spcPts val="0"/>
                        </a:spcAft>
                        <a:buNone/>
                      </a:pPr>
                      <a:r>
                        <a:rPr b="1" lang="en-GB" sz="1300" u="none" cap="none" strike="noStrike">
                          <a:solidFill>
                            <a:srgbClr val="000000"/>
                          </a:solidFill>
                          <a:latin typeface="EB Garamond"/>
                          <a:ea typeface="EB Garamond"/>
                          <a:cs typeface="EB Garamond"/>
                          <a:sym typeface="EB Garamond"/>
                        </a:rPr>
                        <a:t>Intrapersonal analysis</a:t>
                      </a:r>
                      <a:endParaRPr b="1" sz="1300" u="none" cap="none" strike="noStrike">
                        <a:solidFill>
                          <a:srgbClr val="000000"/>
                        </a:solidFill>
                        <a:latin typeface="EB Garamond"/>
                        <a:ea typeface="EB Garamond"/>
                        <a:cs typeface="EB Garamond"/>
                        <a:sym typeface="EB Garamond"/>
                      </a:endParaRPr>
                    </a:p>
                  </a:txBody>
                  <a:tcPr marT="0" marB="0" marR="36100" marL="36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
          <p:cNvSpPr txBox="1"/>
          <p:nvPr>
            <p:ph type="title"/>
          </p:nvPr>
        </p:nvSpPr>
        <p:spPr>
          <a:xfrm>
            <a:off x="677334" y="313942"/>
            <a:ext cx="8596800" cy="1273200"/>
          </a:xfrm>
          <a:prstGeom prst="rect">
            <a:avLst/>
          </a:prstGeom>
          <a:noFill/>
          <a:ln>
            <a:noFill/>
          </a:ln>
        </p:spPr>
        <p:txBody>
          <a:bodyPr anchorCtr="0" anchor="t" bIns="45700" lIns="91425" spcFirstLastPara="1" rIns="91425" wrap="square" tIns="45700">
            <a:noAutofit/>
          </a:bodyPr>
          <a:lstStyle/>
          <a:p>
            <a:pPr indent="-571500" lvl="0" marL="571500" rtl="0" algn="l">
              <a:spcBef>
                <a:spcPts val="0"/>
              </a:spcBef>
              <a:spcAft>
                <a:spcPts val="0"/>
              </a:spcAft>
              <a:buClr>
                <a:schemeClr val="dk1"/>
              </a:buClr>
              <a:buSzPts val="4400"/>
              <a:buFont typeface="Noto Sans Symbols"/>
              <a:buChar char="❑"/>
            </a:pPr>
            <a:r>
              <a:rPr b="1" lang="en-GB" sz="4400">
                <a:solidFill>
                  <a:schemeClr val="dk1"/>
                </a:solidFill>
                <a:latin typeface="Consolas"/>
                <a:ea typeface="Consolas"/>
                <a:cs typeface="Consolas"/>
                <a:sym typeface="Consolas"/>
              </a:rPr>
              <a:t>SELECTION OF </a:t>
            </a:r>
            <a:br>
              <a:rPr b="1" lang="en-GB" sz="4400">
                <a:solidFill>
                  <a:schemeClr val="dk1"/>
                </a:solidFill>
                <a:latin typeface="Consolas"/>
                <a:ea typeface="Consolas"/>
                <a:cs typeface="Consolas"/>
                <a:sym typeface="Consolas"/>
              </a:rPr>
            </a:br>
            <a:r>
              <a:rPr b="1" lang="en-GB" sz="4400">
                <a:solidFill>
                  <a:schemeClr val="dk1"/>
                </a:solidFill>
                <a:latin typeface="Consolas"/>
                <a:ea typeface="Consolas"/>
                <a:cs typeface="Consolas"/>
                <a:sym typeface="Consolas"/>
              </a:rPr>
              <a:t>PROBLEM STATEMENT</a:t>
            </a:r>
            <a:endParaRPr/>
          </a:p>
        </p:txBody>
      </p:sp>
      <p:sp>
        <p:nvSpPr>
          <p:cNvPr id="158" name="Google Shape;158;p3"/>
          <p:cNvSpPr txBox="1"/>
          <p:nvPr>
            <p:ph idx="1" type="body"/>
          </p:nvPr>
        </p:nvSpPr>
        <p:spPr>
          <a:xfrm>
            <a:off x="677334" y="1888788"/>
            <a:ext cx="8855772" cy="4635770"/>
          </a:xfrm>
          <a:prstGeom prst="rect">
            <a:avLst/>
          </a:prstGeom>
          <a:noFill/>
          <a:ln>
            <a:noFill/>
          </a:ln>
        </p:spPr>
        <p:txBody>
          <a:bodyPr anchorCtr="0" anchor="t" bIns="45700" lIns="91425" spcFirstLastPara="1" rIns="91425" wrap="square" tIns="45700">
            <a:noAutofit/>
          </a:bodyPr>
          <a:lstStyle/>
          <a:p>
            <a:pPr indent="-342900" lvl="0" marL="342900" rtl="0" algn="just">
              <a:lnSpc>
                <a:spcPct val="130000"/>
              </a:lnSpc>
              <a:spcBef>
                <a:spcPts val="0"/>
              </a:spcBef>
              <a:spcAft>
                <a:spcPts val="0"/>
              </a:spcAft>
              <a:buSzPts val="1440"/>
              <a:buFont typeface="Noto Sans Symbols"/>
              <a:buChar char="⮚"/>
            </a:pPr>
            <a:r>
              <a:rPr b="1" lang="en-GB">
                <a:solidFill>
                  <a:srgbClr val="000000"/>
                </a:solidFill>
                <a:latin typeface="Comic Sans MS"/>
                <a:ea typeface="Comic Sans MS"/>
                <a:cs typeface="Comic Sans MS"/>
                <a:sym typeface="Comic Sans MS"/>
              </a:rPr>
              <a:t>We were analysing the problem statements and we thought that there is much need of innovation in health sector. We selected the problem statement “Innovate to build solutions to find novel ways to address health and nutrition challenges such as malnutrition, obesity etc.” </a:t>
            </a:r>
            <a:endParaRPr b="1">
              <a:solidFill>
                <a:srgbClr val="000000"/>
              </a:solidFill>
              <a:latin typeface="Comic Sans MS"/>
              <a:ea typeface="Comic Sans MS"/>
              <a:cs typeface="Comic Sans MS"/>
              <a:sym typeface="Comic Sans MS"/>
            </a:endParaRPr>
          </a:p>
          <a:p>
            <a:pPr indent="-342900" lvl="0" marL="342900" rtl="0" algn="just">
              <a:lnSpc>
                <a:spcPct val="130000"/>
              </a:lnSpc>
              <a:spcBef>
                <a:spcPts val="1000"/>
              </a:spcBef>
              <a:spcAft>
                <a:spcPts val="0"/>
              </a:spcAft>
              <a:buSzPts val="1440"/>
              <a:buFont typeface="Noto Sans Symbols"/>
              <a:buChar char="⮚"/>
            </a:pPr>
            <a:r>
              <a:rPr b="1" lang="en-GB">
                <a:solidFill>
                  <a:srgbClr val="000000"/>
                </a:solidFill>
                <a:latin typeface="Comic Sans MS"/>
                <a:ea typeface="Comic Sans MS"/>
                <a:cs typeface="Comic Sans MS"/>
                <a:sym typeface="Comic Sans MS"/>
              </a:rPr>
              <a:t>We started to think that how can we tackle health and nutrition problems. We thought that having a healthy lifestyle can address health issues such as malnutrition, obesity, diabetes etc.</a:t>
            </a:r>
            <a:endParaRPr b="1">
              <a:solidFill>
                <a:srgbClr val="000000"/>
              </a:solidFill>
              <a:latin typeface="Comic Sans MS"/>
              <a:ea typeface="Comic Sans MS"/>
              <a:cs typeface="Comic Sans MS"/>
              <a:sym typeface="Comic Sans MS"/>
            </a:endParaRPr>
          </a:p>
          <a:p>
            <a:pPr indent="-342900" lvl="0" marL="342900" rtl="0" algn="just">
              <a:lnSpc>
                <a:spcPct val="130000"/>
              </a:lnSpc>
              <a:spcBef>
                <a:spcPts val="1000"/>
              </a:spcBef>
              <a:spcAft>
                <a:spcPts val="0"/>
              </a:spcAft>
              <a:buSzPts val="1440"/>
              <a:buFont typeface="Noto Sans Symbols"/>
              <a:buChar char="⮚"/>
            </a:pPr>
            <a:r>
              <a:rPr b="1" lang="en-GB">
                <a:solidFill>
                  <a:srgbClr val="000000"/>
                </a:solidFill>
                <a:latin typeface="Comic Sans MS"/>
                <a:ea typeface="Comic Sans MS"/>
                <a:cs typeface="Comic Sans MS"/>
                <a:sym typeface="Comic Sans MS"/>
              </a:rPr>
              <a:t>We thought that for this we can work on an idea which aims to provide healthy lifestyle through health assistance.</a:t>
            </a:r>
            <a:endParaRPr b="1">
              <a:solidFill>
                <a:srgbClr val="000000"/>
              </a:solidFill>
              <a:latin typeface="Comic Sans MS"/>
              <a:ea typeface="Comic Sans MS"/>
              <a:cs typeface="Comic Sans MS"/>
              <a:sym typeface="Comic Sans MS"/>
            </a:endParaRPr>
          </a:p>
          <a:p>
            <a:pPr indent="-342900" lvl="0" marL="342900" rtl="0" algn="just">
              <a:lnSpc>
                <a:spcPct val="130000"/>
              </a:lnSpc>
              <a:spcBef>
                <a:spcPts val="1000"/>
              </a:spcBef>
              <a:spcAft>
                <a:spcPts val="0"/>
              </a:spcAft>
              <a:buSzPts val="1440"/>
              <a:buFont typeface="Noto Sans Symbols"/>
              <a:buChar char="⮚"/>
            </a:pPr>
            <a:r>
              <a:rPr b="1" lang="en-GB">
                <a:solidFill>
                  <a:srgbClr val="000000"/>
                </a:solidFill>
                <a:latin typeface="Comic Sans MS"/>
                <a:ea typeface="Comic Sans MS"/>
                <a:cs typeface="Comic Sans MS"/>
                <a:sym typeface="Comic Sans MS"/>
              </a:rPr>
              <a:t>It has to be different from the existing one so we thought of providing personalized health assistance to teenagers, adults and senior citizens.</a:t>
            </a:r>
            <a:endParaRPr b="1">
              <a:solidFill>
                <a:srgbClr val="000000"/>
              </a:solidFill>
              <a:latin typeface="Comic Sans MS"/>
              <a:ea typeface="Comic Sans MS"/>
              <a:cs typeface="Comic Sans MS"/>
              <a:sym typeface="Comic Sans MS"/>
            </a:endParaRPr>
          </a:p>
          <a:p>
            <a:pPr indent="-241300" lvl="0" marL="342900" rtl="0" algn="l">
              <a:spcBef>
                <a:spcPts val="1000"/>
              </a:spcBef>
              <a:spcAft>
                <a:spcPts val="0"/>
              </a:spcAft>
              <a:buSzPts val="1600"/>
              <a:buFont typeface="Noto Sans Symbols"/>
              <a:buNone/>
            </a:pPr>
            <a:r>
              <a:t/>
            </a:r>
            <a:endParaRPr b="1" sz="2000">
              <a:latin typeface="Comic Sans MS"/>
              <a:ea typeface="Comic Sans MS"/>
              <a:cs typeface="Comic Sans MS"/>
              <a:sym typeface="Comic Sans MS"/>
            </a:endParaRPr>
          </a:p>
        </p:txBody>
      </p:sp>
      <p:pic>
        <p:nvPicPr>
          <p:cNvPr descr="Error, warning, failure, mistake, problem, not, found 3D illustration - Download on Iconfinder" id="159" name="Google Shape;159;p3"/>
          <p:cNvPicPr preferRelativeResize="0"/>
          <p:nvPr/>
        </p:nvPicPr>
        <p:blipFill rotWithShape="1">
          <a:blip r:embed="rId3">
            <a:alphaModFix/>
          </a:blip>
          <a:srcRect b="0" l="0" r="0" t="0"/>
          <a:stretch/>
        </p:blipFill>
        <p:spPr>
          <a:xfrm>
            <a:off x="9048775" y="1031550"/>
            <a:ext cx="3442801" cy="34428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4"/>
          <p:cNvSpPr txBox="1"/>
          <p:nvPr>
            <p:ph type="title"/>
          </p:nvPr>
        </p:nvSpPr>
        <p:spPr>
          <a:xfrm>
            <a:off x="677334" y="609600"/>
            <a:ext cx="8596668" cy="753533"/>
          </a:xfrm>
          <a:prstGeom prst="rect">
            <a:avLst/>
          </a:prstGeom>
          <a:noFill/>
          <a:ln>
            <a:noFill/>
          </a:ln>
        </p:spPr>
        <p:txBody>
          <a:bodyPr anchorCtr="0" anchor="t" bIns="45700" lIns="91425" spcFirstLastPara="1" rIns="91425" wrap="square" tIns="45700">
            <a:noAutofit/>
          </a:bodyPr>
          <a:lstStyle/>
          <a:p>
            <a:pPr indent="-571500" lvl="0" marL="571500" rtl="0" algn="l">
              <a:spcBef>
                <a:spcPts val="0"/>
              </a:spcBef>
              <a:spcAft>
                <a:spcPts val="0"/>
              </a:spcAft>
              <a:buClr>
                <a:schemeClr val="dk1"/>
              </a:buClr>
              <a:buSzPts val="4400"/>
              <a:buFont typeface="Noto Sans Symbols"/>
              <a:buChar char="❑"/>
            </a:pPr>
            <a:r>
              <a:rPr b="1" lang="en-GB" sz="4400">
                <a:solidFill>
                  <a:schemeClr val="dk1"/>
                </a:solidFill>
                <a:latin typeface="Consolas"/>
                <a:ea typeface="Consolas"/>
                <a:cs typeface="Consolas"/>
                <a:sym typeface="Consolas"/>
              </a:rPr>
              <a:t>DESCRIPTION OF IDEA</a:t>
            </a:r>
            <a:endParaRPr/>
          </a:p>
        </p:txBody>
      </p:sp>
      <p:sp>
        <p:nvSpPr>
          <p:cNvPr id="165" name="Google Shape;165;p4"/>
          <p:cNvSpPr txBox="1"/>
          <p:nvPr>
            <p:ph idx="1" type="body"/>
          </p:nvPr>
        </p:nvSpPr>
        <p:spPr>
          <a:xfrm>
            <a:off x="677334" y="1363133"/>
            <a:ext cx="9474199" cy="4995333"/>
          </a:xfrm>
          <a:prstGeom prst="rect">
            <a:avLst/>
          </a:prstGeom>
          <a:noFill/>
          <a:ln>
            <a:noFill/>
          </a:ln>
        </p:spPr>
        <p:txBody>
          <a:bodyPr anchorCtr="0" anchor="t" bIns="45700" lIns="91425" spcFirstLastPara="1" rIns="91425" wrap="square" tIns="45700">
            <a:normAutofit fontScale="85000" lnSpcReduction="20000"/>
          </a:bodyPr>
          <a:lstStyle/>
          <a:p>
            <a:pPr indent="-228600" lvl="0" marL="571500" rtl="0" algn="just">
              <a:lnSpc>
                <a:spcPct val="130000"/>
              </a:lnSpc>
              <a:spcBef>
                <a:spcPts val="0"/>
              </a:spcBef>
              <a:spcAft>
                <a:spcPts val="0"/>
              </a:spcAft>
              <a:buSzPct val="80000"/>
              <a:buChar char="►"/>
            </a:pPr>
            <a:r>
              <a:rPr b="1" lang="en-GB" sz="2400">
                <a:solidFill>
                  <a:schemeClr val="dk1"/>
                </a:solidFill>
                <a:latin typeface="Comic Sans MS"/>
                <a:ea typeface="Comic Sans MS"/>
                <a:cs typeface="Comic Sans MS"/>
                <a:sym typeface="Comic Sans MS"/>
              </a:rPr>
              <a:t>We have divided the website mainly in four sections </a:t>
            </a:r>
            <a:endParaRPr b="1" sz="2400">
              <a:solidFill>
                <a:schemeClr val="dk1"/>
              </a:solidFill>
              <a:latin typeface="Comic Sans MS"/>
              <a:ea typeface="Comic Sans MS"/>
              <a:cs typeface="Comic Sans MS"/>
              <a:sym typeface="Comic Sans MS"/>
            </a:endParaRPr>
          </a:p>
          <a:p>
            <a:pPr indent="-342900" lvl="0" marL="342900" rtl="0" algn="just">
              <a:lnSpc>
                <a:spcPct val="130000"/>
              </a:lnSpc>
              <a:spcBef>
                <a:spcPts val="1000"/>
              </a:spcBef>
              <a:spcAft>
                <a:spcPts val="0"/>
              </a:spcAft>
              <a:buSzPct val="80000"/>
              <a:buFont typeface="Trebuchet MS"/>
              <a:buAutoNum type="arabicPeriod"/>
            </a:pPr>
            <a:r>
              <a:rPr b="1" lang="en-GB" sz="2400">
                <a:solidFill>
                  <a:schemeClr val="dk1"/>
                </a:solidFill>
                <a:latin typeface="Comic Sans MS"/>
                <a:ea typeface="Comic Sans MS"/>
                <a:cs typeface="Comic Sans MS"/>
                <a:sym typeface="Comic Sans MS"/>
              </a:rPr>
              <a:t>Routine</a:t>
            </a:r>
            <a:endParaRPr b="1" sz="2400">
              <a:solidFill>
                <a:schemeClr val="dk1"/>
              </a:solidFill>
              <a:latin typeface="Comic Sans MS"/>
              <a:ea typeface="Comic Sans MS"/>
              <a:cs typeface="Comic Sans MS"/>
              <a:sym typeface="Comic Sans MS"/>
            </a:endParaRPr>
          </a:p>
          <a:p>
            <a:pPr indent="-342900" lvl="0" marL="342900" rtl="0" algn="just">
              <a:lnSpc>
                <a:spcPct val="130000"/>
              </a:lnSpc>
              <a:spcBef>
                <a:spcPts val="1000"/>
              </a:spcBef>
              <a:spcAft>
                <a:spcPts val="0"/>
              </a:spcAft>
              <a:buSzPct val="80000"/>
              <a:buFont typeface="Trebuchet MS"/>
              <a:buAutoNum type="arabicPeriod"/>
            </a:pPr>
            <a:r>
              <a:rPr b="1" lang="en-GB" sz="2400">
                <a:solidFill>
                  <a:schemeClr val="dk1"/>
                </a:solidFill>
                <a:latin typeface="Comic Sans MS"/>
                <a:ea typeface="Comic Sans MS"/>
                <a:cs typeface="Comic Sans MS"/>
                <a:sym typeface="Comic Sans MS"/>
              </a:rPr>
              <a:t>Diet</a:t>
            </a:r>
            <a:endParaRPr b="1" sz="2400">
              <a:solidFill>
                <a:schemeClr val="dk1"/>
              </a:solidFill>
              <a:latin typeface="Comic Sans MS"/>
              <a:ea typeface="Comic Sans MS"/>
              <a:cs typeface="Comic Sans MS"/>
              <a:sym typeface="Comic Sans MS"/>
            </a:endParaRPr>
          </a:p>
          <a:p>
            <a:pPr indent="-342900" lvl="0" marL="342900" rtl="0" algn="just">
              <a:lnSpc>
                <a:spcPct val="130000"/>
              </a:lnSpc>
              <a:spcBef>
                <a:spcPts val="1000"/>
              </a:spcBef>
              <a:spcAft>
                <a:spcPts val="0"/>
              </a:spcAft>
              <a:buSzPct val="80000"/>
              <a:buFont typeface="Trebuchet MS"/>
              <a:buAutoNum type="arabicPeriod"/>
            </a:pPr>
            <a:r>
              <a:rPr b="1" lang="en-GB" sz="2400">
                <a:solidFill>
                  <a:schemeClr val="dk1"/>
                </a:solidFill>
                <a:latin typeface="Comic Sans MS"/>
                <a:ea typeface="Comic Sans MS"/>
                <a:cs typeface="Comic Sans MS"/>
                <a:sym typeface="Comic Sans MS"/>
              </a:rPr>
              <a:t>Physical fitness</a:t>
            </a:r>
            <a:endParaRPr b="1" sz="2400">
              <a:solidFill>
                <a:schemeClr val="dk1"/>
              </a:solidFill>
              <a:latin typeface="Comic Sans MS"/>
              <a:ea typeface="Comic Sans MS"/>
              <a:cs typeface="Comic Sans MS"/>
              <a:sym typeface="Comic Sans MS"/>
            </a:endParaRPr>
          </a:p>
          <a:p>
            <a:pPr indent="-342900" lvl="0" marL="342900" rtl="0" algn="just">
              <a:lnSpc>
                <a:spcPct val="130000"/>
              </a:lnSpc>
              <a:spcBef>
                <a:spcPts val="1000"/>
              </a:spcBef>
              <a:spcAft>
                <a:spcPts val="0"/>
              </a:spcAft>
              <a:buSzPct val="80000"/>
              <a:buFont typeface="Trebuchet MS"/>
              <a:buAutoNum type="arabicPeriod"/>
            </a:pPr>
            <a:r>
              <a:rPr b="1" lang="en-GB" sz="2400">
                <a:solidFill>
                  <a:schemeClr val="dk1"/>
                </a:solidFill>
                <a:latin typeface="Comic Sans MS"/>
                <a:ea typeface="Comic Sans MS"/>
                <a:cs typeface="Comic Sans MS"/>
                <a:sym typeface="Comic Sans MS"/>
              </a:rPr>
              <a:t>Mental health</a:t>
            </a:r>
            <a:endParaRPr b="1" sz="2400">
              <a:solidFill>
                <a:schemeClr val="dk1"/>
              </a:solidFill>
              <a:latin typeface="Comic Sans MS"/>
              <a:ea typeface="Comic Sans MS"/>
              <a:cs typeface="Comic Sans MS"/>
              <a:sym typeface="Comic Sans MS"/>
            </a:endParaRPr>
          </a:p>
          <a:p>
            <a:pPr indent="-228600" lvl="0" marL="571500" rtl="0" algn="just">
              <a:lnSpc>
                <a:spcPct val="130000"/>
              </a:lnSpc>
              <a:spcBef>
                <a:spcPts val="1000"/>
              </a:spcBef>
              <a:spcAft>
                <a:spcPts val="0"/>
              </a:spcAft>
              <a:buSzPct val="80000"/>
              <a:buChar char="►"/>
            </a:pPr>
            <a:r>
              <a:rPr b="1" lang="en-GB" sz="2400">
                <a:solidFill>
                  <a:schemeClr val="dk1"/>
                </a:solidFill>
                <a:latin typeface="Comic Sans MS"/>
                <a:ea typeface="Comic Sans MS"/>
                <a:cs typeface="Comic Sans MS"/>
                <a:sym typeface="Comic Sans MS"/>
              </a:rPr>
              <a:t>Apart from these areas our website also includes health record, health journal and advice corner. Here I will explain about these all features with some illustrations of our screens.</a:t>
            </a:r>
            <a:endParaRPr b="1" sz="2400">
              <a:solidFill>
                <a:schemeClr val="dk1"/>
              </a:solidFill>
              <a:latin typeface="Comic Sans MS"/>
              <a:ea typeface="Comic Sans MS"/>
              <a:cs typeface="Comic Sans MS"/>
              <a:sym typeface="Comic Sans MS"/>
            </a:endParaRPr>
          </a:p>
          <a:p>
            <a:pPr indent="-228600" lvl="0" marL="571500" rtl="0" algn="just">
              <a:lnSpc>
                <a:spcPct val="130000"/>
              </a:lnSpc>
              <a:spcBef>
                <a:spcPts val="1000"/>
              </a:spcBef>
              <a:spcAft>
                <a:spcPts val="0"/>
              </a:spcAft>
              <a:buSzPct val="80000"/>
              <a:buChar char="►"/>
            </a:pPr>
            <a:r>
              <a:rPr b="1" lang="en-GB" sz="2400">
                <a:solidFill>
                  <a:schemeClr val="dk1"/>
                </a:solidFill>
                <a:latin typeface="Comic Sans MS"/>
                <a:ea typeface="Comic Sans MS"/>
                <a:cs typeface="Comic Sans MS"/>
                <a:sym typeface="Comic Sans MS"/>
              </a:rPr>
              <a:t>This is just explaining that how different features will work but for creating final product we will need a large database and help from health experts.</a:t>
            </a:r>
            <a:endParaRPr b="1" sz="2400">
              <a:solidFill>
                <a:schemeClr val="dk1"/>
              </a:solidFill>
              <a:latin typeface="Comic Sans MS"/>
              <a:ea typeface="Comic Sans MS"/>
              <a:cs typeface="Comic Sans MS"/>
              <a:sym typeface="Comic Sans MS"/>
            </a:endParaRPr>
          </a:p>
          <a:p>
            <a:pPr indent="-308356" lvl="0" marL="342900" rtl="0" algn="l">
              <a:spcBef>
                <a:spcPts val="1000"/>
              </a:spcBef>
              <a:spcAft>
                <a:spcPts val="0"/>
              </a:spcAft>
              <a:buSzPct val="80000"/>
              <a:buNone/>
            </a:pPr>
            <a:r>
              <a:t/>
            </a:r>
            <a:endParaRPr b="1" sz="800">
              <a:latin typeface="Comic Sans MS"/>
              <a:ea typeface="Comic Sans MS"/>
              <a:cs typeface="Comic Sans MS"/>
              <a:sym typeface="Comic Sans MS"/>
            </a:endParaRPr>
          </a:p>
        </p:txBody>
      </p:sp>
      <p:pic>
        <p:nvPicPr>
          <p:cNvPr id="166" name="Google Shape;166;p4"/>
          <p:cNvPicPr preferRelativeResize="0"/>
          <p:nvPr/>
        </p:nvPicPr>
        <p:blipFill rotWithShape="1">
          <a:blip r:embed="rId3">
            <a:alphaModFix/>
          </a:blip>
          <a:srcRect b="-7220" l="0" r="0" t="7220"/>
          <a:stretch/>
        </p:blipFill>
        <p:spPr>
          <a:xfrm>
            <a:off x="8095650" y="477350"/>
            <a:ext cx="3389650" cy="34968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5"/>
          <p:cNvPicPr preferRelativeResize="0"/>
          <p:nvPr/>
        </p:nvPicPr>
        <p:blipFill rotWithShape="1">
          <a:blip r:embed="rId3">
            <a:alphaModFix/>
          </a:blip>
          <a:srcRect b="0" l="1979" r="1978" t="0"/>
          <a:stretch/>
        </p:blipFill>
        <p:spPr>
          <a:xfrm>
            <a:off x="7919825" y="0"/>
            <a:ext cx="2620575" cy="2561000"/>
          </a:xfrm>
          <a:prstGeom prst="rect">
            <a:avLst/>
          </a:prstGeom>
          <a:noFill/>
          <a:ln>
            <a:noFill/>
          </a:ln>
        </p:spPr>
      </p:pic>
      <p:sp>
        <p:nvSpPr>
          <p:cNvPr id="172" name="Google Shape;172;p5"/>
          <p:cNvSpPr txBox="1"/>
          <p:nvPr>
            <p:ph type="title"/>
          </p:nvPr>
        </p:nvSpPr>
        <p:spPr>
          <a:xfrm>
            <a:off x="677334" y="609600"/>
            <a:ext cx="8596668" cy="660400"/>
          </a:xfrm>
          <a:prstGeom prst="rect">
            <a:avLst/>
          </a:prstGeom>
          <a:noFill/>
          <a:ln>
            <a:noFill/>
          </a:ln>
        </p:spPr>
        <p:txBody>
          <a:bodyPr anchorCtr="0" anchor="t" bIns="45700" lIns="91425" spcFirstLastPara="1" rIns="91425" wrap="square" tIns="45700">
            <a:normAutofit fontScale="90000"/>
          </a:bodyPr>
          <a:lstStyle/>
          <a:p>
            <a:pPr indent="-685800" lvl="0" marL="685800" rtl="0" algn="l">
              <a:spcBef>
                <a:spcPts val="0"/>
              </a:spcBef>
              <a:spcAft>
                <a:spcPts val="0"/>
              </a:spcAft>
              <a:buClr>
                <a:schemeClr val="dk1"/>
              </a:buClr>
              <a:buSzPct val="100000"/>
              <a:buFont typeface="Noto Sans Symbols"/>
              <a:buChar char="❑"/>
            </a:pPr>
            <a:r>
              <a:rPr lang="en-GB" sz="4900">
                <a:solidFill>
                  <a:schemeClr val="dk1"/>
                </a:solidFill>
              </a:rPr>
              <a:t>ROUTINE</a:t>
            </a:r>
            <a:endParaRPr>
              <a:solidFill>
                <a:schemeClr val="dk1"/>
              </a:solidFill>
            </a:endParaRPr>
          </a:p>
        </p:txBody>
      </p:sp>
      <p:sp>
        <p:nvSpPr>
          <p:cNvPr id="173" name="Google Shape;173;p5"/>
          <p:cNvSpPr txBox="1"/>
          <p:nvPr>
            <p:ph idx="1" type="body"/>
          </p:nvPr>
        </p:nvSpPr>
        <p:spPr>
          <a:xfrm>
            <a:off x="677334" y="1737377"/>
            <a:ext cx="8096528" cy="433268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600"/>
              <a:buChar char="►"/>
            </a:pPr>
            <a:r>
              <a:rPr b="1" lang="en-GB" sz="2000">
                <a:latin typeface="Comic Sans MS"/>
                <a:ea typeface="Comic Sans MS"/>
                <a:cs typeface="Comic Sans MS"/>
                <a:sym typeface="Comic Sans MS"/>
              </a:rPr>
              <a:t>Our website gives recommendation to users to manage their daily routine it gives them recommended activities that they should include in their routine as per their profession and age group. It also analysis the time they spent on a particular activity which help them to summarize their whole day. </a:t>
            </a:r>
            <a:endParaRPr/>
          </a:p>
          <a:p>
            <a:pPr indent="-342900" lvl="0" marL="342900" rtl="0" algn="just">
              <a:spcBef>
                <a:spcPts val="1000"/>
              </a:spcBef>
              <a:spcAft>
                <a:spcPts val="0"/>
              </a:spcAft>
              <a:buSzPts val="1600"/>
              <a:buChar char="►"/>
            </a:pPr>
            <a:r>
              <a:rPr b="1" lang="en-GB" sz="2000">
                <a:latin typeface="Comic Sans MS"/>
                <a:ea typeface="Comic Sans MS"/>
                <a:cs typeface="Comic Sans MS"/>
                <a:sym typeface="Comic Sans MS"/>
              </a:rPr>
              <a:t>The innovative element is that it also focusses on the personality development of the user. It has features for effective time management , increasing productivity, routine analyzer etc.</a:t>
            </a:r>
            <a:endParaRPr/>
          </a:p>
          <a:p>
            <a:pPr indent="-241300" lvl="0" marL="342900" rtl="0" algn="just">
              <a:spcBef>
                <a:spcPts val="1000"/>
              </a:spcBef>
              <a:spcAft>
                <a:spcPts val="0"/>
              </a:spcAft>
              <a:buSzPts val="1600"/>
              <a:buNone/>
            </a:pPr>
            <a:r>
              <a:t/>
            </a:r>
            <a:endParaRPr b="1" sz="2000">
              <a:latin typeface="Comic Sans MS"/>
              <a:ea typeface="Comic Sans MS"/>
              <a:cs typeface="Comic Sans MS"/>
              <a:sym typeface="Comic Sans MS"/>
            </a:endParaRPr>
          </a:p>
        </p:txBody>
      </p:sp>
      <p:pic>
        <p:nvPicPr>
          <p:cNvPr id="174" name="Google Shape;174;p5"/>
          <p:cNvPicPr preferRelativeResize="0"/>
          <p:nvPr/>
        </p:nvPicPr>
        <p:blipFill rotWithShape="1">
          <a:blip r:embed="rId4">
            <a:alphaModFix/>
          </a:blip>
          <a:srcRect b="0" l="0" r="0" t="0"/>
          <a:stretch/>
        </p:blipFill>
        <p:spPr>
          <a:xfrm>
            <a:off x="8773850" y="2496825"/>
            <a:ext cx="2820900" cy="342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t/>
            </a:r>
            <a:endParaRPr/>
          </a:p>
        </p:txBody>
      </p:sp>
      <p:sp>
        <p:nvSpPr>
          <p:cNvPr id="180" name="Google Shape;180;p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grpSp>
        <p:nvGrpSpPr>
          <p:cNvPr id="181" name="Google Shape;181;p6"/>
          <p:cNvGrpSpPr/>
          <p:nvPr/>
        </p:nvGrpSpPr>
        <p:grpSpPr>
          <a:xfrm>
            <a:off x="487075" y="506550"/>
            <a:ext cx="10754044" cy="5611095"/>
            <a:chOff x="0" y="49883"/>
            <a:chExt cx="6894502" cy="2356514"/>
          </a:xfrm>
        </p:grpSpPr>
        <p:pic>
          <p:nvPicPr>
            <p:cNvPr id="182" name="Google Shape;182;p6"/>
            <p:cNvPicPr preferRelativeResize="0"/>
            <p:nvPr/>
          </p:nvPicPr>
          <p:blipFill rotWithShape="1">
            <a:blip r:embed="rId3">
              <a:alphaModFix/>
            </a:blip>
            <a:srcRect b="0" l="0" r="0" t="0"/>
            <a:stretch/>
          </p:blipFill>
          <p:spPr>
            <a:xfrm>
              <a:off x="0" y="49883"/>
              <a:ext cx="3810000" cy="2356514"/>
            </a:xfrm>
            <a:prstGeom prst="rect">
              <a:avLst/>
            </a:prstGeom>
            <a:noFill/>
            <a:ln cap="flat" cmpd="sng" w="28575">
              <a:solidFill>
                <a:schemeClr val="dk1"/>
              </a:solidFill>
              <a:prstDash val="solid"/>
              <a:round/>
              <a:headEnd len="sm" w="sm" type="none"/>
              <a:tailEnd len="sm" w="sm" type="none"/>
            </a:ln>
          </p:spPr>
        </p:pic>
        <p:pic>
          <p:nvPicPr>
            <p:cNvPr id="183" name="Google Shape;183;p6"/>
            <p:cNvPicPr preferRelativeResize="0"/>
            <p:nvPr/>
          </p:nvPicPr>
          <p:blipFill rotWithShape="1">
            <a:blip r:embed="rId4">
              <a:alphaModFix/>
            </a:blip>
            <a:srcRect b="0" l="0" r="0" t="0"/>
            <a:stretch/>
          </p:blipFill>
          <p:spPr>
            <a:xfrm>
              <a:off x="3810000" y="49883"/>
              <a:ext cx="3084502" cy="2356514"/>
            </a:xfrm>
            <a:prstGeom prst="rect">
              <a:avLst/>
            </a:prstGeom>
            <a:noFill/>
            <a:ln cap="flat" cmpd="sng" w="28575">
              <a:solidFill>
                <a:schemeClr val="dk1"/>
              </a:solidFill>
              <a:prstDash val="solid"/>
              <a:round/>
              <a:headEnd len="sm" w="sm" type="none"/>
              <a:tailEnd len="sm" w="sm" type="none"/>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7"/>
          <p:cNvSpPr txBox="1"/>
          <p:nvPr>
            <p:ph type="title"/>
          </p:nvPr>
        </p:nvSpPr>
        <p:spPr>
          <a:xfrm>
            <a:off x="643467" y="643780"/>
            <a:ext cx="2048933" cy="660400"/>
          </a:xfrm>
          <a:prstGeom prst="rect">
            <a:avLst/>
          </a:prstGeom>
          <a:noFill/>
          <a:ln>
            <a:noFill/>
          </a:ln>
        </p:spPr>
        <p:txBody>
          <a:bodyPr anchorCtr="0" anchor="t" bIns="45700" lIns="91425" spcFirstLastPara="1" rIns="91425" wrap="square" tIns="45700">
            <a:normAutofit fontScale="90000"/>
          </a:bodyPr>
          <a:lstStyle/>
          <a:p>
            <a:pPr indent="-685800" lvl="0" marL="685800" rtl="0" algn="l">
              <a:spcBef>
                <a:spcPts val="0"/>
              </a:spcBef>
              <a:spcAft>
                <a:spcPts val="0"/>
              </a:spcAft>
              <a:buClr>
                <a:schemeClr val="dk1"/>
              </a:buClr>
              <a:buSzPct val="100000"/>
              <a:buFont typeface="Noto Sans Symbols"/>
              <a:buChar char="❑"/>
            </a:pPr>
            <a:r>
              <a:rPr lang="en-GB" sz="4900">
                <a:solidFill>
                  <a:schemeClr val="dk1"/>
                </a:solidFill>
              </a:rPr>
              <a:t>DIET</a:t>
            </a:r>
            <a:endParaRPr>
              <a:solidFill>
                <a:schemeClr val="dk1"/>
              </a:solidFill>
            </a:endParaRPr>
          </a:p>
        </p:txBody>
      </p:sp>
      <p:grpSp>
        <p:nvGrpSpPr>
          <p:cNvPr id="189" name="Google Shape;189;p7"/>
          <p:cNvGrpSpPr/>
          <p:nvPr/>
        </p:nvGrpSpPr>
        <p:grpSpPr>
          <a:xfrm>
            <a:off x="643467" y="1450095"/>
            <a:ext cx="6256863" cy="3289683"/>
            <a:chOff x="0" y="0"/>
            <a:chExt cx="6256863" cy="3289683"/>
          </a:xfrm>
        </p:grpSpPr>
        <p:sp>
          <p:nvSpPr>
            <p:cNvPr id="190" name="Google Shape;190;p7"/>
            <p:cNvSpPr/>
            <p:nvPr/>
          </p:nvSpPr>
          <p:spPr>
            <a:xfrm>
              <a:off x="0" y="0"/>
              <a:ext cx="6256863" cy="1054170"/>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
            <p:cNvSpPr txBox="1"/>
            <p:nvPr/>
          </p:nvSpPr>
          <p:spPr>
            <a:xfrm>
              <a:off x="51460" y="51460"/>
              <a:ext cx="6153943" cy="951250"/>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Comic Sans MS"/>
                <a:buNone/>
              </a:pPr>
              <a:r>
                <a:rPr b="0" i="0" lang="en-GB" sz="1700" u="none" cap="none" strike="noStrike">
                  <a:solidFill>
                    <a:schemeClr val="lt1"/>
                  </a:solidFill>
                  <a:latin typeface="Comic Sans MS"/>
                  <a:ea typeface="Comic Sans MS"/>
                  <a:cs typeface="Comic Sans MS"/>
                  <a:sym typeface="Comic Sans MS"/>
                </a:rPr>
                <a:t>This section involves the recommendation of diet as per persons BMI, Age group, Gender and disease. It also includes a meal planner and a food database. </a:t>
              </a:r>
              <a:endParaRPr/>
            </a:p>
          </p:txBody>
        </p:sp>
        <p:sp>
          <p:nvSpPr>
            <p:cNvPr id="192" name="Google Shape;192;p7"/>
            <p:cNvSpPr/>
            <p:nvPr/>
          </p:nvSpPr>
          <p:spPr>
            <a:xfrm>
              <a:off x="0" y="1132383"/>
              <a:ext cx="6256863" cy="1054170"/>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7"/>
            <p:cNvSpPr txBox="1"/>
            <p:nvPr/>
          </p:nvSpPr>
          <p:spPr>
            <a:xfrm>
              <a:off x="51460" y="1183843"/>
              <a:ext cx="6153943" cy="951250"/>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Consolas"/>
                <a:buNone/>
              </a:pPr>
              <a:r>
                <a:rPr b="0" i="0" lang="en-GB" sz="1700" u="none" cap="none" strike="noStrike">
                  <a:solidFill>
                    <a:schemeClr val="lt1"/>
                  </a:solidFill>
                  <a:latin typeface="Consolas"/>
                  <a:ea typeface="Consolas"/>
                  <a:cs typeface="Consolas"/>
                  <a:sym typeface="Consolas"/>
                </a:rPr>
                <a:t>The innovative element we proposed is elements of healthy kitchen.</a:t>
              </a:r>
              <a:endParaRPr/>
            </a:p>
          </p:txBody>
        </p:sp>
        <p:sp>
          <p:nvSpPr>
            <p:cNvPr id="194" name="Google Shape;194;p7"/>
            <p:cNvSpPr/>
            <p:nvPr/>
          </p:nvSpPr>
          <p:spPr>
            <a:xfrm>
              <a:off x="0" y="2235513"/>
              <a:ext cx="6256863" cy="1054170"/>
            </a:xfrm>
            <a:prstGeom prst="roundRect">
              <a:avLst>
                <a:gd fmla="val 16667"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
            <p:cNvSpPr txBox="1"/>
            <p:nvPr/>
          </p:nvSpPr>
          <p:spPr>
            <a:xfrm>
              <a:off x="51460" y="2286973"/>
              <a:ext cx="6153943" cy="951250"/>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Comic Sans MS"/>
                <a:buNone/>
              </a:pPr>
              <a:r>
                <a:rPr b="0" i="0" lang="en-GB" sz="1700" u="none" cap="none" strike="noStrike">
                  <a:solidFill>
                    <a:schemeClr val="lt1"/>
                  </a:solidFill>
                  <a:latin typeface="Comic Sans MS"/>
                  <a:ea typeface="Comic Sans MS"/>
                  <a:cs typeface="Comic Sans MS"/>
                  <a:sym typeface="Comic Sans MS"/>
                </a:rPr>
                <a:t>We are also planning to add the concept of Satvik , Rajsik and Tamsik food.</a:t>
              </a:r>
              <a:endParaRPr/>
            </a:p>
          </p:txBody>
        </p:sp>
      </p:grpSp>
      <p:pic>
        <p:nvPicPr>
          <p:cNvPr id="196" name="Google Shape;196;p7"/>
          <p:cNvPicPr preferRelativeResize="0"/>
          <p:nvPr/>
        </p:nvPicPr>
        <p:blipFill rotWithShape="1">
          <a:blip r:embed="rId3">
            <a:alphaModFix/>
          </a:blip>
          <a:srcRect b="0" l="0" r="0" t="0"/>
          <a:stretch/>
        </p:blipFill>
        <p:spPr>
          <a:xfrm>
            <a:off x="7263130" y="0"/>
            <a:ext cx="4928870" cy="3616961"/>
          </a:xfrm>
          <a:prstGeom prst="rect">
            <a:avLst/>
          </a:prstGeom>
          <a:noFill/>
          <a:ln>
            <a:noFill/>
          </a:ln>
        </p:spPr>
      </p:pic>
      <p:pic>
        <p:nvPicPr>
          <p:cNvPr id="197" name="Google Shape;197;p7"/>
          <p:cNvPicPr preferRelativeResize="0"/>
          <p:nvPr/>
        </p:nvPicPr>
        <p:blipFill rotWithShape="1">
          <a:blip r:embed="rId4">
            <a:alphaModFix/>
          </a:blip>
          <a:srcRect b="0" l="0" r="0" t="0"/>
          <a:stretch/>
        </p:blipFill>
        <p:spPr>
          <a:xfrm>
            <a:off x="7263130" y="3616961"/>
            <a:ext cx="4928870" cy="3241040"/>
          </a:xfrm>
          <a:prstGeom prst="rect">
            <a:avLst/>
          </a:prstGeom>
          <a:noFill/>
          <a:ln>
            <a:noFill/>
          </a:ln>
        </p:spPr>
      </p:pic>
      <p:pic>
        <p:nvPicPr>
          <p:cNvPr id="198" name="Google Shape;198;p7"/>
          <p:cNvPicPr preferRelativeResize="0"/>
          <p:nvPr/>
        </p:nvPicPr>
        <p:blipFill rotWithShape="1">
          <a:blip r:embed="rId5">
            <a:alphaModFix/>
          </a:blip>
          <a:srcRect b="0" l="0" r="0" t="0"/>
          <a:stretch/>
        </p:blipFill>
        <p:spPr>
          <a:xfrm>
            <a:off x="643467" y="4769031"/>
            <a:ext cx="6256863" cy="197752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t/>
            </a:r>
            <a:endParaRPr/>
          </a:p>
        </p:txBody>
      </p:sp>
      <p:sp>
        <p:nvSpPr>
          <p:cNvPr id="204" name="Google Shape;204;p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grpSp>
        <p:nvGrpSpPr>
          <p:cNvPr id="205" name="Google Shape;205;p8"/>
          <p:cNvGrpSpPr/>
          <p:nvPr/>
        </p:nvGrpSpPr>
        <p:grpSpPr>
          <a:xfrm>
            <a:off x="965200" y="833966"/>
            <a:ext cx="10261599" cy="5190068"/>
            <a:chOff x="0" y="0"/>
            <a:chExt cx="6353023" cy="2365490"/>
          </a:xfrm>
        </p:grpSpPr>
        <p:pic>
          <p:nvPicPr>
            <p:cNvPr id="206" name="Google Shape;206;p8"/>
            <p:cNvPicPr preferRelativeResize="0"/>
            <p:nvPr/>
          </p:nvPicPr>
          <p:blipFill rotWithShape="1">
            <a:blip r:embed="rId3">
              <a:alphaModFix/>
            </a:blip>
            <a:srcRect b="0" l="0" r="0" t="0"/>
            <a:stretch/>
          </p:blipFill>
          <p:spPr>
            <a:xfrm>
              <a:off x="3227774" y="0"/>
              <a:ext cx="3125249" cy="2365490"/>
            </a:xfrm>
            <a:prstGeom prst="rect">
              <a:avLst/>
            </a:prstGeom>
            <a:noFill/>
            <a:ln>
              <a:noFill/>
            </a:ln>
          </p:spPr>
        </p:pic>
        <p:pic>
          <p:nvPicPr>
            <p:cNvPr id="207" name="Google Shape;207;p8"/>
            <p:cNvPicPr preferRelativeResize="0"/>
            <p:nvPr/>
          </p:nvPicPr>
          <p:blipFill rotWithShape="1">
            <a:blip r:embed="rId4">
              <a:alphaModFix/>
            </a:blip>
            <a:srcRect b="0" l="0" r="0" t="0"/>
            <a:stretch/>
          </p:blipFill>
          <p:spPr>
            <a:xfrm>
              <a:off x="0" y="0"/>
              <a:ext cx="3268062" cy="2365490"/>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571500" lvl="0" marL="571500" rtl="0" algn="l">
              <a:spcBef>
                <a:spcPts val="0"/>
              </a:spcBef>
              <a:spcAft>
                <a:spcPts val="0"/>
              </a:spcAft>
              <a:buClr>
                <a:srgbClr val="262626"/>
              </a:buClr>
              <a:buSzPts val="3600"/>
              <a:buFont typeface="Noto Sans Symbols"/>
              <a:buChar char="❑"/>
            </a:pPr>
            <a:r>
              <a:rPr b="1" lang="en-GB">
                <a:solidFill>
                  <a:srgbClr val="262626"/>
                </a:solidFill>
                <a:latin typeface="Consolas"/>
                <a:ea typeface="Consolas"/>
                <a:cs typeface="Consolas"/>
                <a:sym typeface="Consolas"/>
              </a:rPr>
              <a:t>PHYSICAL FITNESS</a:t>
            </a:r>
            <a:endParaRPr/>
          </a:p>
        </p:txBody>
      </p:sp>
      <p:sp>
        <p:nvSpPr>
          <p:cNvPr id="213" name="Google Shape;213;p9"/>
          <p:cNvSpPr txBox="1"/>
          <p:nvPr>
            <p:ph idx="1" type="body"/>
          </p:nvPr>
        </p:nvSpPr>
        <p:spPr>
          <a:xfrm>
            <a:off x="677334" y="1269999"/>
            <a:ext cx="6256866" cy="4196945"/>
          </a:xfrm>
          <a:prstGeom prst="rect">
            <a:avLst/>
          </a:prstGeom>
          <a:noFill/>
          <a:ln>
            <a:noFill/>
          </a:ln>
        </p:spPr>
        <p:txBody>
          <a:bodyPr anchorCtr="0" anchor="t" bIns="45700" lIns="91425" spcFirstLastPara="1" rIns="91425" wrap="square" tIns="45700">
            <a:normAutofit/>
          </a:bodyPr>
          <a:lstStyle/>
          <a:p>
            <a:pPr indent="-231140" lvl="0" marL="342900" rtl="0" algn="l">
              <a:lnSpc>
                <a:spcPct val="90000"/>
              </a:lnSpc>
              <a:spcBef>
                <a:spcPts val="0"/>
              </a:spcBef>
              <a:spcAft>
                <a:spcPts val="0"/>
              </a:spcAft>
              <a:buSzPts val="1760"/>
              <a:buNone/>
            </a:pPr>
            <a:r>
              <a:t/>
            </a:r>
            <a:endParaRPr b="1" sz="2200">
              <a:solidFill>
                <a:srgbClr val="262626"/>
              </a:solidFill>
              <a:latin typeface="Comic Sans MS"/>
              <a:ea typeface="Comic Sans MS"/>
              <a:cs typeface="Comic Sans MS"/>
              <a:sym typeface="Comic Sans MS"/>
            </a:endParaRPr>
          </a:p>
          <a:p>
            <a:pPr indent="-342900" lvl="0" marL="342900" rtl="0" algn="l">
              <a:lnSpc>
                <a:spcPct val="90000"/>
              </a:lnSpc>
              <a:spcBef>
                <a:spcPts val="1000"/>
              </a:spcBef>
              <a:spcAft>
                <a:spcPts val="0"/>
              </a:spcAft>
              <a:buSzPts val="1760"/>
              <a:buChar char="►"/>
            </a:pPr>
            <a:r>
              <a:rPr b="1" lang="en-GB" sz="2200">
                <a:solidFill>
                  <a:srgbClr val="262626"/>
                </a:solidFill>
                <a:latin typeface="Comic Sans MS"/>
                <a:ea typeface="Comic Sans MS"/>
                <a:cs typeface="Comic Sans MS"/>
                <a:sym typeface="Comic Sans MS"/>
              </a:rPr>
              <a:t> This section helps users to find particular set of workouts, </a:t>
            </a:r>
            <a:r>
              <a:rPr b="1" lang="en-GB" sz="2200">
                <a:solidFill>
                  <a:srgbClr val="262626"/>
                </a:solidFill>
                <a:latin typeface="Comic Sans MS"/>
                <a:ea typeface="Comic Sans MS"/>
                <a:cs typeface="Comic Sans MS"/>
                <a:sym typeface="Comic Sans MS"/>
              </a:rPr>
              <a:t>Yogic </a:t>
            </a:r>
            <a:r>
              <a:rPr b="1" lang="en-GB" sz="2200">
                <a:solidFill>
                  <a:srgbClr val="262626"/>
                </a:solidFill>
                <a:latin typeface="Comic Sans MS"/>
                <a:ea typeface="Comic Sans MS"/>
                <a:cs typeface="Comic Sans MS"/>
                <a:sym typeface="Comic Sans MS"/>
              </a:rPr>
              <a:t>Aasan and practices as per their requirements.</a:t>
            </a:r>
            <a:endParaRPr/>
          </a:p>
          <a:p>
            <a:pPr indent="-342900" lvl="0" marL="342900" rtl="0" algn="l">
              <a:lnSpc>
                <a:spcPct val="90000"/>
              </a:lnSpc>
              <a:spcBef>
                <a:spcPts val="1000"/>
              </a:spcBef>
              <a:spcAft>
                <a:spcPts val="0"/>
              </a:spcAft>
              <a:buSzPts val="2530"/>
              <a:buChar char="►"/>
            </a:pPr>
            <a:r>
              <a:rPr b="1" lang="en-GB" sz="2200">
                <a:solidFill>
                  <a:srgbClr val="262626"/>
                </a:solidFill>
                <a:latin typeface="Comic Sans MS"/>
                <a:ea typeface="Comic Sans MS"/>
                <a:cs typeface="Comic Sans MS"/>
                <a:sym typeface="Comic Sans MS"/>
              </a:rPr>
              <a:t>We have divided yogic practices and workouts in three different levels of beginner, intermediate and advance.  </a:t>
            </a:r>
            <a:endParaRPr/>
          </a:p>
          <a:p>
            <a:pPr indent="-342900" lvl="0" marL="342900" rtl="0" algn="l">
              <a:lnSpc>
                <a:spcPct val="90000"/>
              </a:lnSpc>
              <a:spcBef>
                <a:spcPts val="1000"/>
              </a:spcBef>
              <a:spcAft>
                <a:spcPts val="0"/>
              </a:spcAft>
              <a:buSzPts val="2530"/>
              <a:buChar char="►"/>
            </a:pPr>
            <a:r>
              <a:rPr b="1" lang="en-GB" sz="2200">
                <a:solidFill>
                  <a:srgbClr val="262626"/>
                </a:solidFill>
                <a:latin typeface="Comic Sans MS"/>
                <a:ea typeface="Comic Sans MS"/>
                <a:cs typeface="Comic Sans MS"/>
                <a:sym typeface="Comic Sans MS"/>
              </a:rPr>
              <a:t>You will get course wise lesson plan for exercises and workouts. </a:t>
            </a:r>
            <a:endParaRPr/>
          </a:p>
          <a:p>
            <a:pPr indent="-231140" lvl="0" marL="342900" rtl="0" algn="l">
              <a:lnSpc>
                <a:spcPct val="90000"/>
              </a:lnSpc>
              <a:spcBef>
                <a:spcPts val="1000"/>
              </a:spcBef>
              <a:spcAft>
                <a:spcPts val="0"/>
              </a:spcAft>
              <a:buSzPts val="1760"/>
              <a:buNone/>
            </a:pPr>
            <a:r>
              <a:t/>
            </a:r>
            <a:endParaRPr b="1" sz="2200">
              <a:solidFill>
                <a:srgbClr val="262626"/>
              </a:solidFill>
              <a:latin typeface="Comic Sans MS"/>
              <a:ea typeface="Comic Sans MS"/>
              <a:cs typeface="Comic Sans MS"/>
              <a:sym typeface="Comic Sans MS"/>
            </a:endParaRPr>
          </a:p>
          <a:p>
            <a:pPr indent="-231140" lvl="0" marL="342900" rtl="0" algn="l">
              <a:lnSpc>
                <a:spcPct val="90000"/>
              </a:lnSpc>
              <a:spcBef>
                <a:spcPts val="1000"/>
              </a:spcBef>
              <a:spcAft>
                <a:spcPts val="0"/>
              </a:spcAft>
              <a:buSzPts val="1760"/>
              <a:buNone/>
            </a:pPr>
            <a:r>
              <a:t/>
            </a:r>
            <a:endParaRPr b="1" sz="2200">
              <a:solidFill>
                <a:srgbClr val="262626"/>
              </a:solidFill>
              <a:latin typeface="Comic Sans MS"/>
              <a:ea typeface="Comic Sans MS"/>
              <a:cs typeface="Comic Sans MS"/>
              <a:sym typeface="Comic Sans MS"/>
            </a:endParaRPr>
          </a:p>
        </p:txBody>
      </p:sp>
      <p:pic>
        <p:nvPicPr>
          <p:cNvPr id="214" name="Google Shape;214;p9"/>
          <p:cNvPicPr preferRelativeResize="0"/>
          <p:nvPr/>
        </p:nvPicPr>
        <p:blipFill rotWithShape="1">
          <a:blip r:embed="rId3">
            <a:alphaModFix/>
          </a:blip>
          <a:srcRect b="0" l="0" r="0" t="0"/>
          <a:stretch/>
        </p:blipFill>
        <p:spPr>
          <a:xfrm>
            <a:off x="6934200" y="1514125"/>
            <a:ext cx="5077424" cy="2937726"/>
          </a:xfrm>
          <a:prstGeom prst="rect">
            <a:avLst/>
          </a:prstGeom>
          <a:noFill/>
          <a:ln>
            <a:noFill/>
          </a:ln>
        </p:spPr>
      </p:pic>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2024-02-02T04:30:51Z</dcterms:created>
  <dc:creator>VASHU KAUSHIK</dc:creator>
</cp:coreProperties>
</file>