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F63A3D-0468-4DBF-ADCA-9348B94EA66D}" v="18" dt="2023-07-14T06:15:15.9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7630904939576665"/>
          <c:y val="4.85482441660440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212032888154177E-2"/>
          <c:y val="6.4644940215806357E-2"/>
          <c:w val="0.95573077536578632"/>
          <c:h val="0.69436132983377075"/>
        </c:manualLayout>
      </c:layout>
      <c:lineChart>
        <c:grouping val="standard"/>
        <c:varyColors val="0"/>
        <c:ser>
          <c:idx val="0"/>
          <c:order val="0"/>
          <c:tx>
            <c:strRef>
              <c:f>Sheet1!$C$1</c:f>
              <c:strCache>
                <c:ptCount val="1"/>
                <c:pt idx="0">
                  <c:v>Average conversion rate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Sheet1!$B$2:$B$17</c:f>
              <c:strCache>
                <c:ptCount val="16"/>
                <c:pt idx="0">
                  <c:v>JNR1001MG</c:v>
                </c:pt>
                <c:pt idx="1">
                  <c:v>JNR1002MG</c:v>
                </c:pt>
                <c:pt idx="2">
                  <c:v>JNR1003MG</c:v>
                </c:pt>
                <c:pt idx="3">
                  <c:v>JNR1004MG</c:v>
                </c:pt>
                <c:pt idx="4">
                  <c:v>JNR1005MG</c:v>
                </c:pt>
                <c:pt idx="5">
                  <c:v>JNR1006MG</c:v>
                </c:pt>
                <c:pt idx="6">
                  <c:v>JNR1007MG</c:v>
                </c:pt>
                <c:pt idx="7">
                  <c:v>JNR1008MG</c:v>
                </c:pt>
                <c:pt idx="8">
                  <c:v>JNR1009MG</c:v>
                </c:pt>
                <c:pt idx="9">
                  <c:v>JNR1010MG</c:v>
                </c:pt>
                <c:pt idx="10">
                  <c:v>JNR1011MG</c:v>
                </c:pt>
                <c:pt idx="11">
                  <c:v>JNR1012MG</c:v>
                </c:pt>
                <c:pt idx="12">
                  <c:v>JNR1013MG</c:v>
                </c:pt>
                <c:pt idx="13">
                  <c:v>JNR1014MG</c:v>
                </c:pt>
                <c:pt idx="14">
                  <c:v>JNR1015MG</c:v>
                </c:pt>
                <c:pt idx="15">
                  <c:v>JNR1016MG</c:v>
                </c:pt>
              </c:strCache>
            </c:strRef>
          </c:cat>
          <c:val>
            <c:numRef>
              <c:f>Sheet1!$C$2:$C$17</c:f>
              <c:numCache>
                <c:formatCode>General</c:formatCode>
                <c:ptCount val="16"/>
                <c:pt idx="0">
                  <c:v>7</c:v>
                </c:pt>
                <c:pt idx="1">
                  <c:v>13</c:v>
                </c:pt>
                <c:pt idx="2">
                  <c:v>7</c:v>
                </c:pt>
                <c:pt idx="3">
                  <c:v>4</c:v>
                </c:pt>
                <c:pt idx="4">
                  <c:v>2</c:v>
                </c:pt>
                <c:pt idx="5">
                  <c:v>4</c:v>
                </c:pt>
                <c:pt idx="6">
                  <c:v>1</c:v>
                </c:pt>
                <c:pt idx="7">
                  <c:v>3</c:v>
                </c:pt>
                <c:pt idx="8">
                  <c:v>1</c:v>
                </c:pt>
                <c:pt idx="9">
                  <c:v>3</c:v>
                </c:pt>
                <c:pt idx="10">
                  <c:v>1</c:v>
                </c:pt>
                <c:pt idx="11">
                  <c:v>3</c:v>
                </c:pt>
                <c:pt idx="12">
                  <c:v>2</c:v>
                </c:pt>
                <c:pt idx="13">
                  <c:v>4</c:v>
                </c:pt>
                <c:pt idx="14">
                  <c:v>2</c:v>
                </c:pt>
                <c:pt idx="15">
                  <c:v>6</c:v>
                </c:pt>
              </c:numCache>
            </c:numRef>
          </c:val>
          <c:smooth val="0"/>
          <c:extLst>
            <c:ext xmlns:c16="http://schemas.microsoft.com/office/drawing/2014/chart" uri="{C3380CC4-5D6E-409C-BE32-E72D297353CC}">
              <c16:uniqueId val="{00000000-F061-426A-82B0-D83FF3F5D2A1}"/>
            </c:ext>
          </c:extLst>
        </c:ser>
        <c:dLbls>
          <c:showLegendKey val="0"/>
          <c:showVal val="0"/>
          <c:showCatName val="0"/>
          <c:showSerName val="0"/>
          <c:showPercent val="0"/>
          <c:showBubbleSize val="0"/>
        </c:dLbls>
        <c:marker val="1"/>
        <c:smooth val="0"/>
        <c:axId val="711768399"/>
        <c:axId val="711768879"/>
      </c:lineChart>
      <c:catAx>
        <c:axId val="71176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1768879"/>
        <c:crosses val="autoZero"/>
        <c:auto val="1"/>
        <c:lblAlgn val="ctr"/>
        <c:lblOffset val="100"/>
        <c:noMultiLvlLbl val="0"/>
      </c:catAx>
      <c:valAx>
        <c:axId val="711768879"/>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17683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7896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7/14/2023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65474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49164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BE451C3-0FF4-47C4-B829-773ADF60F88C}" type="datetimeFigureOut">
              <a:rPr lang="en-US" smtClean="0"/>
              <a:t>7/14/2023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555800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3446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868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017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1696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2514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145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0457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7/14/2023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691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7/14/2023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5471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2BE451C3-0FF4-47C4-B829-773ADF60F88C}" type="datetimeFigureOut">
              <a:rPr lang="en-US" smtClean="0"/>
              <a:t>7/14/2023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469681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BE451C3-0FF4-47C4-B829-773ADF60F88C}" type="datetimeFigureOut">
              <a:rPr lang="en-US" smtClean="0"/>
              <a:t>7/14/2023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3239971"/>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1866E-448B-BB37-9638-5D2B38CBAECC}"/>
              </a:ext>
            </a:extLst>
          </p:cNvPr>
          <p:cNvSpPr>
            <a:spLocks noGrp="1"/>
          </p:cNvSpPr>
          <p:nvPr>
            <p:ph type="ctrTitle"/>
          </p:nvPr>
        </p:nvSpPr>
        <p:spPr/>
        <p:txBody>
          <a:bodyPr/>
          <a:lstStyle/>
          <a:p>
            <a:r>
              <a:rPr lang="en-IN" sz="6000" dirty="0"/>
              <a:t>EdTech company</a:t>
            </a:r>
          </a:p>
        </p:txBody>
      </p:sp>
      <p:sp>
        <p:nvSpPr>
          <p:cNvPr id="3" name="Subtitle 2">
            <a:extLst>
              <a:ext uri="{FF2B5EF4-FFF2-40B4-BE49-F238E27FC236}">
                <a16:creationId xmlns:a16="http://schemas.microsoft.com/office/drawing/2014/main" id="{B7736B25-4189-F2BF-2AE3-859793B506E7}"/>
              </a:ext>
            </a:extLst>
          </p:cNvPr>
          <p:cNvSpPr>
            <a:spLocks noGrp="1"/>
          </p:cNvSpPr>
          <p:nvPr>
            <p:ph type="subTitle" idx="1"/>
          </p:nvPr>
        </p:nvSpPr>
        <p:spPr>
          <a:xfrm>
            <a:off x="810001" y="5280846"/>
            <a:ext cx="9248399" cy="999183"/>
          </a:xfrm>
        </p:spPr>
        <p:txBody>
          <a:bodyPr>
            <a:noAutofit/>
          </a:bodyPr>
          <a:lstStyle/>
          <a:p>
            <a:r>
              <a:rPr lang="en-IN" sz="4400" dirty="0"/>
              <a:t>Analysis</a:t>
            </a:r>
          </a:p>
        </p:txBody>
      </p:sp>
      <p:sp>
        <p:nvSpPr>
          <p:cNvPr id="5" name="Oval 4">
            <a:extLst>
              <a:ext uri="{FF2B5EF4-FFF2-40B4-BE49-F238E27FC236}">
                <a16:creationId xmlns:a16="http://schemas.microsoft.com/office/drawing/2014/main" id="{CC4BE4FE-CD37-DE0F-4AB9-31324193872A}"/>
              </a:ext>
            </a:extLst>
          </p:cNvPr>
          <p:cNvSpPr/>
          <p:nvPr/>
        </p:nvSpPr>
        <p:spPr>
          <a:xfrm>
            <a:off x="7910423" y="2251494"/>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2B4CD38E-65F5-68BF-C32B-C4D20EC56D30}"/>
              </a:ext>
            </a:extLst>
          </p:cNvPr>
          <p:cNvPicPr>
            <a:picLocks noChangeAspect="1"/>
          </p:cNvPicPr>
          <p:nvPr/>
        </p:nvPicPr>
        <p:blipFill rotWithShape="1">
          <a:blip r:embed="rId2"/>
          <a:srcRect l="28868" t="11002" r="7849" b="20349"/>
          <a:stretch/>
        </p:blipFill>
        <p:spPr>
          <a:xfrm>
            <a:off x="7600409" y="312070"/>
            <a:ext cx="4312669" cy="3116930"/>
          </a:xfrm>
          <a:prstGeom prst="rect">
            <a:avLst/>
          </a:prstGeom>
        </p:spPr>
      </p:pic>
    </p:spTree>
    <p:extLst>
      <p:ext uri="{BB962C8B-B14F-4D97-AF65-F5344CB8AC3E}">
        <p14:creationId xmlns:p14="http://schemas.microsoft.com/office/powerpoint/2010/main" val="258530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8FF7-87C1-1C8F-4C21-03F152CABA58}"/>
              </a:ext>
            </a:extLst>
          </p:cNvPr>
          <p:cNvSpPr>
            <a:spLocks noGrp="1"/>
          </p:cNvSpPr>
          <p:nvPr>
            <p:ph type="title"/>
          </p:nvPr>
        </p:nvSpPr>
        <p:spPr/>
        <p:txBody>
          <a:bodyPr/>
          <a:lstStyle/>
          <a:p>
            <a:r>
              <a:rPr lang="en-IN" dirty="0"/>
              <a:t>Lead's journey and stages</a:t>
            </a:r>
          </a:p>
        </p:txBody>
      </p:sp>
      <p:sp>
        <p:nvSpPr>
          <p:cNvPr id="4" name="TextBox 3">
            <a:extLst>
              <a:ext uri="{FF2B5EF4-FFF2-40B4-BE49-F238E27FC236}">
                <a16:creationId xmlns:a16="http://schemas.microsoft.com/office/drawing/2014/main" id="{20DD08C1-FE72-12E8-F38D-1B2E2A60112A}"/>
              </a:ext>
            </a:extLst>
          </p:cNvPr>
          <p:cNvSpPr txBox="1"/>
          <p:nvPr/>
        </p:nvSpPr>
        <p:spPr>
          <a:xfrm>
            <a:off x="241538" y="2216988"/>
            <a:ext cx="8695427" cy="523220"/>
          </a:xfrm>
          <a:prstGeom prst="rect">
            <a:avLst/>
          </a:prstGeom>
          <a:noFill/>
        </p:spPr>
        <p:txBody>
          <a:bodyPr wrap="square" rtlCol="0">
            <a:spAutoFit/>
          </a:bodyPr>
          <a:lstStyle/>
          <a:p>
            <a:r>
              <a:rPr lang="en-IN" sz="2800" dirty="0"/>
              <a:t>Lead - Awareness - Consideration - Conversion</a:t>
            </a:r>
          </a:p>
        </p:txBody>
      </p:sp>
      <p:pic>
        <p:nvPicPr>
          <p:cNvPr id="9" name="Picture 8">
            <a:extLst>
              <a:ext uri="{FF2B5EF4-FFF2-40B4-BE49-F238E27FC236}">
                <a16:creationId xmlns:a16="http://schemas.microsoft.com/office/drawing/2014/main" id="{B0287AF1-4ADE-90D6-E253-ED579D6EE057}"/>
              </a:ext>
            </a:extLst>
          </p:cNvPr>
          <p:cNvPicPr>
            <a:picLocks noChangeAspect="1"/>
          </p:cNvPicPr>
          <p:nvPr/>
        </p:nvPicPr>
        <p:blipFill rotWithShape="1">
          <a:blip r:embed="rId2"/>
          <a:srcRect l="24764" t="54466" r="48349" b="20754"/>
          <a:stretch/>
        </p:blipFill>
        <p:spPr>
          <a:xfrm>
            <a:off x="374265" y="3323898"/>
            <a:ext cx="5336037" cy="2766313"/>
          </a:xfrm>
          <a:prstGeom prst="rect">
            <a:avLst/>
          </a:prstGeom>
        </p:spPr>
      </p:pic>
      <p:sp>
        <p:nvSpPr>
          <p:cNvPr id="5" name="TextBox 4">
            <a:extLst>
              <a:ext uri="{FF2B5EF4-FFF2-40B4-BE49-F238E27FC236}">
                <a16:creationId xmlns:a16="http://schemas.microsoft.com/office/drawing/2014/main" id="{484B5C3D-36F3-F53B-E35B-3B32DE3D8C92}"/>
              </a:ext>
            </a:extLst>
          </p:cNvPr>
          <p:cNvSpPr txBox="1"/>
          <p:nvPr/>
        </p:nvSpPr>
        <p:spPr>
          <a:xfrm>
            <a:off x="103517" y="2802584"/>
            <a:ext cx="6435306" cy="369332"/>
          </a:xfrm>
          <a:prstGeom prst="rect">
            <a:avLst/>
          </a:prstGeom>
          <a:noFill/>
        </p:spPr>
        <p:txBody>
          <a:bodyPr wrap="square">
            <a:spAutoFit/>
          </a:bodyPr>
          <a:lstStyle/>
          <a:p>
            <a:pPr algn="ctr"/>
            <a:r>
              <a:rPr lang="en-IN" sz="1800" dirty="0">
                <a:highlight>
                  <a:srgbClr val="008000"/>
                </a:highlight>
                <a:latin typeface="Consolas" panose="020B0609020204030204" pitchFamily="49" charset="0"/>
              </a:rPr>
              <a:t>  Average_Conversion_</a:t>
            </a:r>
            <a:r>
              <a:rPr lang="en-IN" dirty="0">
                <a:highlight>
                  <a:srgbClr val="008000"/>
                </a:highlight>
                <a:latin typeface="Consolas" panose="020B0609020204030204" pitchFamily="49" charset="0"/>
              </a:rPr>
              <a:t>Rate_Lead_to_Conversion</a:t>
            </a:r>
            <a:r>
              <a:rPr lang="en-IN" sz="1800" dirty="0">
                <a:highlight>
                  <a:srgbClr val="008000"/>
                </a:highlight>
                <a:latin typeface="Consolas" panose="020B0609020204030204" pitchFamily="49" charset="0"/>
              </a:rPr>
              <a:t>-</a:t>
            </a:r>
            <a:r>
              <a:rPr lang="en-IN" dirty="0">
                <a:highlight>
                  <a:srgbClr val="008000"/>
                </a:highlight>
              </a:rPr>
              <a:t>17.77</a:t>
            </a:r>
          </a:p>
        </p:txBody>
      </p:sp>
      <p:sp>
        <p:nvSpPr>
          <p:cNvPr id="8" name="TextBox 7">
            <a:extLst>
              <a:ext uri="{FF2B5EF4-FFF2-40B4-BE49-F238E27FC236}">
                <a16:creationId xmlns:a16="http://schemas.microsoft.com/office/drawing/2014/main" id="{77E5D969-8705-5C17-0039-DAEC0710EEAD}"/>
              </a:ext>
            </a:extLst>
          </p:cNvPr>
          <p:cNvSpPr txBox="1"/>
          <p:nvPr/>
        </p:nvSpPr>
        <p:spPr>
          <a:xfrm>
            <a:off x="5788324" y="3429000"/>
            <a:ext cx="5218981" cy="2031325"/>
          </a:xfrm>
          <a:prstGeom prst="rect">
            <a:avLst/>
          </a:prstGeom>
          <a:noFill/>
        </p:spPr>
        <p:txBody>
          <a:bodyPr wrap="square" rtlCol="0">
            <a:spAutoFit/>
          </a:bodyPr>
          <a:lstStyle/>
          <a:p>
            <a:r>
              <a:rPr lang="en-US" b="0" i="0" dirty="0">
                <a:solidFill>
                  <a:srgbClr val="D1D5DB"/>
                </a:solidFill>
                <a:effectLst/>
                <a:latin typeface="Söhne"/>
              </a:rPr>
              <a:t>This average conversion rate of 17.77% can serve as a benchmark against which future performance can be measured. Monitoring and improving conversion rates is crucial for optimizing marketing and sales efforts, identifying successful strategies, and ultimately increasing the number of enrolled users for the EdTech company.</a:t>
            </a:r>
            <a:endParaRPr lang="en-IN" dirty="0"/>
          </a:p>
        </p:txBody>
      </p:sp>
    </p:spTree>
    <p:extLst>
      <p:ext uri="{BB962C8B-B14F-4D97-AF65-F5344CB8AC3E}">
        <p14:creationId xmlns:p14="http://schemas.microsoft.com/office/powerpoint/2010/main" val="4132812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C767-EB3F-C927-2CF5-F4EB358FB24E}"/>
              </a:ext>
            </a:extLst>
          </p:cNvPr>
          <p:cNvSpPr>
            <a:spLocks noGrp="1"/>
          </p:cNvSpPr>
          <p:nvPr>
            <p:ph type="title"/>
          </p:nvPr>
        </p:nvSpPr>
        <p:spPr>
          <a:xfrm>
            <a:off x="810000" y="447188"/>
            <a:ext cx="11025442" cy="1174578"/>
          </a:xfrm>
        </p:spPr>
        <p:txBody>
          <a:bodyPr/>
          <a:lstStyle/>
          <a:p>
            <a:r>
              <a:rPr lang="en-US" dirty="0"/>
              <a:t>Business heads to understand their team performance</a:t>
            </a:r>
            <a:endParaRPr lang="en-IN" dirty="0"/>
          </a:p>
        </p:txBody>
      </p:sp>
      <p:graphicFrame>
        <p:nvGraphicFramePr>
          <p:cNvPr id="7" name="Table 7">
            <a:extLst>
              <a:ext uri="{FF2B5EF4-FFF2-40B4-BE49-F238E27FC236}">
                <a16:creationId xmlns:a16="http://schemas.microsoft.com/office/drawing/2014/main" id="{1F69768B-7097-1FDB-CC20-A0764F923E48}"/>
              </a:ext>
            </a:extLst>
          </p:cNvPr>
          <p:cNvGraphicFramePr>
            <a:graphicFrameLocks noGrp="1"/>
          </p:cNvGraphicFramePr>
          <p:nvPr>
            <p:extLst>
              <p:ext uri="{D42A27DB-BD31-4B8C-83A1-F6EECF244321}">
                <p14:modId xmlns:p14="http://schemas.microsoft.com/office/powerpoint/2010/main" val="2016673480"/>
              </p:ext>
            </p:extLst>
          </p:nvPr>
        </p:nvGraphicFramePr>
        <p:xfrm>
          <a:off x="310550" y="2281047"/>
          <a:ext cx="3252160" cy="1463040"/>
        </p:xfrm>
        <a:graphic>
          <a:graphicData uri="http://schemas.openxmlformats.org/drawingml/2006/table">
            <a:tbl>
              <a:tblPr firstRow="1" bandRow="1">
                <a:tableStyleId>{5C22544A-7EE6-4342-B048-85BDC9FD1C3A}</a:tableStyleId>
              </a:tblPr>
              <a:tblGrid>
                <a:gridCol w="1626080">
                  <a:extLst>
                    <a:ext uri="{9D8B030D-6E8A-4147-A177-3AD203B41FA5}">
                      <a16:colId xmlns:a16="http://schemas.microsoft.com/office/drawing/2014/main" val="2832673504"/>
                    </a:ext>
                  </a:extLst>
                </a:gridCol>
                <a:gridCol w="1626080">
                  <a:extLst>
                    <a:ext uri="{9D8B030D-6E8A-4147-A177-3AD203B41FA5}">
                      <a16:colId xmlns:a16="http://schemas.microsoft.com/office/drawing/2014/main" val="1538364290"/>
                    </a:ext>
                  </a:extLst>
                </a:gridCol>
              </a:tblGrid>
              <a:tr h="330860">
                <a:tc>
                  <a:txBody>
                    <a:bodyPr/>
                    <a:lstStyle/>
                    <a:p>
                      <a:r>
                        <a:rPr lang="en-IN" dirty="0"/>
                        <a:t>Months</a:t>
                      </a:r>
                    </a:p>
                  </a:txBody>
                  <a:tcPr/>
                </a:tc>
                <a:tc>
                  <a:txBody>
                    <a:bodyPr/>
                    <a:lstStyle/>
                    <a:p>
                      <a:r>
                        <a:rPr lang="en-IN" dirty="0"/>
                        <a:t>Total Leads</a:t>
                      </a:r>
                    </a:p>
                  </a:txBody>
                  <a:tcPr/>
                </a:tc>
                <a:extLst>
                  <a:ext uri="{0D108BD9-81ED-4DB2-BD59-A6C34878D82A}">
                    <a16:rowId xmlns:a16="http://schemas.microsoft.com/office/drawing/2014/main" val="2572363606"/>
                  </a:ext>
                </a:extLst>
              </a:tr>
              <a:tr h="330860">
                <a:tc>
                  <a:txBody>
                    <a:bodyPr/>
                    <a:lstStyle/>
                    <a:p>
                      <a:r>
                        <a:rPr lang="en-IN" dirty="0"/>
                        <a:t>1</a:t>
                      </a:r>
                    </a:p>
                  </a:txBody>
                  <a:tcPr/>
                </a:tc>
                <a:tc>
                  <a:txBody>
                    <a:bodyPr/>
                    <a:lstStyle/>
                    <a:p>
                      <a:r>
                        <a:rPr lang="en-IN" dirty="0"/>
                        <a:t>272</a:t>
                      </a:r>
                    </a:p>
                  </a:txBody>
                  <a:tcPr/>
                </a:tc>
                <a:extLst>
                  <a:ext uri="{0D108BD9-81ED-4DB2-BD59-A6C34878D82A}">
                    <a16:rowId xmlns:a16="http://schemas.microsoft.com/office/drawing/2014/main" val="3512585499"/>
                  </a:ext>
                </a:extLst>
              </a:tr>
              <a:tr h="330860">
                <a:tc>
                  <a:txBody>
                    <a:bodyPr/>
                    <a:lstStyle/>
                    <a:p>
                      <a:r>
                        <a:rPr lang="en-IN" dirty="0"/>
                        <a:t>2</a:t>
                      </a:r>
                    </a:p>
                  </a:txBody>
                  <a:tcPr/>
                </a:tc>
                <a:tc>
                  <a:txBody>
                    <a:bodyPr/>
                    <a:lstStyle/>
                    <a:p>
                      <a:r>
                        <a:rPr lang="en-IN" dirty="0"/>
                        <a:t>86</a:t>
                      </a:r>
                    </a:p>
                  </a:txBody>
                  <a:tcPr/>
                </a:tc>
                <a:extLst>
                  <a:ext uri="{0D108BD9-81ED-4DB2-BD59-A6C34878D82A}">
                    <a16:rowId xmlns:a16="http://schemas.microsoft.com/office/drawing/2014/main" val="2890982020"/>
                  </a:ext>
                </a:extLst>
              </a:tr>
              <a:tr h="330860">
                <a:tc>
                  <a:txBody>
                    <a:bodyPr/>
                    <a:lstStyle/>
                    <a:p>
                      <a:r>
                        <a:rPr lang="en-IN" dirty="0"/>
                        <a:t>3</a:t>
                      </a:r>
                    </a:p>
                  </a:txBody>
                  <a:tcPr/>
                </a:tc>
                <a:tc>
                  <a:txBody>
                    <a:bodyPr/>
                    <a:lstStyle/>
                    <a:p>
                      <a:r>
                        <a:rPr lang="en-IN" dirty="0"/>
                        <a:t>1</a:t>
                      </a:r>
                    </a:p>
                  </a:txBody>
                  <a:tcPr/>
                </a:tc>
                <a:extLst>
                  <a:ext uri="{0D108BD9-81ED-4DB2-BD59-A6C34878D82A}">
                    <a16:rowId xmlns:a16="http://schemas.microsoft.com/office/drawing/2014/main" val="2406107191"/>
                  </a:ext>
                </a:extLst>
              </a:tr>
            </a:tbl>
          </a:graphicData>
        </a:graphic>
      </p:graphicFrame>
      <p:graphicFrame>
        <p:nvGraphicFramePr>
          <p:cNvPr id="4" name="Chart 3">
            <a:extLst>
              <a:ext uri="{FF2B5EF4-FFF2-40B4-BE49-F238E27FC236}">
                <a16:creationId xmlns:a16="http://schemas.microsoft.com/office/drawing/2014/main" id="{3A176683-E1D6-6048-6E9B-EDCC9E63F062}"/>
              </a:ext>
            </a:extLst>
          </p:cNvPr>
          <p:cNvGraphicFramePr>
            <a:graphicFrameLocks/>
          </p:cNvGraphicFramePr>
          <p:nvPr>
            <p:extLst>
              <p:ext uri="{D42A27DB-BD31-4B8C-83A1-F6EECF244321}">
                <p14:modId xmlns:p14="http://schemas.microsoft.com/office/powerpoint/2010/main" val="1404488092"/>
              </p:ext>
            </p:extLst>
          </p:nvPr>
        </p:nvGraphicFramePr>
        <p:xfrm>
          <a:off x="99682" y="3833800"/>
          <a:ext cx="5171057" cy="2877550"/>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77E83C86-C009-6477-C581-C4562C97C896}"/>
              </a:ext>
            </a:extLst>
          </p:cNvPr>
          <p:cNvSpPr txBox="1"/>
          <p:nvPr/>
        </p:nvSpPr>
        <p:spPr>
          <a:xfrm>
            <a:off x="4442604" y="2145564"/>
            <a:ext cx="7504981" cy="1323439"/>
          </a:xfrm>
          <a:prstGeom prst="rect">
            <a:avLst/>
          </a:prstGeom>
          <a:noFill/>
        </p:spPr>
        <p:txBody>
          <a:bodyPr wrap="square" rtlCol="0">
            <a:spAutoFit/>
          </a:bodyPr>
          <a:lstStyle/>
          <a:p>
            <a:r>
              <a:rPr lang="en-US" sz="1600" b="0" i="0" dirty="0">
                <a:solidFill>
                  <a:srgbClr val="D1D5DB"/>
                </a:solidFill>
                <a:effectLst/>
                <a:latin typeface="Söhne"/>
              </a:rPr>
              <a:t>The data shows that 272 leads were generated in the first month, followed by 86 leads in the second month. This indicates a relatively high level of lead generation initially, followed by a decrease in the second month. Monitoring monthly lead generation helps assess marketing effectiveness, allocate resources, and make data-driven decisions for business growth.</a:t>
            </a:r>
            <a:endParaRPr lang="en-IN" sz="1600" dirty="0"/>
          </a:p>
        </p:txBody>
      </p:sp>
      <p:sp>
        <p:nvSpPr>
          <p:cNvPr id="10" name="Arrow: Right 9">
            <a:extLst>
              <a:ext uri="{FF2B5EF4-FFF2-40B4-BE49-F238E27FC236}">
                <a16:creationId xmlns:a16="http://schemas.microsoft.com/office/drawing/2014/main" id="{3E18B5F7-408D-E351-33A2-84A3474A0A64}"/>
              </a:ext>
            </a:extLst>
          </p:cNvPr>
          <p:cNvSpPr/>
          <p:nvPr/>
        </p:nvSpPr>
        <p:spPr>
          <a:xfrm flipV="1">
            <a:off x="3761595" y="2843298"/>
            <a:ext cx="543464" cy="3588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B385BE81-719D-BC43-CD2D-FC659868C792}"/>
              </a:ext>
            </a:extLst>
          </p:cNvPr>
          <p:cNvSpPr txBox="1"/>
          <p:nvPr/>
        </p:nvSpPr>
        <p:spPr>
          <a:xfrm>
            <a:off x="5719313" y="3959525"/>
            <a:ext cx="6373005" cy="2554545"/>
          </a:xfrm>
          <a:prstGeom prst="rect">
            <a:avLst/>
          </a:prstGeom>
          <a:noFill/>
        </p:spPr>
        <p:txBody>
          <a:bodyPr wrap="square" rtlCol="0">
            <a:spAutoFit/>
          </a:bodyPr>
          <a:lstStyle/>
          <a:p>
            <a:r>
              <a:rPr lang="en-US" sz="1600" b="0" i="0" dirty="0">
                <a:solidFill>
                  <a:srgbClr val="D1D5DB"/>
                </a:solidFill>
                <a:effectLst/>
                <a:latin typeface="Söhne"/>
              </a:rPr>
              <a:t>The data provided showcases the performance of junior sales managers in acquiring enrolled users for the EdTech company. The numbers vary across managers, indicating differences in their effectiveness. Some managers have achieved higher numbers of enrolled users, highlighting their strong performance and potential to serve as role models. Others have lower counts, suggesting areas for improvement and the need for additional support or training. By fostering knowledge sharing, providing training opportunities, conducting performance reviews, and implementing incentives, the company can enhance overall sales performance and increase the number of enrolled users.</a:t>
            </a:r>
            <a:endParaRPr lang="en-IN" sz="1600" dirty="0"/>
          </a:p>
        </p:txBody>
      </p:sp>
      <p:sp>
        <p:nvSpPr>
          <p:cNvPr id="12" name="Arrow: Right 11">
            <a:extLst>
              <a:ext uri="{FF2B5EF4-FFF2-40B4-BE49-F238E27FC236}">
                <a16:creationId xmlns:a16="http://schemas.microsoft.com/office/drawing/2014/main" id="{4FF02983-2F50-4508-85C5-E319FE865085}"/>
              </a:ext>
            </a:extLst>
          </p:cNvPr>
          <p:cNvSpPr/>
          <p:nvPr/>
        </p:nvSpPr>
        <p:spPr>
          <a:xfrm>
            <a:off x="5270739" y="4408098"/>
            <a:ext cx="448574" cy="3278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861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614D-620D-13ED-637F-5E3383DB6E27}"/>
              </a:ext>
            </a:extLst>
          </p:cNvPr>
          <p:cNvSpPr>
            <a:spLocks noGrp="1"/>
          </p:cNvSpPr>
          <p:nvPr>
            <p:ph type="title"/>
          </p:nvPr>
        </p:nvSpPr>
        <p:spPr>
          <a:xfrm>
            <a:off x="310053" y="623805"/>
            <a:ext cx="10571998" cy="970450"/>
          </a:xfrm>
        </p:spPr>
        <p:txBody>
          <a:bodyPr/>
          <a:lstStyle/>
          <a:p>
            <a:r>
              <a:rPr lang="en-US" dirty="0"/>
              <a:t>Managers to understand their target areas</a:t>
            </a:r>
            <a:endParaRPr lang="en-IN" dirty="0"/>
          </a:p>
        </p:txBody>
      </p:sp>
      <p:pic>
        <p:nvPicPr>
          <p:cNvPr id="5" name="Picture 4">
            <a:extLst>
              <a:ext uri="{FF2B5EF4-FFF2-40B4-BE49-F238E27FC236}">
                <a16:creationId xmlns:a16="http://schemas.microsoft.com/office/drawing/2014/main" id="{BEDA3E20-2096-A2E8-EA7F-BCFE4F7F2DBE}"/>
              </a:ext>
            </a:extLst>
          </p:cNvPr>
          <p:cNvPicPr>
            <a:picLocks noChangeAspect="1"/>
          </p:cNvPicPr>
          <p:nvPr/>
        </p:nvPicPr>
        <p:blipFill rotWithShape="1">
          <a:blip r:embed="rId2"/>
          <a:srcRect l="3183" t="19245" r="62925" b="55975"/>
          <a:stretch/>
        </p:blipFill>
        <p:spPr>
          <a:xfrm>
            <a:off x="457200" y="4519792"/>
            <a:ext cx="5138852" cy="2113472"/>
          </a:xfrm>
          <a:prstGeom prst="rect">
            <a:avLst/>
          </a:prstGeom>
        </p:spPr>
      </p:pic>
      <p:sp>
        <p:nvSpPr>
          <p:cNvPr id="6" name="TextBox 5">
            <a:extLst>
              <a:ext uri="{FF2B5EF4-FFF2-40B4-BE49-F238E27FC236}">
                <a16:creationId xmlns:a16="http://schemas.microsoft.com/office/drawing/2014/main" id="{88883AC9-399D-0799-E4BE-69161E04FA3A}"/>
              </a:ext>
            </a:extLst>
          </p:cNvPr>
          <p:cNvSpPr txBox="1"/>
          <p:nvPr/>
        </p:nvSpPr>
        <p:spPr>
          <a:xfrm>
            <a:off x="4968815" y="2068093"/>
            <a:ext cx="6849374" cy="2062103"/>
          </a:xfrm>
          <a:prstGeom prst="rect">
            <a:avLst/>
          </a:prstGeom>
          <a:noFill/>
        </p:spPr>
        <p:txBody>
          <a:bodyPr wrap="square" rtlCol="0">
            <a:spAutoFit/>
          </a:bodyPr>
          <a:lstStyle/>
          <a:p>
            <a:r>
              <a:rPr lang="en-US" sz="1600" b="0" i="0" dirty="0">
                <a:solidFill>
                  <a:srgbClr val="D1D5DB"/>
                </a:solidFill>
                <a:effectLst/>
                <a:latin typeface="Söhne"/>
              </a:rPr>
              <a:t>To summarize, the analysis reveals that Hyderabad has a higher number of leads followed by Visakhapatnam. To capitalize on this, the company should focus on generating more leads from Hyderabad while also exploring opportunities in Visakhapatnam and others cities also. Targeted marketing efforts, localized advertising, partnerships with local influencers, referral programs, and market research can help increase lead generation in these cities. The company should track and analyze results to make data-driven decisions and continuously refine strategies for maximum lead acquisition success.</a:t>
            </a:r>
            <a:endParaRPr lang="en-IN" sz="1600" dirty="0"/>
          </a:p>
        </p:txBody>
      </p:sp>
      <p:sp>
        <p:nvSpPr>
          <p:cNvPr id="7" name="Arrow: Right 6">
            <a:extLst>
              <a:ext uri="{FF2B5EF4-FFF2-40B4-BE49-F238E27FC236}">
                <a16:creationId xmlns:a16="http://schemas.microsoft.com/office/drawing/2014/main" id="{F4382D2F-DE18-00BC-5D0F-7A2750C63F0C}"/>
              </a:ext>
            </a:extLst>
          </p:cNvPr>
          <p:cNvSpPr/>
          <p:nvPr/>
        </p:nvSpPr>
        <p:spPr>
          <a:xfrm>
            <a:off x="4226945" y="2863970"/>
            <a:ext cx="439947" cy="4399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6AC84808-91BC-2D73-F486-840634915C9B}"/>
              </a:ext>
            </a:extLst>
          </p:cNvPr>
          <p:cNvPicPr>
            <a:picLocks noChangeAspect="1"/>
          </p:cNvPicPr>
          <p:nvPr/>
        </p:nvPicPr>
        <p:blipFill rotWithShape="1">
          <a:blip r:embed="rId3"/>
          <a:srcRect l="51863" t="62390" r="36604" b="21635"/>
          <a:stretch/>
        </p:blipFill>
        <p:spPr>
          <a:xfrm>
            <a:off x="1155939" y="2234240"/>
            <a:ext cx="2536167" cy="1976031"/>
          </a:xfrm>
          <a:prstGeom prst="rect">
            <a:avLst/>
          </a:prstGeom>
        </p:spPr>
      </p:pic>
      <p:sp>
        <p:nvSpPr>
          <p:cNvPr id="10" name="Arrow: Right 9">
            <a:extLst>
              <a:ext uri="{FF2B5EF4-FFF2-40B4-BE49-F238E27FC236}">
                <a16:creationId xmlns:a16="http://schemas.microsoft.com/office/drawing/2014/main" id="{0836BBE0-64B6-BA3F-FD21-285D51ABF75B}"/>
              </a:ext>
            </a:extLst>
          </p:cNvPr>
          <p:cNvSpPr/>
          <p:nvPr/>
        </p:nvSpPr>
        <p:spPr>
          <a:xfrm>
            <a:off x="5840086" y="5236234"/>
            <a:ext cx="526211" cy="3968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23DF6E9E-915C-11E0-D193-FF77FDFF0C0A}"/>
              </a:ext>
            </a:extLst>
          </p:cNvPr>
          <p:cNvSpPr txBox="1"/>
          <p:nvPr/>
        </p:nvSpPr>
        <p:spPr>
          <a:xfrm>
            <a:off x="6366297" y="5218319"/>
            <a:ext cx="1262714" cy="369332"/>
          </a:xfrm>
          <a:prstGeom prst="rect">
            <a:avLst/>
          </a:prstGeom>
          <a:noFill/>
        </p:spPr>
        <p:txBody>
          <a:bodyPr wrap="square" rtlCol="0">
            <a:spAutoFit/>
          </a:bodyPr>
          <a:lstStyle/>
          <a:p>
            <a:r>
              <a:rPr lang="en-IN" dirty="0"/>
              <a:t>Age Wise</a:t>
            </a:r>
          </a:p>
        </p:txBody>
      </p:sp>
    </p:spTree>
    <p:extLst>
      <p:ext uri="{BB962C8B-B14F-4D97-AF65-F5344CB8AC3E}">
        <p14:creationId xmlns:p14="http://schemas.microsoft.com/office/powerpoint/2010/main" val="4005582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11FD1-ECF9-0E9E-2C66-026A9201038D}"/>
              </a:ext>
            </a:extLst>
          </p:cNvPr>
          <p:cNvSpPr>
            <a:spLocks noGrp="1"/>
          </p:cNvSpPr>
          <p:nvPr>
            <p:ph type="title"/>
          </p:nvPr>
        </p:nvSpPr>
        <p:spPr>
          <a:xfrm>
            <a:off x="421812" y="628343"/>
            <a:ext cx="10571998" cy="970450"/>
          </a:xfrm>
        </p:spPr>
        <p:txBody>
          <a:bodyPr/>
          <a:lstStyle/>
          <a:p>
            <a:r>
              <a:rPr lang="en-US" b="0" dirty="0">
                <a:solidFill>
                  <a:srgbClr val="D1D5DB"/>
                </a:solidFill>
                <a:latin typeface="Arial Rounded MT Bold" panose="020F0704030504030204" pitchFamily="34" charset="0"/>
              </a:rPr>
              <a:t>S</a:t>
            </a:r>
            <a:r>
              <a:rPr lang="en-US" b="0" i="0" dirty="0">
                <a:solidFill>
                  <a:srgbClr val="D1D5DB"/>
                </a:solidFill>
                <a:effectLst/>
                <a:latin typeface="Arial Rounded MT Bold" panose="020F0704030504030204" pitchFamily="34" charset="0"/>
              </a:rPr>
              <a:t>uggestions for the company to consider</a:t>
            </a:r>
            <a:endParaRPr lang="en-IN" dirty="0">
              <a:latin typeface="Arial Rounded MT Bold" panose="020F0704030504030204" pitchFamily="34" charset="0"/>
            </a:endParaRPr>
          </a:p>
        </p:txBody>
      </p:sp>
      <p:pic>
        <p:nvPicPr>
          <p:cNvPr id="6" name="Picture 5">
            <a:extLst>
              <a:ext uri="{FF2B5EF4-FFF2-40B4-BE49-F238E27FC236}">
                <a16:creationId xmlns:a16="http://schemas.microsoft.com/office/drawing/2014/main" id="{B9231715-ED5A-B7C0-0414-8C46DBEAD5F7}"/>
              </a:ext>
            </a:extLst>
          </p:cNvPr>
          <p:cNvPicPr>
            <a:picLocks noChangeAspect="1"/>
          </p:cNvPicPr>
          <p:nvPr/>
        </p:nvPicPr>
        <p:blipFill rotWithShape="1">
          <a:blip r:embed="rId2"/>
          <a:srcRect l="51651" t="46289" r="37170" b="37862"/>
          <a:stretch/>
        </p:blipFill>
        <p:spPr>
          <a:xfrm>
            <a:off x="207034" y="2273491"/>
            <a:ext cx="2147977" cy="1712943"/>
          </a:xfrm>
          <a:prstGeom prst="rect">
            <a:avLst/>
          </a:prstGeom>
        </p:spPr>
      </p:pic>
      <p:sp>
        <p:nvSpPr>
          <p:cNvPr id="7" name="TextBox 6">
            <a:extLst>
              <a:ext uri="{FF2B5EF4-FFF2-40B4-BE49-F238E27FC236}">
                <a16:creationId xmlns:a16="http://schemas.microsoft.com/office/drawing/2014/main" id="{3C728B15-9EFF-EB19-8AF6-A39886EBD056}"/>
              </a:ext>
            </a:extLst>
          </p:cNvPr>
          <p:cNvSpPr txBox="1"/>
          <p:nvPr/>
        </p:nvSpPr>
        <p:spPr>
          <a:xfrm>
            <a:off x="3088257" y="2406770"/>
            <a:ext cx="8896709" cy="1200329"/>
          </a:xfrm>
          <a:prstGeom prst="rect">
            <a:avLst/>
          </a:prstGeom>
          <a:noFill/>
        </p:spPr>
        <p:txBody>
          <a:bodyPr wrap="square" rtlCol="0">
            <a:spAutoFit/>
          </a:bodyPr>
          <a:lstStyle/>
          <a:p>
            <a:r>
              <a:rPr lang="en-US" b="0" i="0" dirty="0">
                <a:solidFill>
                  <a:srgbClr val="D1D5DB"/>
                </a:solidFill>
                <a:effectLst/>
                <a:latin typeface="Söhne"/>
              </a:rPr>
              <a:t>Optimize Marketing Strategies: Continuously evaluate and optimize marketing strategies in Different-2 Cities. This can include analyzing the effectiveness of different channels, refining messaging based on customer preferences, and leveraging local influencers or industry experts to amplify reach and engagement</a:t>
            </a:r>
            <a:endParaRPr lang="en-IN" dirty="0"/>
          </a:p>
        </p:txBody>
      </p:sp>
      <p:sp>
        <p:nvSpPr>
          <p:cNvPr id="8" name="TextBox 7">
            <a:extLst>
              <a:ext uri="{FF2B5EF4-FFF2-40B4-BE49-F238E27FC236}">
                <a16:creationId xmlns:a16="http://schemas.microsoft.com/office/drawing/2014/main" id="{F21BC21F-9FA3-57A4-B1B8-B377728421A9}"/>
              </a:ext>
            </a:extLst>
          </p:cNvPr>
          <p:cNvSpPr txBox="1"/>
          <p:nvPr/>
        </p:nvSpPr>
        <p:spPr>
          <a:xfrm>
            <a:off x="255476" y="4378968"/>
            <a:ext cx="11681048" cy="2062103"/>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D1D5DB"/>
                </a:solidFill>
                <a:effectLst/>
              </a:rPr>
              <a:t>Referral Programs and Incentives: Implement referral programs in both Chennai and Visakhapatnam to encourage existing customers and leads to refer others. Offering incentives for successful referrals can help drive lead generation and expand the customer base.</a:t>
            </a:r>
          </a:p>
          <a:p>
            <a:pPr marL="285750" indent="-285750">
              <a:buFont typeface="Arial" panose="020B0604020202020204" pitchFamily="34" charset="0"/>
              <a:buChar char="•"/>
            </a:pPr>
            <a:r>
              <a:rPr lang="en-US" sz="1600" b="0" i="0" dirty="0">
                <a:solidFill>
                  <a:srgbClr val="D1D5DB"/>
                </a:solidFill>
                <a:effectLst/>
              </a:rPr>
              <a:t>Collaboration with Sales Team: Foster collaboration between the marketing and sales teams to ensure effective lead nurturing and conversion. Align strategies and share insights to optimize the lead journey and improve conversion rates.</a:t>
            </a:r>
            <a:endParaRPr lang="en-IN" sz="1600" b="0" i="0" dirty="0">
              <a:solidFill>
                <a:srgbClr val="D1D5DB"/>
              </a:solidFill>
              <a:effectLst/>
            </a:endParaRPr>
          </a:p>
          <a:p>
            <a:pPr marL="285750" indent="-285750">
              <a:buFont typeface="Arial" panose="020B0604020202020204" pitchFamily="34" charset="0"/>
              <a:buChar char="•"/>
            </a:pPr>
            <a:r>
              <a:rPr lang="en-IN" sz="1600" dirty="0">
                <a:solidFill>
                  <a:srgbClr val="D1D5DB"/>
                </a:solidFill>
              </a:rPr>
              <a:t>Try to focus on getting more leads from others sources then chances of </a:t>
            </a:r>
            <a:r>
              <a:rPr lang="en-IN" sz="1600" dirty="0"/>
              <a:t>Conversion is more and sale also increases itself.</a:t>
            </a:r>
            <a:endParaRPr lang="en-US" sz="1600" dirty="0">
              <a:solidFill>
                <a:srgbClr val="D1D5DB"/>
              </a:solidFill>
            </a:endParaRPr>
          </a:p>
        </p:txBody>
      </p:sp>
      <p:sp>
        <p:nvSpPr>
          <p:cNvPr id="9" name="TextBox 8">
            <a:extLst>
              <a:ext uri="{FF2B5EF4-FFF2-40B4-BE49-F238E27FC236}">
                <a16:creationId xmlns:a16="http://schemas.microsoft.com/office/drawing/2014/main" id="{D02675CB-91E1-8565-7286-3F2E62DFFBF8}"/>
              </a:ext>
            </a:extLst>
          </p:cNvPr>
          <p:cNvSpPr txBox="1"/>
          <p:nvPr/>
        </p:nvSpPr>
        <p:spPr>
          <a:xfrm>
            <a:off x="9627520" y="6415192"/>
            <a:ext cx="2361203" cy="369332"/>
          </a:xfrm>
          <a:prstGeom prst="rect">
            <a:avLst/>
          </a:prstGeom>
          <a:noFill/>
        </p:spPr>
        <p:txBody>
          <a:bodyPr wrap="square" rtlCol="0">
            <a:spAutoFit/>
          </a:bodyPr>
          <a:lstStyle/>
          <a:p>
            <a:pPr algn="r"/>
            <a:r>
              <a:rPr lang="en-IN" dirty="0"/>
              <a:t>Thank You</a:t>
            </a:r>
          </a:p>
        </p:txBody>
      </p:sp>
    </p:spTree>
    <p:extLst>
      <p:ext uri="{BB962C8B-B14F-4D97-AF65-F5344CB8AC3E}">
        <p14:creationId xmlns:p14="http://schemas.microsoft.com/office/powerpoint/2010/main" val="1276263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998</TotalTime>
  <Words>509</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Arial Rounded MT Bold</vt:lpstr>
      <vt:lpstr>Century Gothic</vt:lpstr>
      <vt:lpstr>Consolas</vt:lpstr>
      <vt:lpstr>Söhne</vt:lpstr>
      <vt:lpstr>Wingdings 2</vt:lpstr>
      <vt:lpstr>Quotable</vt:lpstr>
      <vt:lpstr>EdTech company</vt:lpstr>
      <vt:lpstr>Lead's journey and stages</vt:lpstr>
      <vt:lpstr>Business heads to understand their team performance</vt:lpstr>
      <vt:lpstr>Managers to understand their target areas</vt:lpstr>
      <vt:lpstr>Suggestions for the company to consider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EdTech company</dc:title>
  <dc:creator>Vikash Yadav</dc:creator>
  <cp:lastModifiedBy>Vikash Yadav</cp:lastModifiedBy>
  <cp:revision>2</cp:revision>
  <dcterms:created xsi:type="dcterms:W3CDTF">2023-07-13T04:53:54Z</dcterms:created>
  <dcterms:modified xsi:type="dcterms:W3CDTF">2023-07-14T06:21:10Z</dcterms:modified>
</cp:coreProperties>
</file>