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61" r:id="rId3"/>
    <p:sldId id="259" r:id="rId4"/>
    <p:sldId id="263" r:id="rId5"/>
    <p:sldId id="264" r:id="rId6"/>
    <p:sldId id="260" r:id="rId7"/>
    <p:sldId id="262" r:id="rId8"/>
    <p:sldId id="265" r:id="rId9"/>
    <p:sldId id="266" r:id="rId10"/>
    <p:sldId id="267" r:id="rId11"/>
    <p:sldId id="268" r:id="rId12"/>
    <p:sldId id="25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3D25D3-EFB9-43E6-9BC3-84E0133AFF68}" type="datetimeFigureOut">
              <a:rPr lang="ru-RU" smtClean="0"/>
              <a:t>04.08.2020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74E9CA-28E2-443D-B4FA-0FB0EB5A41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8013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74E9CA-28E2-443D-B4FA-0FB0EB5A41AD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23245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D6FBD-E507-4E6B-B484-710CE9E1609C}" type="datetimeFigureOut">
              <a:rPr lang="ru-RU" smtClean="0"/>
              <a:t>04.08.2020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3DF46-774F-4926-89B1-57236C8A74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9970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D6FBD-E507-4E6B-B484-710CE9E1609C}" type="datetimeFigureOut">
              <a:rPr lang="ru-RU" smtClean="0"/>
              <a:t>04.08.2020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3DF46-774F-4926-89B1-57236C8A74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6267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D6FBD-E507-4E6B-B484-710CE9E1609C}" type="datetimeFigureOut">
              <a:rPr lang="ru-RU" smtClean="0"/>
              <a:t>04.08.2020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3DF46-774F-4926-89B1-57236C8A7477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008226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D6FBD-E507-4E6B-B484-710CE9E1609C}" type="datetimeFigureOut">
              <a:rPr lang="ru-RU" smtClean="0"/>
              <a:t>04.08.2020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3DF46-774F-4926-89B1-57236C8A74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65304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D6FBD-E507-4E6B-B484-710CE9E1609C}" type="datetimeFigureOut">
              <a:rPr lang="ru-RU" smtClean="0"/>
              <a:t>04.08.2020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3DF46-774F-4926-89B1-57236C8A7477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267415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D6FBD-E507-4E6B-B484-710CE9E1609C}" type="datetimeFigureOut">
              <a:rPr lang="ru-RU" smtClean="0"/>
              <a:t>04.08.2020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3DF46-774F-4926-89B1-57236C8A74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50143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D6FBD-E507-4E6B-B484-710CE9E1609C}" type="datetimeFigureOut">
              <a:rPr lang="ru-RU" smtClean="0"/>
              <a:t>04.08.2020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3DF46-774F-4926-89B1-57236C8A74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36941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D6FBD-E507-4E6B-B484-710CE9E1609C}" type="datetimeFigureOut">
              <a:rPr lang="ru-RU" smtClean="0"/>
              <a:t>04.08.2020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3DF46-774F-4926-89B1-57236C8A74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228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D6FBD-E507-4E6B-B484-710CE9E1609C}" type="datetimeFigureOut">
              <a:rPr lang="ru-RU" smtClean="0"/>
              <a:t>04.08.2020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3DF46-774F-4926-89B1-57236C8A74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7134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D6FBD-E507-4E6B-B484-710CE9E1609C}" type="datetimeFigureOut">
              <a:rPr lang="ru-RU" smtClean="0"/>
              <a:t>04.08.2020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3DF46-774F-4926-89B1-57236C8A74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7823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D6FBD-E507-4E6B-B484-710CE9E1609C}" type="datetimeFigureOut">
              <a:rPr lang="ru-RU" smtClean="0"/>
              <a:t>04.08.2020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3DF46-774F-4926-89B1-57236C8A74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0940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D6FBD-E507-4E6B-B484-710CE9E1609C}" type="datetimeFigureOut">
              <a:rPr lang="ru-RU" smtClean="0"/>
              <a:t>04.08.2020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3DF46-774F-4926-89B1-57236C8A74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370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D6FBD-E507-4E6B-B484-710CE9E1609C}" type="datetimeFigureOut">
              <a:rPr lang="ru-RU" smtClean="0"/>
              <a:t>04.08.2020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3DF46-774F-4926-89B1-57236C8A74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8513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D6FBD-E507-4E6B-B484-710CE9E1609C}" type="datetimeFigureOut">
              <a:rPr lang="ru-RU" smtClean="0"/>
              <a:t>04.08.2020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3DF46-774F-4926-89B1-57236C8A74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9924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D6FBD-E507-4E6B-B484-710CE9E1609C}" type="datetimeFigureOut">
              <a:rPr lang="ru-RU" smtClean="0"/>
              <a:t>04.08.2020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3DF46-774F-4926-89B1-57236C8A74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2832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D6FBD-E507-4E6B-B484-710CE9E1609C}" type="datetimeFigureOut">
              <a:rPr lang="ru-RU" smtClean="0"/>
              <a:t>04.08.2020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3DF46-774F-4926-89B1-57236C8A74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2554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1D6FBD-E507-4E6B-B484-710CE9E1609C}" type="datetimeFigureOut">
              <a:rPr lang="ru-RU" smtClean="0"/>
              <a:t>04.08.2020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F03DF46-774F-4926-89B1-57236C8A74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5884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Maven </a:t>
            </a:r>
            <a:r>
              <a:rPr lang="en-US" smtClean="0"/>
              <a:t>&amp; Spring</a:t>
            </a:r>
            <a:endParaRPr lang="ru-R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488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Maven. pom.xml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Maven </a:t>
            </a:r>
            <a:r>
              <a:rPr lang="ru-RU" dirty="0" smtClean="0"/>
              <a:t>использует специальный файл</a:t>
            </a:r>
            <a:r>
              <a:rPr lang="en-US" dirty="0" smtClean="0"/>
              <a:t> </a:t>
            </a:r>
            <a:r>
              <a:rPr lang="en-US" b="1" dirty="0" smtClean="0"/>
              <a:t>pom.xml</a:t>
            </a:r>
            <a:r>
              <a:rPr lang="en-US" dirty="0" smtClean="0"/>
              <a:t> </a:t>
            </a:r>
            <a:r>
              <a:rPr lang="ru-RU" dirty="0" smtClean="0"/>
              <a:t>для конфигурации</a:t>
            </a:r>
          </a:p>
          <a:p>
            <a:r>
              <a:rPr lang="ru-RU" dirty="0" smtClean="0"/>
              <a:t>В этом файле обычно указываются зависимости в секции </a:t>
            </a:r>
            <a:r>
              <a:rPr lang="en-US" b="1" dirty="0" smtClean="0"/>
              <a:t>&lt;dependencies&gt;</a:t>
            </a:r>
          </a:p>
          <a:p>
            <a:r>
              <a:rPr lang="ru-RU" dirty="0" smtClean="0"/>
              <a:t>и плагины в секции </a:t>
            </a:r>
            <a:r>
              <a:rPr lang="en-US" b="1" dirty="0" smtClean="0"/>
              <a:t>&lt;build&gt; &lt;plugins&gt;</a:t>
            </a:r>
          </a:p>
          <a:p>
            <a:r>
              <a:rPr lang="en-US" b="1" dirty="0" smtClean="0"/>
              <a:t>Demo </a:t>
            </a:r>
            <a:r>
              <a:rPr lang="en-US" b="1" dirty="0" err="1" smtClean="0"/>
              <a:t>scm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531819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Maven. </a:t>
            </a:r>
            <a:r>
              <a:rPr lang="ru-RU" dirty="0" smtClean="0"/>
              <a:t>Архетип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Архетип – это шаблон проекта в </a:t>
            </a:r>
            <a:r>
              <a:rPr lang="en-US" dirty="0" smtClean="0"/>
              <a:t>Maven</a:t>
            </a:r>
          </a:p>
          <a:p>
            <a:r>
              <a:rPr lang="ru-RU" dirty="0" smtClean="0"/>
              <a:t>Позволяет быстро ознакомится с какой-то технологией</a:t>
            </a:r>
          </a:p>
          <a:p>
            <a:r>
              <a:rPr lang="en-US" dirty="0" smtClean="0"/>
              <a:t>Demo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350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Spring – </a:t>
            </a:r>
            <a:r>
              <a:rPr lang="ru-RU" dirty="0" smtClean="0"/>
              <a:t>это </a:t>
            </a:r>
            <a:r>
              <a:rPr lang="en-US" b="1" dirty="0" smtClean="0"/>
              <a:t>Inversion of Control</a:t>
            </a:r>
            <a:r>
              <a:rPr lang="en-US" dirty="0" smtClean="0"/>
              <a:t> </a:t>
            </a:r>
            <a:r>
              <a:rPr lang="ru-RU" dirty="0" err="1" smtClean="0"/>
              <a:t>фреймворк</a:t>
            </a:r>
            <a:endParaRPr lang="en-US" dirty="0" smtClean="0"/>
          </a:p>
          <a:p>
            <a:r>
              <a:rPr lang="ru-RU" dirty="0" smtClean="0"/>
              <a:t>Центральным компонентом </a:t>
            </a:r>
            <a:r>
              <a:rPr lang="en-US" dirty="0" smtClean="0"/>
              <a:t>Spring </a:t>
            </a:r>
            <a:r>
              <a:rPr lang="ru-RU" dirty="0" smtClean="0"/>
              <a:t>является </a:t>
            </a:r>
            <a:r>
              <a:rPr lang="en-US" b="1" dirty="0" smtClean="0"/>
              <a:t>Application Context</a:t>
            </a:r>
          </a:p>
          <a:p>
            <a:r>
              <a:rPr lang="en-US" b="1" dirty="0" smtClean="0"/>
              <a:t>Application Context </a:t>
            </a:r>
            <a:r>
              <a:rPr lang="ru-RU" dirty="0" smtClean="0"/>
              <a:t>это контейнер, который содержит в себе</a:t>
            </a:r>
            <a:r>
              <a:rPr lang="ru-RU" b="1" dirty="0" smtClean="0"/>
              <a:t> </a:t>
            </a:r>
            <a:r>
              <a:rPr lang="en-US" b="1" dirty="0" smtClean="0"/>
              <a:t>Bean’</a:t>
            </a:r>
            <a:r>
              <a:rPr lang="ru-RU" dirty="0" smtClean="0"/>
              <a:t>ы </a:t>
            </a:r>
          </a:p>
          <a:p>
            <a:r>
              <a:rPr lang="en-US" b="1" dirty="0" smtClean="0"/>
              <a:t>Bean</a:t>
            </a:r>
            <a:r>
              <a:rPr lang="en-US" dirty="0" smtClean="0"/>
              <a:t> – </a:t>
            </a:r>
            <a:r>
              <a:rPr lang="ru-RU" dirty="0" smtClean="0"/>
              <a:t>это обычный объект, но его созданием занимается не код приложения, а сам </a:t>
            </a:r>
            <a:r>
              <a:rPr lang="en-US" dirty="0" smtClean="0"/>
              <a:t>Spring</a:t>
            </a:r>
            <a:endParaRPr lang="ru-RU" dirty="0" smtClean="0"/>
          </a:p>
          <a:p>
            <a:r>
              <a:rPr lang="ru-RU" dirty="0" smtClean="0"/>
              <a:t>Чтобы </a:t>
            </a:r>
            <a:r>
              <a:rPr lang="en-US" dirty="0" smtClean="0"/>
              <a:t>Spring </a:t>
            </a:r>
            <a:r>
              <a:rPr lang="ru-RU" dirty="0" smtClean="0"/>
              <a:t>мог создать </a:t>
            </a:r>
            <a:r>
              <a:rPr lang="en-US" dirty="0" smtClean="0"/>
              <a:t>bean’</a:t>
            </a:r>
            <a:r>
              <a:rPr lang="ru-RU" dirty="0" smtClean="0"/>
              <a:t>ы – их нужно описать в </a:t>
            </a:r>
            <a:r>
              <a:rPr lang="en-US" b="1" dirty="0" smtClean="0"/>
              <a:t>Configuration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21615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Packaging. </a:t>
            </a:r>
            <a:r>
              <a:rPr lang="ru-RU" dirty="0" smtClean="0"/>
              <a:t>Как упаковать приложение?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class </a:t>
            </a:r>
            <a:r>
              <a:rPr lang="ru-RU" dirty="0" smtClean="0"/>
              <a:t>файлов может быть много, нужен способ доставки их до </a:t>
            </a:r>
            <a:r>
              <a:rPr lang="ru-RU" dirty="0"/>
              <a:t>к</a:t>
            </a:r>
            <a:r>
              <a:rPr lang="ru-RU" dirty="0" smtClean="0"/>
              <a:t>онечного пользователя</a:t>
            </a:r>
          </a:p>
          <a:p>
            <a:r>
              <a:rPr lang="ru-RU" dirty="0" smtClean="0"/>
              <a:t>Для этого все файлы кладутся</a:t>
            </a:r>
            <a:r>
              <a:rPr lang="en-US" dirty="0" smtClean="0"/>
              <a:t> </a:t>
            </a:r>
            <a:r>
              <a:rPr lang="ru-RU" dirty="0" smtClean="0"/>
              <a:t>в обычный </a:t>
            </a:r>
            <a:r>
              <a:rPr lang="en-US" dirty="0" smtClean="0"/>
              <a:t>zip-</a:t>
            </a:r>
            <a:r>
              <a:rPr lang="ru-RU" dirty="0" smtClean="0"/>
              <a:t>архив</a:t>
            </a:r>
          </a:p>
          <a:p>
            <a:r>
              <a:rPr lang="ru-RU" dirty="0" smtClean="0"/>
              <a:t>Обычно такие архивы имеют расширение </a:t>
            </a:r>
            <a:r>
              <a:rPr lang="en-US" b="1" dirty="0" smtClean="0"/>
              <a:t>jar</a:t>
            </a:r>
            <a:r>
              <a:rPr lang="en-US" dirty="0" smtClean="0"/>
              <a:t> – </a:t>
            </a:r>
            <a:r>
              <a:rPr lang="en-US" b="1" dirty="0" smtClean="0"/>
              <a:t>J</a:t>
            </a:r>
            <a:r>
              <a:rPr lang="en-US" dirty="0" smtClean="0"/>
              <a:t>ava </a:t>
            </a:r>
            <a:r>
              <a:rPr lang="en-US" b="1" dirty="0" smtClean="0"/>
              <a:t>Ar</a:t>
            </a:r>
            <a:r>
              <a:rPr lang="en-US" dirty="0" smtClean="0"/>
              <a:t>chive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javac</a:t>
            </a:r>
            <a:r>
              <a:rPr lang="en-US" dirty="0"/>
              <a:t> -</a:t>
            </a:r>
            <a:r>
              <a:rPr lang="en-US" dirty="0" err="1"/>
              <a:t>sourcepath</a:t>
            </a:r>
            <a:r>
              <a:rPr lang="en-US" dirty="0"/>
              <a:t> . -d target </a:t>
            </a:r>
            <a:r>
              <a:rPr lang="en-US" dirty="0" smtClean="0"/>
              <a:t>com\</a:t>
            </a:r>
            <a:r>
              <a:rPr lang="en-US" dirty="0" err="1" smtClean="0"/>
              <a:t>mera</a:t>
            </a:r>
            <a:r>
              <a:rPr lang="en-US" dirty="0" smtClean="0"/>
              <a:t>\lesson12\Packaging.java - </a:t>
            </a:r>
            <a:r>
              <a:rPr lang="ru-RU" b="1" dirty="0" smtClean="0"/>
              <a:t>компилирует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“jar </a:t>
            </a:r>
            <a:r>
              <a:rPr lang="en-US" dirty="0" err="1"/>
              <a:t>cf</a:t>
            </a:r>
            <a:r>
              <a:rPr lang="en-US" dirty="0"/>
              <a:t> my-app.jar </a:t>
            </a:r>
            <a:r>
              <a:rPr lang="en-US" dirty="0" smtClean="0"/>
              <a:t>com” </a:t>
            </a:r>
            <a:r>
              <a:rPr lang="ru-RU" b="1" dirty="0" smtClean="0"/>
              <a:t>создает архив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«</a:t>
            </a:r>
            <a:r>
              <a:rPr lang="en-US" dirty="0"/>
              <a:t>java -</a:t>
            </a:r>
            <a:r>
              <a:rPr lang="en-US" dirty="0" err="1"/>
              <a:t>cp</a:t>
            </a:r>
            <a:r>
              <a:rPr lang="en-US" dirty="0"/>
              <a:t> my-app.jar </a:t>
            </a:r>
            <a:r>
              <a:rPr lang="en-US" dirty="0" smtClean="0"/>
              <a:t>com.mera.lesson12.Packaging</a:t>
            </a:r>
            <a:r>
              <a:rPr lang="ru-RU" dirty="0" smtClean="0"/>
              <a:t>» - </a:t>
            </a:r>
            <a:r>
              <a:rPr lang="ru-RU" b="1" dirty="0" smtClean="0"/>
              <a:t>запускает</a:t>
            </a:r>
            <a:r>
              <a:rPr lang="en-US" dirty="0" smtClean="0"/>
              <a:t/>
            </a:r>
            <a:br>
              <a:rPr lang="en-US" dirty="0" smtClean="0"/>
            </a:br>
            <a:endParaRPr lang="ru-RU" dirty="0" smtClean="0"/>
          </a:p>
          <a:p>
            <a:r>
              <a:rPr lang="ru-RU" dirty="0" smtClean="0"/>
              <a:t>Кроме </a:t>
            </a:r>
            <a:r>
              <a:rPr lang="en-US" dirty="0" smtClean="0"/>
              <a:t>class-</a:t>
            </a:r>
            <a:r>
              <a:rPr lang="ru-RU" dirty="0" smtClean="0"/>
              <a:t>файлов, сюда можно положить какие-то ресурсы(картинки, звуки)</a:t>
            </a:r>
          </a:p>
          <a:p>
            <a:r>
              <a:rPr lang="ru-RU" dirty="0" smtClean="0"/>
              <a:t>Может содержать опциональную директорию </a:t>
            </a:r>
            <a:r>
              <a:rPr lang="en-US" dirty="0" smtClean="0"/>
              <a:t>META-INF,</a:t>
            </a:r>
            <a:r>
              <a:rPr lang="ru-RU" dirty="0" smtClean="0"/>
              <a:t> позволяющую:</a:t>
            </a:r>
          </a:p>
          <a:p>
            <a:pPr lvl="1"/>
            <a:r>
              <a:rPr lang="ru-RU" dirty="0" smtClean="0"/>
              <a:t>Указывать </a:t>
            </a:r>
            <a:r>
              <a:rPr lang="en-US" dirty="0" smtClean="0"/>
              <a:t>Main </a:t>
            </a:r>
            <a:r>
              <a:rPr lang="ru-RU" dirty="0" smtClean="0"/>
              <a:t>класс</a:t>
            </a:r>
          </a:p>
          <a:p>
            <a:pPr lvl="1"/>
            <a:r>
              <a:rPr lang="ru-RU" dirty="0" smtClean="0"/>
              <a:t>Подписывать содержимое</a:t>
            </a:r>
            <a:endParaRPr lang="en-US" dirty="0" smtClean="0"/>
          </a:p>
          <a:p>
            <a:r>
              <a:rPr lang="ru-RU" dirty="0" smtClean="0"/>
              <a:t>Кроме </a:t>
            </a:r>
            <a:r>
              <a:rPr lang="en-US" dirty="0" smtClean="0"/>
              <a:t>JAR </a:t>
            </a:r>
            <a:r>
              <a:rPr lang="ru-RU" dirty="0" smtClean="0"/>
              <a:t>файлов, распространены </a:t>
            </a:r>
            <a:r>
              <a:rPr lang="en-US" b="1" dirty="0" smtClean="0"/>
              <a:t>WAR</a:t>
            </a:r>
            <a:r>
              <a:rPr lang="en-US" dirty="0" smtClean="0"/>
              <a:t> </a:t>
            </a:r>
            <a:r>
              <a:rPr lang="ru-RU" dirty="0" smtClean="0"/>
              <a:t>файлы – </a:t>
            </a:r>
            <a:r>
              <a:rPr lang="en-US" dirty="0" smtClean="0"/>
              <a:t>Web Archive, </a:t>
            </a:r>
            <a:r>
              <a:rPr lang="ru-RU" dirty="0" smtClean="0"/>
              <a:t>в них дополнительно присутствует директория </a:t>
            </a:r>
            <a:r>
              <a:rPr lang="en-US" b="1" dirty="0" smtClean="0"/>
              <a:t>WEB-INF</a:t>
            </a:r>
            <a:r>
              <a:rPr lang="en-US" dirty="0" smtClean="0"/>
              <a:t>, </a:t>
            </a:r>
            <a:r>
              <a:rPr lang="ru-RU" dirty="0" smtClean="0"/>
              <a:t>описывающая приложение.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19151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Maven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Это </a:t>
            </a:r>
            <a:r>
              <a:rPr lang="ru-RU" b="1" dirty="0" smtClean="0"/>
              <a:t>система сборки</a:t>
            </a:r>
            <a:r>
              <a:rPr lang="en-US" dirty="0" smtClean="0"/>
              <a:t> Java </a:t>
            </a:r>
            <a:r>
              <a:rPr lang="ru-RU" dirty="0" smtClean="0"/>
              <a:t>проектов и </a:t>
            </a:r>
            <a:r>
              <a:rPr lang="ru-RU" b="1" dirty="0" smtClean="0"/>
              <a:t>менеджер зависимостей</a:t>
            </a:r>
            <a:endParaRPr lang="en-US" b="1" dirty="0" smtClean="0"/>
          </a:p>
          <a:p>
            <a:r>
              <a:rPr lang="ru-RU" dirty="0" smtClean="0"/>
              <a:t>В самом простом случае </a:t>
            </a:r>
            <a:r>
              <a:rPr lang="en-US" dirty="0" smtClean="0"/>
              <a:t>Maven </a:t>
            </a:r>
            <a:r>
              <a:rPr lang="ru-RU" b="1" dirty="0" smtClean="0"/>
              <a:t>компилирует</a:t>
            </a:r>
            <a:r>
              <a:rPr lang="ru-RU" dirty="0" smtClean="0"/>
              <a:t> приложение и </a:t>
            </a:r>
            <a:r>
              <a:rPr lang="ru-RU" b="1" dirty="0" smtClean="0"/>
              <a:t>упаковывает</a:t>
            </a:r>
            <a:r>
              <a:rPr lang="ru-RU" dirty="0" smtClean="0"/>
              <a:t> его в </a:t>
            </a:r>
            <a:r>
              <a:rPr lang="en-US" dirty="0" smtClean="0"/>
              <a:t>jar </a:t>
            </a:r>
            <a:r>
              <a:rPr lang="ru-RU" dirty="0" smtClean="0"/>
              <a:t>архив. </a:t>
            </a:r>
            <a:endParaRPr lang="en-US" dirty="0" smtClean="0"/>
          </a:p>
          <a:p>
            <a:r>
              <a:rPr lang="ru-RU" dirty="0" smtClean="0"/>
              <a:t>Компиляция (</a:t>
            </a:r>
            <a:r>
              <a:rPr lang="en-US" b="1" dirty="0" smtClean="0"/>
              <a:t>compile</a:t>
            </a:r>
            <a:r>
              <a:rPr lang="en-US" dirty="0" smtClean="0"/>
              <a:t>)</a:t>
            </a:r>
            <a:r>
              <a:rPr lang="ru-RU" dirty="0" smtClean="0"/>
              <a:t> и упаковка </a:t>
            </a:r>
            <a:r>
              <a:rPr lang="en-US" dirty="0" smtClean="0"/>
              <a:t>(</a:t>
            </a:r>
            <a:r>
              <a:rPr lang="en-US" b="1" dirty="0" smtClean="0"/>
              <a:t>packaging</a:t>
            </a:r>
            <a:r>
              <a:rPr lang="en-US" dirty="0" smtClean="0"/>
              <a:t>) </a:t>
            </a:r>
            <a:r>
              <a:rPr lang="ru-RU" dirty="0" smtClean="0"/>
              <a:t>– это две разные фазы </a:t>
            </a:r>
            <a:r>
              <a:rPr lang="en-US" dirty="0" smtClean="0"/>
              <a:t>(</a:t>
            </a:r>
            <a:r>
              <a:rPr lang="en-US" b="1" dirty="0" smtClean="0"/>
              <a:t>phase</a:t>
            </a:r>
            <a:r>
              <a:rPr lang="en-US" dirty="0" smtClean="0"/>
              <a:t>) </a:t>
            </a:r>
            <a:r>
              <a:rPr lang="ru-RU" dirty="0" smtClean="0"/>
              <a:t>жизненного цикла </a:t>
            </a:r>
            <a:r>
              <a:rPr lang="en-US" dirty="0" smtClean="0"/>
              <a:t>(</a:t>
            </a:r>
            <a:r>
              <a:rPr lang="en-US" b="1" dirty="0" smtClean="0"/>
              <a:t>lifecycle</a:t>
            </a:r>
            <a:r>
              <a:rPr lang="en-US" dirty="0" smtClean="0"/>
              <a:t> ) Maven-</a:t>
            </a:r>
            <a:r>
              <a:rPr lang="ru-RU" dirty="0" smtClean="0"/>
              <a:t>проекта</a:t>
            </a:r>
          </a:p>
          <a:p>
            <a:r>
              <a:rPr lang="en-US" dirty="0" smtClean="0"/>
              <a:t>Demo simple app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16514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Maven. Build. Dependencies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 smtClean="0"/>
              <a:t>Чтобы построить проект, ему часто нужны зависимости от сторонних библиотек .</a:t>
            </a:r>
          </a:p>
          <a:p>
            <a:r>
              <a:rPr lang="ru-RU" dirty="0" smtClean="0"/>
              <a:t>Обычно зависимость – это </a:t>
            </a:r>
            <a:r>
              <a:rPr lang="en-US" dirty="0" smtClean="0"/>
              <a:t>jar</a:t>
            </a:r>
            <a:r>
              <a:rPr lang="ru-RU" dirty="0" smtClean="0"/>
              <a:t>. Но может иметь любой формат (например </a:t>
            </a:r>
            <a:r>
              <a:rPr lang="en-US" dirty="0" smtClean="0"/>
              <a:t>zip </a:t>
            </a:r>
            <a:r>
              <a:rPr lang="ru-RU" dirty="0" smtClean="0"/>
              <a:t>или </a:t>
            </a:r>
            <a:r>
              <a:rPr lang="en-US" dirty="0" smtClean="0"/>
              <a:t>war). </a:t>
            </a:r>
            <a:r>
              <a:rPr lang="ru-RU" dirty="0" smtClean="0"/>
              <a:t>Формат упаковки называется </a:t>
            </a:r>
            <a:r>
              <a:rPr lang="en-US" b="1" dirty="0" smtClean="0"/>
              <a:t>packaging</a:t>
            </a:r>
          </a:p>
          <a:p>
            <a:r>
              <a:rPr lang="ru-RU" dirty="0" smtClean="0"/>
              <a:t>Упакованный проект называется </a:t>
            </a:r>
            <a:r>
              <a:rPr lang="ru-RU" b="1" dirty="0" smtClean="0"/>
              <a:t>артефактом</a:t>
            </a:r>
            <a:r>
              <a:rPr lang="ru-RU" dirty="0" smtClean="0"/>
              <a:t> (</a:t>
            </a:r>
            <a:r>
              <a:rPr lang="en-US" dirty="0" smtClean="0"/>
              <a:t>artifact) </a:t>
            </a:r>
            <a:endParaRPr lang="ru-RU" dirty="0" smtClean="0"/>
          </a:p>
          <a:p>
            <a:r>
              <a:rPr lang="ru-RU" dirty="0" smtClean="0"/>
              <a:t>Чтобы добавить зависимость – нужно указать её группу, имя, версию и </a:t>
            </a:r>
            <a:r>
              <a:rPr lang="en-US" dirty="0" smtClean="0"/>
              <a:t>packaging (</a:t>
            </a:r>
            <a:r>
              <a:rPr lang="en-US" dirty="0" err="1" smtClean="0"/>
              <a:t>groupId,artifactId,version,packaing</a:t>
            </a:r>
            <a:r>
              <a:rPr lang="en-US" dirty="0" smtClean="0"/>
              <a:t>)</a:t>
            </a:r>
          </a:p>
          <a:p>
            <a:r>
              <a:rPr lang="ru-RU" dirty="0" smtClean="0"/>
              <a:t>Зависимости скачиваются из </a:t>
            </a:r>
            <a:r>
              <a:rPr lang="ru-RU" b="1" dirty="0" err="1" smtClean="0"/>
              <a:t>репозитория</a:t>
            </a:r>
            <a:r>
              <a:rPr lang="ru-RU" dirty="0" smtClean="0"/>
              <a:t> </a:t>
            </a:r>
          </a:p>
          <a:p>
            <a:r>
              <a:rPr lang="ru-RU" b="1" dirty="0" err="1" smtClean="0"/>
              <a:t>Репозиторий</a:t>
            </a:r>
            <a:r>
              <a:rPr lang="ru-RU" dirty="0" smtClean="0"/>
              <a:t> – это удаленный сервер, который хранит артефакты и позволяет их скачивать\загружать.</a:t>
            </a:r>
          </a:p>
          <a:p>
            <a:r>
              <a:rPr lang="ru-RU" dirty="0" smtClean="0"/>
              <a:t>Зависимости скачиваются не напрямую в проект, а сначала в </a:t>
            </a:r>
            <a:r>
              <a:rPr lang="ru-RU" b="1" dirty="0" smtClean="0"/>
              <a:t>локальный </a:t>
            </a:r>
            <a:r>
              <a:rPr lang="ru-RU" b="1" dirty="0" err="1" smtClean="0"/>
              <a:t>репозиторий</a:t>
            </a:r>
            <a:r>
              <a:rPr lang="ru-RU" dirty="0" smtClean="0"/>
              <a:t> и только потом  добавляются в проект.</a:t>
            </a:r>
          </a:p>
          <a:p>
            <a:r>
              <a:rPr lang="ru-RU" dirty="0" smtClean="0"/>
              <a:t>Существует </a:t>
            </a:r>
            <a:r>
              <a:rPr lang="ru-RU" b="1" dirty="0" smtClean="0"/>
              <a:t>центральный </a:t>
            </a:r>
            <a:r>
              <a:rPr lang="ru-RU" b="1" dirty="0" err="1" smtClean="0"/>
              <a:t>репозиторий</a:t>
            </a:r>
            <a:r>
              <a:rPr lang="ru-RU" dirty="0" smtClean="0"/>
              <a:t>, из которого скачиваются все зависимости, если </a:t>
            </a:r>
            <a:r>
              <a:rPr lang="ru-RU" dirty="0" err="1" smtClean="0"/>
              <a:t>репозиторий</a:t>
            </a:r>
            <a:r>
              <a:rPr lang="ru-RU" dirty="0" smtClean="0"/>
              <a:t> явно не указан.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28535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93431" y="2110154"/>
            <a:ext cx="11043138" cy="439615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2400" dirty="0" smtClean="0"/>
              <a:t>Local Computer</a:t>
            </a:r>
            <a:endParaRPr lang="ru-RU" sz="2400" dirty="0"/>
          </a:p>
        </p:txBody>
      </p:sp>
      <p:sp>
        <p:nvSpPr>
          <p:cNvPr id="4" name="Rectangle 3"/>
          <p:cNvSpPr/>
          <p:nvPr/>
        </p:nvSpPr>
        <p:spPr>
          <a:xfrm>
            <a:off x="3027484" y="357552"/>
            <a:ext cx="4598378" cy="1459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FF0000"/>
                </a:solidFill>
              </a:rPr>
              <a:t>https://repo1.</a:t>
            </a:r>
            <a:r>
              <a:rPr lang="en-US" sz="1600" b="1" dirty="0">
                <a:solidFill>
                  <a:srgbClr val="FF0000"/>
                </a:solidFill>
              </a:rPr>
              <a:t>maven</a:t>
            </a:r>
            <a:r>
              <a:rPr lang="en-US" sz="1600" dirty="0">
                <a:solidFill>
                  <a:srgbClr val="FF0000"/>
                </a:solidFill>
              </a:rPr>
              <a:t>.org/maven2</a:t>
            </a:r>
            <a:r>
              <a:rPr lang="en-US" sz="1600" dirty="0" smtClean="0">
                <a:solidFill>
                  <a:srgbClr val="FF0000"/>
                </a:solidFill>
              </a:rPr>
              <a:t>/</a:t>
            </a:r>
          </a:p>
          <a:p>
            <a:pPr algn="ctr"/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org.apache.commons:commons-lang3:3.10</a:t>
            </a:r>
            <a:endParaRPr lang="ru-RU" sz="1600" dirty="0"/>
          </a:p>
        </p:txBody>
      </p:sp>
      <p:sp>
        <p:nvSpPr>
          <p:cNvPr id="5" name="Rectangle 4"/>
          <p:cNvSpPr/>
          <p:nvPr/>
        </p:nvSpPr>
        <p:spPr>
          <a:xfrm>
            <a:off x="3027484" y="2482361"/>
            <a:ext cx="4598378" cy="1459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FF0000"/>
                </a:solidFill>
              </a:rPr>
              <a:t>~/.m2/org/apache/commons/commons-</a:t>
            </a:r>
            <a:r>
              <a:rPr lang="en-US" sz="1400" dirty="0" err="1" smtClean="0">
                <a:solidFill>
                  <a:srgbClr val="FF0000"/>
                </a:solidFill>
              </a:rPr>
              <a:t>lang</a:t>
            </a:r>
            <a:r>
              <a:rPr lang="en-US" sz="1400" dirty="0" smtClean="0">
                <a:solidFill>
                  <a:srgbClr val="FF0000"/>
                </a:solidFill>
              </a:rPr>
              <a:t>/3.10</a:t>
            </a:r>
          </a:p>
          <a:p>
            <a:pPr algn="ctr"/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>commons-lang-3-10.jar</a:t>
            </a:r>
            <a:endParaRPr lang="ru-RU" sz="1400" dirty="0"/>
          </a:p>
        </p:txBody>
      </p:sp>
      <p:sp>
        <p:nvSpPr>
          <p:cNvPr id="6" name="Rectangle 5"/>
          <p:cNvSpPr/>
          <p:nvPr/>
        </p:nvSpPr>
        <p:spPr>
          <a:xfrm>
            <a:off x="378068" y="4753707"/>
            <a:ext cx="4598378" cy="1459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FF0000"/>
                </a:solidFill>
              </a:rPr>
              <a:t>project1</a:t>
            </a:r>
          </a:p>
          <a:p>
            <a:pPr algn="ctr"/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>lib/commons-lang-3-10.jar</a:t>
            </a:r>
            <a:endParaRPr lang="ru-RU" sz="1400" dirty="0"/>
          </a:p>
        </p:txBody>
      </p:sp>
      <p:sp>
        <p:nvSpPr>
          <p:cNvPr id="7" name="Rectangle 6"/>
          <p:cNvSpPr/>
          <p:nvPr/>
        </p:nvSpPr>
        <p:spPr>
          <a:xfrm>
            <a:off x="5849814" y="4753706"/>
            <a:ext cx="4598378" cy="1459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FF0000"/>
                </a:solidFill>
              </a:rPr>
              <a:t>project1</a:t>
            </a:r>
          </a:p>
          <a:p>
            <a:pPr algn="ctr"/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>lib/commons-lang-3-10.jar</a:t>
            </a:r>
            <a:endParaRPr lang="ru-RU" sz="1400" dirty="0"/>
          </a:p>
        </p:txBody>
      </p:sp>
      <p:cxnSp>
        <p:nvCxnSpPr>
          <p:cNvPr id="10" name="Straight Arrow Connector 9"/>
          <p:cNvCxnSpPr>
            <a:stCxn id="4" idx="2"/>
            <a:endCxn id="5" idx="0"/>
          </p:cNvCxnSpPr>
          <p:nvPr/>
        </p:nvCxnSpPr>
        <p:spPr>
          <a:xfrm>
            <a:off x="5326673" y="1817075"/>
            <a:ext cx="0" cy="66528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982915" y="3941884"/>
            <a:ext cx="0" cy="81182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6954715" y="3941884"/>
            <a:ext cx="0" cy="81182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3081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Maven.Build.Lifecycle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 smtClean="0"/>
              <a:t>Сборка проекта состоит из фаз (</a:t>
            </a:r>
            <a:r>
              <a:rPr lang="en-US" b="1" dirty="0" smtClean="0"/>
              <a:t>phase</a:t>
            </a:r>
            <a:r>
              <a:rPr lang="en-US" dirty="0" smtClean="0"/>
              <a:t>). </a:t>
            </a:r>
            <a:r>
              <a:rPr lang="ru-RU" dirty="0" smtClean="0"/>
              <a:t>Фаза – это высокоуровневый этап сборки.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Примеры фаз:</a:t>
            </a:r>
            <a:br>
              <a:rPr lang="ru-RU" dirty="0" smtClean="0"/>
            </a:br>
            <a:r>
              <a:rPr lang="en-US" b="1" dirty="0" smtClean="0"/>
              <a:t>compile</a:t>
            </a:r>
            <a:r>
              <a:rPr lang="en-US" dirty="0" smtClean="0"/>
              <a:t> – </a:t>
            </a:r>
            <a:r>
              <a:rPr lang="ru-RU" dirty="0" smtClean="0"/>
              <a:t>компилирует проект.</a:t>
            </a:r>
            <a:br>
              <a:rPr lang="ru-RU" dirty="0" smtClean="0"/>
            </a:br>
            <a:r>
              <a:rPr lang="en-US" b="1" dirty="0" smtClean="0"/>
              <a:t>test</a:t>
            </a:r>
            <a:r>
              <a:rPr lang="en-US" dirty="0" smtClean="0"/>
              <a:t> – </a:t>
            </a:r>
            <a:r>
              <a:rPr lang="ru-RU" dirty="0" smtClean="0"/>
              <a:t>запускает </a:t>
            </a:r>
            <a:r>
              <a:rPr lang="en-US" dirty="0" smtClean="0"/>
              <a:t>unit-test’</a:t>
            </a:r>
            <a:r>
              <a:rPr lang="ru-RU" dirty="0" smtClean="0"/>
              <a:t>ы</a:t>
            </a:r>
            <a:br>
              <a:rPr lang="ru-RU" dirty="0" smtClean="0"/>
            </a:br>
            <a:r>
              <a:rPr lang="en-US" b="1" dirty="0" smtClean="0"/>
              <a:t>packaging</a:t>
            </a:r>
            <a:r>
              <a:rPr lang="en-US" dirty="0" smtClean="0"/>
              <a:t> – </a:t>
            </a:r>
            <a:r>
              <a:rPr lang="ru-RU" dirty="0" smtClean="0"/>
              <a:t>упаковывает скомпилированный и протестированный проект</a:t>
            </a:r>
          </a:p>
          <a:p>
            <a:r>
              <a:rPr lang="ru-RU" dirty="0" smtClean="0"/>
              <a:t>Каждый фаза состоит из задач (</a:t>
            </a:r>
            <a:r>
              <a:rPr lang="en-US" b="1" dirty="0" smtClean="0"/>
              <a:t>goal</a:t>
            </a:r>
            <a:r>
              <a:rPr lang="en-US" dirty="0" smtClean="0"/>
              <a:t>) </a:t>
            </a:r>
            <a:r>
              <a:rPr lang="ru-RU" dirty="0" smtClean="0"/>
              <a:t>. Каждая задача уже делает конкретную работу.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Например, фаза </a:t>
            </a:r>
            <a:r>
              <a:rPr lang="en-US" b="1" dirty="0" smtClean="0"/>
              <a:t>test</a:t>
            </a:r>
            <a:r>
              <a:rPr lang="en-US" dirty="0" smtClean="0"/>
              <a:t> </a:t>
            </a:r>
            <a:r>
              <a:rPr lang="ru-RU" dirty="0" smtClean="0"/>
              <a:t>состоит из двух задач:</a:t>
            </a:r>
          </a:p>
          <a:p>
            <a:pPr lvl="1"/>
            <a:r>
              <a:rPr lang="ru-RU" dirty="0" smtClean="0"/>
              <a:t>Скомпилировать тесты (</a:t>
            </a:r>
            <a:r>
              <a:rPr lang="en-US" dirty="0" smtClean="0"/>
              <a:t> </a:t>
            </a:r>
            <a:r>
              <a:rPr lang="en-US" b="1" dirty="0" err="1" smtClean="0"/>
              <a:t>compiler</a:t>
            </a:r>
            <a:r>
              <a:rPr lang="en-US" dirty="0" err="1" smtClean="0"/>
              <a:t>:testCompile</a:t>
            </a:r>
            <a:r>
              <a:rPr lang="en-US" dirty="0" smtClean="0"/>
              <a:t> )</a:t>
            </a:r>
            <a:endParaRPr lang="ru-RU" dirty="0" smtClean="0"/>
          </a:p>
          <a:p>
            <a:pPr lvl="1"/>
            <a:r>
              <a:rPr lang="ru-RU" dirty="0" smtClean="0"/>
              <a:t>Запустить тесты</a:t>
            </a:r>
            <a:r>
              <a:rPr lang="en-US" dirty="0" smtClean="0"/>
              <a:t> </a:t>
            </a:r>
            <a:r>
              <a:rPr lang="en-US" b="1" dirty="0" err="1" smtClean="0"/>
              <a:t>surefire</a:t>
            </a:r>
            <a:r>
              <a:rPr lang="en-US" dirty="0" err="1" smtClean="0"/>
              <a:t>:test</a:t>
            </a:r>
            <a:endParaRPr lang="ru-RU" dirty="0" smtClean="0"/>
          </a:p>
          <a:p>
            <a:endParaRPr lang="ru-RU" dirty="0" smtClean="0"/>
          </a:p>
          <a:p>
            <a:r>
              <a:rPr lang="en-US" dirty="0" err="1" smtClean="0"/>
              <a:t>mvn</a:t>
            </a:r>
            <a:r>
              <a:rPr lang="en-US" dirty="0" smtClean="0"/>
              <a:t> </a:t>
            </a:r>
            <a:r>
              <a:rPr lang="en-US" dirty="0" err="1"/>
              <a:t>help:describe</a:t>
            </a:r>
            <a:r>
              <a:rPr lang="en-US" dirty="0"/>
              <a:t> -</a:t>
            </a:r>
            <a:r>
              <a:rPr lang="en-US" dirty="0" err="1" smtClean="0"/>
              <a:t>Dcmd</a:t>
            </a:r>
            <a:r>
              <a:rPr lang="en-US" dirty="0" smtClean="0"/>
              <a:t>=compile – </a:t>
            </a:r>
            <a:r>
              <a:rPr lang="ru-RU" dirty="0" smtClean="0"/>
              <a:t>показывает все фазы и связанные  с ним</a:t>
            </a:r>
            <a:r>
              <a:rPr lang="en-US" dirty="0" smtClean="0"/>
              <a:t> </a:t>
            </a:r>
            <a:r>
              <a:rPr lang="ru-RU" dirty="0" smtClean="0"/>
              <a:t>задачи</a:t>
            </a:r>
          </a:p>
        </p:txBody>
      </p:sp>
    </p:spTree>
    <p:extLst>
      <p:ext uri="{BB962C8B-B14F-4D97-AF65-F5344CB8AC3E}">
        <p14:creationId xmlns:p14="http://schemas.microsoft.com/office/powerpoint/2010/main" val="3461310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Build. Lifecycle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ru-RU" dirty="0" smtClean="0"/>
              <a:t>Чтобы собрать проект - нужно выполнить </a:t>
            </a:r>
            <a:r>
              <a:rPr lang="ru-RU" b="1" dirty="0" smtClean="0"/>
              <a:t>какие-то</a:t>
            </a:r>
            <a:r>
              <a:rPr lang="ru-RU" dirty="0" smtClean="0"/>
              <a:t> фазы</a:t>
            </a:r>
          </a:p>
          <a:p>
            <a:r>
              <a:rPr lang="ru-RU" dirty="0" smtClean="0"/>
              <a:t>Что выполнить фазу – нужно выполнить </a:t>
            </a:r>
            <a:r>
              <a:rPr lang="ru-RU" b="1" dirty="0" smtClean="0"/>
              <a:t>какие-то</a:t>
            </a:r>
            <a:r>
              <a:rPr lang="ru-RU" dirty="0" smtClean="0"/>
              <a:t> задачи</a:t>
            </a:r>
            <a:r>
              <a:rPr lang="en-US" dirty="0" smtClean="0"/>
              <a:t> </a:t>
            </a:r>
            <a:r>
              <a:rPr lang="ru-RU" dirty="0" smtClean="0"/>
              <a:t>(</a:t>
            </a:r>
            <a:r>
              <a:rPr lang="en-US" dirty="0" smtClean="0"/>
              <a:t>goals)</a:t>
            </a:r>
            <a:endParaRPr lang="ru-RU" dirty="0" smtClean="0"/>
          </a:p>
          <a:p>
            <a:endParaRPr lang="ru-RU" dirty="0"/>
          </a:p>
          <a:p>
            <a:r>
              <a:rPr lang="ru-RU" dirty="0" smtClean="0"/>
              <a:t>Фазы определяются </a:t>
            </a:r>
            <a:r>
              <a:rPr lang="en-US" b="1" dirty="0" smtClean="0"/>
              <a:t>lifecycle</a:t>
            </a:r>
            <a:r>
              <a:rPr lang="en-US" dirty="0" smtClean="0"/>
              <a:t>’</a:t>
            </a:r>
            <a:r>
              <a:rPr lang="ru-RU" dirty="0" smtClean="0"/>
              <a:t>ом, который в данный момент запущен</a:t>
            </a:r>
            <a:endParaRPr lang="ru-RU" dirty="0"/>
          </a:p>
          <a:p>
            <a:r>
              <a:rPr lang="ru-RU" dirty="0" smtClean="0"/>
              <a:t>Фазы идут подряд, в определенном порядке</a:t>
            </a:r>
            <a:endParaRPr lang="en-US" dirty="0" smtClean="0"/>
          </a:p>
          <a:p>
            <a:r>
              <a:rPr lang="ru-RU" dirty="0" smtClean="0"/>
              <a:t>Задачи в фазе определяются </a:t>
            </a:r>
            <a:r>
              <a:rPr lang="ru-RU" b="1" dirty="0" smtClean="0"/>
              <a:t>плагинами</a:t>
            </a:r>
            <a:r>
              <a:rPr lang="ru-RU" dirty="0" smtClean="0"/>
              <a:t>, которые зарегистрировали задачи для конкретной фазы. </a:t>
            </a:r>
          </a:p>
          <a:p>
            <a:r>
              <a:rPr lang="ru-RU" dirty="0" smtClean="0"/>
              <a:t>Список </a:t>
            </a:r>
            <a:r>
              <a:rPr lang="ru-RU" dirty="0" smtClean="0"/>
              <a:t>плагинов </a:t>
            </a:r>
            <a:r>
              <a:rPr lang="ru-RU" dirty="0" smtClean="0"/>
              <a:t>определяется самим разработчиком. Но есть плагины по умолчанию, которые работают, даже если они не указаны явно.</a:t>
            </a:r>
          </a:p>
          <a:p>
            <a:r>
              <a:rPr lang="ru-RU" dirty="0" smtClean="0"/>
              <a:t>Один плагин может предоставлять задачи для разных фаз.</a:t>
            </a:r>
            <a:endParaRPr lang="ru-RU" dirty="0"/>
          </a:p>
          <a:p>
            <a:pPr marL="0" indent="0">
              <a:buNone/>
            </a:pPr>
            <a:r>
              <a:rPr lang="en-US" dirty="0" smtClean="0"/>
              <a:t>https</a:t>
            </a:r>
            <a:r>
              <a:rPr lang="en-US" dirty="0"/>
              <a:t>://maven.apache.org/guides/introduction/introduction-to-the-lifecycle.html#Lifecycle_Reference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20171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729762" y="0"/>
            <a:ext cx="2787161" cy="656785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dirty="0" smtClean="0"/>
              <a:t>Default lifecycle</a:t>
            </a:r>
            <a:endParaRPr lang="ru-RU" dirty="0"/>
          </a:p>
        </p:txBody>
      </p:sp>
      <p:sp>
        <p:nvSpPr>
          <p:cNvPr id="4" name="Rectangle 3"/>
          <p:cNvSpPr/>
          <p:nvPr/>
        </p:nvSpPr>
        <p:spPr>
          <a:xfrm>
            <a:off x="879232" y="193432"/>
            <a:ext cx="2189284" cy="499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/>
              <a:t>validate</a:t>
            </a:r>
            <a:endParaRPr lang="ru-RU" dirty="0"/>
          </a:p>
        </p:txBody>
      </p:sp>
      <p:sp>
        <p:nvSpPr>
          <p:cNvPr id="6" name="Rectangle 5"/>
          <p:cNvSpPr/>
          <p:nvPr/>
        </p:nvSpPr>
        <p:spPr>
          <a:xfrm>
            <a:off x="879232" y="896690"/>
            <a:ext cx="2189284" cy="499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/>
              <a:t>compile</a:t>
            </a:r>
            <a:endParaRPr lang="ru-RU" dirty="0"/>
          </a:p>
        </p:txBody>
      </p:sp>
      <p:sp>
        <p:nvSpPr>
          <p:cNvPr id="7" name="Rectangle 6"/>
          <p:cNvSpPr/>
          <p:nvPr/>
        </p:nvSpPr>
        <p:spPr>
          <a:xfrm>
            <a:off x="879232" y="1630337"/>
            <a:ext cx="2189284" cy="499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/>
              <a:t>test</a:t>
            </a:r>
            <a:endParaRPr lang="ru-RU" dirty="0"/>
          </a:p>
        </p:txBody>
      </p:sp>
      <p:sp>
        <p:nvSpPr>
          <p:cNvPr id="8" name="Rectangle 7"/>
          <p:cNvSpPr/>
          <p:nvPr/>
        </p:nvSpPr>
        <p:spPr>
          <a:xfrm>
            <a:off x="879232" y="2406867"/>
            <a:ext cx="2189284" cy="499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/>
              <a:t>package</a:t>
            </a:r>
            <a:endParaRPr lang="ru-RU" dirty="0"/>
          </a:p>
        </p:txBody>
      </p:sp>
      <p:sp>
        <p:nvSpPr>
          <p:cNvPr id="9" name="Rectangle 8"/>
          <p:cNvSpPr/>
          <p:nvPr/>
        </p:nvSpPr>
        <p:spPr>
          <a:xfrm>
            <a:off x="879232" y="3199427"/>
            <a:ext cx="2189284" cy="499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/>
              <a:t>integration-test</a:t>
            </a:r>
            <a:endParaRPr lang="ru-RU" dirty="0"/>
          </a:p>
        </p:txBody>
      </p:sp>
      <p:sp>
        <p:nvSpPr>
          <p:cNvPr id="10" name="Rectangle 9"/>
          <p:cNvSpPr/>
          <p:nvPr/>
        </p:nvSpPr>
        <p:spPr>
          <a:xfrm>
            <a:off x="879232" y="3923110"/>
            <a:ext cx="2189284" cy="499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/>
              <a:t>verify</a:t>
            </a:r>
            <a:endParaRPr lang="ru-RU" dirty="0"/>
          </a:p>
        </p:txBody>
      </p:sp>
      <p:sp>
        <p:nvSpPr>
          <p:cNvPr id="11" name="Rectangle 10"/>
          <p:cNvSpPr/>
          <p:nvPr/>
        </p:nvSpPr>
        <p:spPr>
          <a:xfrm>
            <a:off x="879232" y="4646793"/>
            <a:ext cx="2189284" cy="499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/>
              <a:t>install</a:t>
            </a:r>
            <a:endParaRPr lang="ru-RU" dirty="0"/>
          </a:p>
        </p:txBody>
      </p:sp>
      <p:sp>
        <p:nvSpPr>
          <p:cNvPr id="12" name="Rectangle 11"/>
          <p:cNvSpPr/>
          <p:nvPr/>
        </p:nvSpPr>
        <p:spPr>
          <a:xfrm>
            <a:off x="879232" y="5370476"/>
            <a:ext cx="2189284" cy="499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/>
              <a:t>deploy</a:t>
            </a:r>
            <a:endParaRPr lang="ru-RU" dirty="0"/>
          </a:p>
        </p:txBody>
      </p:sp>
      <p:sp>
        <p:nvSpPr>
          <p:cNvPr id="15" name="Rectangle 14"/>
          <p:cNvSpPr/>
          <p:nvPr/>
        </p:nvSpPr>
        <p:spPr>
          <a:xfrm>
            <a:off x="4157295" y="204010"/>
            <a:ext cx="2206869" cy="16074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 smtClean="0"/>
              <a:t>Compiler plugin</a:t>
            </a:r>
            <a:endParaRPr lang="ru-RU" dirty="0"/>
          </a:p>
        </p:txBody>
      </p:sp>
      <p:sp>
        <p:nvSpPr>
          <p:cNvPr id="16" name="Rectangle 15"/>
          <p:cNvSpPr/>
          <p:nvPr/>
        </p:nvSpPr>
        <p:spPr>
          <a:xfrm>
            <a:off x="4412272" y="818819"/>
            <a:ext cx="1767254" cy="40320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compiler:compile</a:t>
            </a:r>
            <a:endParaRPr lang="ru-RU" sz="1400" dirty="0"/>
          </a:p>
        </p:txBody>
      </p:sp>
      <p:sp>
        <p:nvSpPr>
          <p:cNvPr id="18" name="Rectangle 17"/>
          <p:cNvSpPr/>
          <p:nvPr/>
        </p:nvSpPr>
        <p:spPr>
          <a:xfrm>
            <a:off x="4412272" y="1318739"/>
            <a:ext cx="1767254" cy="40320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compiler:testCompile</a:t>
            </a:r>
            <a:endParaRPr lang="ru-RU" sz="1100" dirty="0"/>
          </a:p>
        </p:txBody>
      </p:sp>
      <p:cxnSp>
        <p:nvCxnSpPr>
          <p:cNvPr id="20" name="Straight Arrow Connector 19"/>
          <p:cNvCxnSpPr>
            <a:stCxn id="16" idx="1"/>
            <a:endCxn id="6" idx="3"/>
          </p:cNvCxnSpPr>
          <p:nvPr/>
        </p:nvCxnSpPr>
        <p:spPr>
          <a:xfrm flipH="1">
            <a:off x="3068516" y="1020422"/>
            <a:ext cx="1343756" cy="126228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8" idx="1"/>
            <a:endCxn id="7" idx="3"/>
          </p:cNvCxnSpPr>
          <p:nvPr/>
        </p:nvCxnSpPr>
        <p:spPr>
          <a:xfrm flipH="1">
            <a:off x="3068516" y="1520342"/>
            <a:ext cx="1343756" cy="359955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6829424" y="1646893"/>
            <a:ext cx="2206869" cy="15122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dirty="0" smtClean="0"/>
              <a:t>Surefire plugin</a:t>
            </a:r>
            <a:endParaRPr lang="ru-RU" dirty="0"/>
          </a:p>
        </p:txBody>
      </p:sp>
      <p:sp>
        <p:nvSpPr>
          <p:cNvPr id="24" name="Rectangle 23"/>
          <p:cNvSpPr/>
          <p:nvPr/>
        </p:nvSpPr>
        <p:spPr>
          <a:xfrm>
            <a:off x="7084401" y="1743606"/>
            <a:ext cx="1767254" cy="40320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surefire:test</a:t>
            </a:r>
            <a:endParaRPr lang="ru-RU" sz="1400" dirty="0"/>
          </a:p>
        </p:txBody>
      </p:sp>
      <p:sp>
        <p:nvSpPr>
          <p:cNvPr id="25" name="Rectangle 24"/>
          <p:cNvSpPr/>
          <p:nvPr/>
        </p:nvSpPr>
        <p:spPr>
          <a:xfrm>
            <a:off x="7084401" y="2243526"/>
            <a:ext cx="1767254" cy="40320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surefire:help</a:t>
            </a:r>
            <a:endParaRPr lang="ru-RU" sz="1100" dirty="0"/>
          </a:p>
        </p:txBody>
      </p:sp>
      <p:cxnSp>
        <p:nvCxnSpPr>
          <p:cNvPr id="27" name="Straight Arrow Connector 26"/>
          <p:cNvCxnSpPr>
            <a:stCxn id="24" idx="1"/>
            <a:endCxn id="7" idx="3"/>
          </p:cNvCxnSpPr>
          <p:nvPr/>
        </p:nvCxnSpPr>
        <p:spPr>
          <a:xfrm flipH="1" flipV="1">
            <a:off x="3068516" y="1880297"/>
            <a:ext cx="4015885" cy="64912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4148502" y="2410133"/>
            <a:ext cx="2206869" cy="15122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dirty="0" smtClean="0"/>
              <a:t>Jar plugin</a:t>
            </a:r>
            <a:endParaRPr lang="ru-RU" dirty="0"/>
          </a:p>
        </p:txBody>
      </p:sp>
      <p:sp>
        <p:nvSpPr>
          <p:cNvPr id="34" name="Rectangle 33"/>
          <p:cNvSpPr/>
          <p:nvPr/>
        </p:nvSpPr>
        <p:spPr>
          <a:xfrm>
            <a:off x="4403479" y="2506846"/>
            <a:ext cx="1767254" cy="40320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jar:jar</a:t>
            </a:r>
            <a:endParaRPr lang="ru-RU" sz="1400" dirty="0"/>
          </a:p>
        </p:txBody>
      </p:sp>
      <p:sp>
        <p:nvSpPr>
          <p:cNvPr id="35" name="Rectangle 34"/>
          <p:cNvSpPr/>
          <p:nvPr/>
        </p:nvSpPr>
        <p:spPr>
          <a:xfrm>
            <a:off x="4403479" y="3006766"/>
            <a:ext cx="1767254" cy="40320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jar:test-jar</a:t>
            </a:r>
            <a:endParaRPr lang="ru-RU" sz="1100" dirty="0"/>
          </a:p>
        </p:txBody>
      </p:sp>
      <p:sp>
        <p:nvSpPr>
          <p:cNvPr id="36" name="Rectangle 35"/>
          <p:cNvSpPr/>
          <p:nvPr/>
        </p:nvSpPr>
        <p:spPr>
          <a:xfrm>
            <a:off x="6829424" y="3448735"/>
            <a:ext cx="2206869" cy="15122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dirty="0" smtClean="0"/>
              <a:t>war plugin</a:t>
            </a:r>
            <a:endParaRPr lang="ru-RU" dirty="0"/>
          </a:p>
        </p:txBody>
      </p:sp>
      <p:sp>
        <p:nvSpPr>
          <p:cNvPr id="37" name="Rectangle 36"/>
          <p:cNvSpPr/>
          <p:nvPr/>
        </p:nvSpPr>
        <p:spPr>
          <a:xfrm>
            <a:off x="7084401" y="3545448"/>
            <a:ext cx="1767254" cy="40320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war:war</a:t>
            </a:r>
            <a:endParaRPr lang="ru-RU" sz="1400" dirty="0"/>
          </a:p>
        </p:txBody>
      </p:sp>
      <p:sp>
        <p:nvSpPr>
          <p:cNvPr id="38" name="Rectangle 37"/>
          <p:cNvSpPr/>
          <p:nvPr/>
        </p:nvSpPr>
        <p:spPr>
          <a:xfrm>
            <a:off x="7084401" y="4045368"/>
            <a:ext cx="1767254" cy="40320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war:exploded</a:t>
            </a:r>
            <a:endParaRPr lang="ru-RU" sz="1100" dirty="0"/>
          </a:p>
        </p:txBody>
      </p:sp>
      <p:cxnSp>
        <p:nvCxnSpPr>
          <p:cNvPr id="39" name="Straight Arrow Connector 38"/>
          <p:cNvCxnSpPr>
            <a:stCxn id="34" idx="1"/>
            <a:endCxn id="8" idx="3"/>
          </p:cNvCxnSpPr>
          <p:nvPr/>
        </p:nvCxnSpPr>
        <p:spPr>
          <a:xfrm flipH="1" flipV="1">
            <a:off x="3068516" y="2656827"/>
            <a:ext cx="1334963" cy="51622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7" idx="1"/>
            <a:endCxn id="8" idx="3"/>
          </p:cNvCxnSpPr>
          <p:nvPr/>
        </p:nvCxnSpPr>
        <p:spPr>
          <a:xfrm flipH="1" flipV="1">
            <a:off x="3068516" y="2656827"/>
            <a:ext cx="4015885" cy="1090224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6881446" y="5277599"/>
            <a:ext cx="2206869" cy="15122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dirty="0" smtClean="0"/>
              <a:t>deploy plugin</a:t>
            </a:r>
            <a:endParaRPr lang="ru-RU" dirty="0"/>
          </a:p>
        </p:txBody>
      </p:sp>
      <p:sp>
        <p:nvSpPr>
          <p:cNvPr id="51" name="Rectangle 50"/>
          <p:cNvSpPr/>
          <p:nvPr/>
        </p:nvSpPr>
        <p:spPr>
          <a:xfrm>
            <a:off x="7136423" y="5374312"/>
            <a:ext cx="1767254" cy="40320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deploy:deploy</a:t>
            </a:r>
            <a:endParaRPr lang="ru-RU" sz="1400" dirty="0"/>
          </a:p>
        </p:txBody>
      </p:sp>
      <p:sp>
        <p:nvSpPr>
          <p:cNvPr id="52" name="Rectangle 51"/>
          <p:cNvSpPr/>
          <p:nvPr/>
        </p:nvSpPr>
        <p:spPr>
          <a:xfrm>
            <a:off x="7136423" y="5874232"/>
            <a:ext cx="1767254" cy="40320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deploy:deploy-file</a:t>
            </a:r>
            <a:endParaRPr lang="ru-RU" sz="1100" dirty="0"/>
          </a:p>
        </p:txBody>
      </p:sp>
      <p:sp>
        <p:nvSpPr>
          <p:cNvPr id="53" name="Rectangle 52"/>
          <p:cNvSpPr/>
          <p:nvPr/>
        </p:nvSpPr>
        <p:spPr>
          <a:xfrm>
            <a:off x="4126522" y="4614338"/>
            <a:ext cx="2206869" cy="15122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dirty="0" smtClean="0"/>
              <a:t>Install plugin</a:t>
            </a:r>
            <a:endParaRPr lang="ru-RU" dirty="0"/>
          </a:p>
        </p:txBody>
      </p:sp>
      <p:sp>
        <p:nvSpPr>
          <p:cNvPr id="54" name="Rectangle 53"/>
          <p:cNvSpPr/>
          <p:nvPr/>
        </p:nvSpPr>
        <p:spPr>
          <a:xfrm>
            <a:off x="4381499" y="4711051"/>
            <a:ext cx="1767254" cy="40320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install:install</a:t>
            </a:r>
            <a:endParaRPr lang="ru-RU" sz="1400" dirty="0"/>
          </a:p>
        </p:txBody>
      </p:sp>
      <p:sp>
        <p:nvSpPr>
          <p:cNvPr id="55" name="Rectangle 54"/>
          <p:cNvSpPr/>
          <p:nvPr/>
        </p:nvSpPr>
        <p:spPr>
          <a:xfrm>
            <a:off x="4381499" y="5210971"/>
            <a:ext cx="1767254" cy="40320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install:install-file</a:t>
            </a:r>
            <a:endParaRPr lang="ru-RU" sz="1100" dirty="0"/>
          </a:p>
        </p:txBody>
      </p:sp>
      <p:cxnSp>
        <p:nvCxnSpPr>
          <p:cNvPr id="56" name="Straight Arrow Connector 55"/>
          <p:cNvCxnSpPr>
            <a:stCxn id="54" idx="1"/>
            <a:endCxn id="11" idx="3"/>
          </p:cNvCxnSpPr>
          <p:nvPr/>
        </p:nvCxnSpPr>
        <p:spPr>
          <a:xfrm flipH="1" flipV="1">
            <a:off x="3068516" y="4896753"/>
            <a:ext cx="1312983" cy="15901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51" idx="1"/>
            <a:endCxn id="12" idx="3"/>
          </p:cNvCxnSpPr>
          <p:nvPr/>
        </p:nvCxnSpPr>
        <p:spPr>
          <a:xfrm flipH="1">
            <a:off x="3068516" y="5575915"/>
            <a:ext cx="4067907" cy="44521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8820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Maven. Build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Реальную работу выполняют задачи (</a:t>
            </a:r>
            <a:r>
              <a:rPr lang="en-US" b="1" dirty="0" smtClean="0"/>
              <a:t>goals</a:t>
            </a:r>
            <a:r>
              <a:rPr lang="en-US" dirty="0" smtClean="0"/>
              <a:t>)</a:t>
            </a:r>
            <a:r>
              <a:rPr lang="ru-RU" dirty="0" smtClean="0"/>
              <a:t>,</a:t>
            </a:r>
            <a:r>
              <a:rPr lang="en-US" dirty="0" smtClean="0"/>
              <a:t> </a:t>
            </a:r>
            <a:r>
              <a:rPr lang="ru-RU" dirty="0" smtClean="0"/>
              <a:t>определенные в </a:t>
            </a:r>
            <a:r>
              <a:rPr lang="ru-RU" b="1" dirty="0" smtClean="0"/>
              <a:t>плагинах</a:t>
            </a:r>
          </a:p>
          <a:p>
            <a:r>
              <a:rPr lang="ru-RU" b="1" dirty="0" smtClean="0"/>
              <a:t>Фазы</a:t>
            </a:r>
            <a:r>
              <a:rPr lang="ru-RU" dirty="0" smtClean="0"/>
              <a:t> определяют порядок, в котором будут выполняться задачи </a:t>
            </a:r>
            <a:endParaRPr lang="en-US" dirty="0" smtClean="0"/>
          </a:p>
          <a:p>
            <a:r>
              <a:rPr lang="en-US" b="1" dirty="0" smtClean="0"/>
              <a:t>Lifecycle</a:t>
            </a:r>
            <a:r>
              <a:rPr lang="en-US" dirty="0" smtClean="0"/>
              <a:t> </a:t>
            </a:r>
            <a:r>
              <a:rPr lang="ru-RU" dirty="0" smtClean="0"/>
              <a:t>определяет набор фаз и их порядок.</a:t>
            </a:r>
          </a:p>
          <a:p>
            <a:r>
              <a:rPr lang="ru-RU" dirty="0" smtClean="0"/>
              <a:t>Какие бывают </a:t>
            </a:r>
            <a:r>
              <a:rPr lang="en-US" dirty="0" smtClean="0"/>
              <a:t>Lifecycle:</a:t>
            </a:r>
          </a:p>
          <a:p>
            <a:pPr lvl="1"/>
            <a:r>
              <a:rPr lang="en-US" dirty="0" smtClean="0"/>
              <a:t>default</a:t>
            </a:r>
          </a:p>
          <a:p>
            <a:pPr lvl="1"/>
            <a:r>
              <a:rPr lang="en-US" dirty="0" smtClean="0"/>
              <a:t>clean</a:t>
            </a:r>
          </a:p>
          <a:p>
            <a:pPr lvl="1"/>
            <a:r>
              <a:rPr lang="en-US" dirty="0" smtClean="0"/>
              <a:t>site</a:t>
            </a:r>
          </a:p>
          <a:p>
            <a:r>
              <a:rPr lang="ru-RU" dirty="0" smtClean="0"/>
              <a:t>Чтобы построить проект нужно выполнить команду:</a:t>
            </a:r>
            <a:br>
              <a:rPr lang="ru-RU" dirty="0" smtClean="0"/>
            </a:br>
            <a:r>
              <a:rPr lang="en-US" dirty="0" err="1" smtClean="0"/>
              <a:t>mvn</a:t>
            </a:r>
            <a:r>
              <a:rPr lang="en-US" dirty="0" smtClean="0"/>
              <a:t> &lt;phase&gt; </a:t>
            </a:r>
          </a:p>
          <a:p>
            <a:r>
              <a:rPr lang="ru-RU" dirty="0" smtClean="0"/>
              <a:t>Тогда будет выполнен весь </a:t>
            </a:r>
            <a:r>
              <a:rPr lang="en-US" dirty="0" smtClean="0"/>
              <a:t>lifecycle</a:t>
            </a:r>
            <a:r>
              <a:rPr lang="ru-RU" dirty="0" smtClean="0"/>
              <a:t> до указанной фазы. </a:t>
            </a:r>
            <a:br>
              <a:rPr lang="ru-RU" dirty="0" smtClean="0"/>
            </a:br>
            <a:r>
              <a:rPr lang="ru-RU" dirty="0" smtClean="0"/>
              <a:t>Например, </a:t>
            </a:r>
            <a:r>
              <a:rPr lang="en-US" b="1" dirty="0" err="1" smtClean="0"/>
              <a:t>mvn</a:t>
            </a:r>
            <a:r>
              <a:rPr lang="en-US" b="1" dirty="0" smtClean="0"/>
              <a:t> install</a:t>
            </a:r>
          </a:p>
          <a:p>
            <a:r>
              <a:rPr lang="ru-RU" dirty="0" smtClean="0"/>
              <a:t>Можно указать несколько фаз</a:t>
            </a:r>
            <a:br>
              <a:rPr lang="ru-RU" dirty="0" smtClean="0"/>
            </a:br>
            <a:r>
              <a:rPr lang="en-US" b="1" dirty="0" err="1" smtClean="0"/>
              <a:t>mvn</a:t>
            </a:r>
            <a:r>
              <a:rPr lang="en-US" b="1" dirty="0" smtClean="0"/>
              <a:t> clean install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660753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2845</TotalTime>
  <Words>688</Words>
  <Application>Microsoft Office PowerPoint</Application>
  <PresentationFormat>Widescreen</PresentationFormat>
  <Paragraphs>105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Trebuchet MS</vt:lpstr>
      <vt:lpstr>Wingdings 3</vt:lpstr>
      <vt:lpstr>Facet</vt:lpstr>
      <vt:lpstr>Maven &amp; Spring</vt:lpstr>
      <vt:lpstr>Packaging. Как упаковать приложение?</vt:lpstr>
      <vt:lpstr>Maven</vt:lpstr>
      <vt:lpstr>Maven. Build. Dependencies</vt:lpstr>
      <vt:lpstr>PowerPoint Presentation</vt:lpstr>
      <vt:lpstr>Maven.Build.Lifecycle</vt:lpstr>
      <vt:lpstr>Build. Lifecycle</vt:lpstr>
      <vt:lpstr>PowerPoint Presentation</vt:lpstr>
      <vt:lpstr>Maven. Build</vt:lpstr>
      <vt:lpstr>Maven. pom.xml</vt:lpstr>
      <vt:lpstr>Maven. Архетип</vt:lpstr>
      <vt:lpstr>Spring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Maven</dc:title>
  <dc:creator>Tarasov, Andrey</dc:creator>
  <cp:lastModifiedBy>Tarasov, Andrey</cp:lastModifiedBy>
  <cp:revision>46</cp:revision>
  <dcterms:created xsi:type="dcterms:W3CDTF">2020-06-03T21:43:38Z</dcterms:created>
  <dcterms:modified xsi:type="dcterms:W3CDTF">2020-08-04T07:04:40Z</dcterms:modified>
</cp:coreProperties>
</file>