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66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43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4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420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7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3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2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0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3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9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3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4268-D59F-4928-A0A7-47D86C4DAEEC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8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cann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r.openjdk.java.net/~briangoetz/amber/serializa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InputOutput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9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ByteArrayOutputStream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Записывает данные во внутренний массив </a:t>
            </a:r>
          </a:p>
          <a:p>
            <a:r>
              <a:rPr lang="ru-RU" dirty="0"/>
              <a:t>все записанные данные можно получить с помощью метода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r>
              <a:rPr lang="ru-RU" dirty="0"/>
              <a:t>метод </a:t>
            </a:r>
            <a:r>
              <a:rPr lang="en-US" dirty="0" err="1"/>
              <a:t>toByteArray</a:t>
            </a:r>
            <a:r>
              <a:rPr lang="en-US" dirty="0"/>
              <a:t>() </a:t>
            </a:r>
            <a:r>
              <a:rPr lang="ru-RU" dirty="0"/>
              <a:t>создают </a:t>
            </a:r>
            <a:r>
              <a:rPr lang="ru-RU" b="1" dirty="0"/>
              <a:t>копию</a:t>
            </a:r>
            <a:r>
              <a:rPr lang="ru-RU" dirty="0"/>
              <a:t> записанных данных.</a:t>
            </a:r>
          </a:p>
          <a:p>
            <a:r>
              <a:rPr lang="ru-RU" dirty="0"/>
              <a:t>Данные можно перенаправить в другой </a:t>
            </a:r>
            <a:r>
              <a:rPr lang="en-US" b="1" dirty="0" err="1"/>
              <a:t>OutputStream</a:t>
            </a:r>
            <a:r>
              <a:rPr lang="ru-RU" dirty="0"/>
              <a:t> используя метод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94" y="3015029"/>
            <a:ext cx="3171825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8" y="4404370"/>
            <a:ext cx="39624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BufferedInputStream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BufferedOutputStream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Буферизует данные</a:t>
            </a:r>
            <a:r>
              <a:rPr lang="en-US" dirty="0"/>
              <a:t>, </a:t>
            </a:r>
            <a:r>
              <a:rPr lang="ru-RU" dirty="0"/>
              <a:t>обеспечивая пакетную обработку данных, тем самым увеличивая </a:t>
            </a:r>
            <a:r>
              <a:rPr lang="ru-RU" b="1" dirty="0"/>
              <a:t>быстродействие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Для буферизованных потоков операции чтения и записи происходят с буфером, находящимся в </a:t>
            </a:r>
            <a:r>
              <a:rPr lang="ru-RU" b="1" dirty="0"/>
              <a:t>памяти</a:t>
            </a:r>
            <a:r>
              <a:rPr lang="ru-RU" dirty="0"/>
              <a:t>. </a:t>
            </a:r>
          </a:p>
          <a:p>
            <a:r>
              <a:rPr lang="ru-RU" dirty="0"/>
              <a:t>Когда буфер</a:t>
            </a:r>
            <a:r>
              <a:rPr lang="en-US" dirty="0"/>
              <a:t> </a:t>
            </a:r>
            <a:r>
              <a:rPr lang="ru-RU" b="1" dirty="0"/>
              <a:t>читающего</a:t>
            </a:r>
            <a:r>
              <a:rPr lang="ru-RU" dirty="0"/>
              <a:t> потока пуст выполняется реальная операция чтения из</a:t>
            </a:r>
            <a:r>
              <a:rPr lang="en-US" dirty="0"/>
              <a:t> </a:t>
            </a:r>
            <a:r>
              <a:rPr lang="ru-RU" dirty="0"/>
              <a:t>потока</a:t>
            </a:r>
          </a:p>
          <a:p>
            <a:r>
              <a:rPr lang="ru-RU" dirty="0"/>
              <a:t>Когда буфер </a:t>
            </a:r>
            <a:r>
              <a:rPr lang="ru-RU" b="1" dirty="0"/>
              <a:t>пишущего</a:t>
            </a:r>
            <a:r>
              <a:rPr lang="ru-RU" dirty="0"/>
              <a:t> полон – реальная операция записи в поток. </a:t>
            </a:r>
          </a:p>
          <a:p>
            <a:r>
              <a:rPr lang="ru-RU" dirty="0"/>
              <a:t>Буферизация может быть добавлена к любому байтовому либо символьному потоку с помощью специальных классов оберток</a:t>
            </a:r>
          </a:p>
          <a:p>
            <a:r>
              <a:rPr lang="ru-RU" dirty="0"/>
              <a:t>При этом конструктору буферизованного потока передается не буферизованный поток</a:t>
            </a:r>
          </a:p>
          <a:p>
            <a:endParaRPr lang="en-US" dirty="0"/>
          </a:p>
          <a:p>
            <a:r>
              <a:rPr lang="en-US" dirty="0"/>
              <a:t>Demo</a:t>
            </a:r>
            <a:r>
              <a:rPr lang="ru-RU" dirty="0"/>
              <a:t> измеряем скорость.</a:t>
            </a:r>
          </a:p>
        </p:txBody>
      </p:sp>
    </p:spTree>
    <p:extLst>
      <p:ext uri="{BB962C8B-B14F-4D97-AF65-F5344CB8AC3E}">
        <p14:creationId xmlns:p14="http://schemas.microsoft.com/office/powerpoint/2010/main" val="298318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PipedInputStream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PipedOutputStream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перенаправлять ввод из одного потока в другой </a:t>
            </a:r>
          </a:p>
          <a:p>
            <a:r>
              <a:rPr lang="en-US" dirty="0" err="1"/>
              <a:t>PipedOutputStream</a:t>
            </a:r>
            <a:r>
              <a:rPr lang="en-US" dirty="0"/>
              <a:t> </a:t>
            </a:r>
            <a:r>
              <a:rPr lang="ru-RU" dirty="0"/>
              <a:t>служит источником, </a:t>
            </a:r>
            <a:r>
              <a:rPr lang="en-US" dirty="0" err="1"/>
              <a:t>PipedInputStream</a:t>
            </a:r>
            <a:r>
              <a:rPr lang="en-US" dirty="0"/>
              <a:t> </a:t>
            </a:r>
            <a:r>
              <a:rPr lang="ru-RU" dirty="0"/>
              <a:t>служит получателем. </a:t>
            </a:r>
          </a:p>
          <a:p>
            <a:r>
              <a:rPr lang="en-US" dirty="0"/>
              <a:t>Demo </a:t>
            </a:r>
            <a:r>
              <a:rPr lang="en-US" dirty="0" err="1"/>
              <a:t>PipedSample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65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символы хранятся в кодировке </a:t>
            </a:r>
            <a:r>
              <a:rPr lang="ru-RU" dirty="0" err="1"/>
              <a:t>Unicode</a:t>
            </a:r>
            <a:r>
              <a:rPr lang="ru-RU" dirty="0"/>
              <a:t>. </a:t>
            </a:r>
          </a:p>
          <a:p>
            <a:r>
              <a:rPr lang="ru-RU" dirty="0"/>
              <a:t>Символьный поток I/O автоматически транслирует Символы между форматом </a:t>
            </a:r>
            <a:r>
              <a:rPr lang="ru-RU" dirty="0" err="1"/>
              <a:t>Unicode</a:t>
            </a:r>
            <a:r>
              <a:rPr lang="ru-RU" dirty="0"/>
              <a:t> и локальной кодировкой, пользовательского ПК.</a:t>
            </a:r>
          </a:p>
          <a:p>
            <a:endParaRPr lang="ru-RU" dirty="0"/>
          </a:p>
          <a:p>
            <a:r>
              <a:rPr lang="ru-RU" dirty="0"/>
              <a:t>Используется для работы с текстовыми файлами (</a:t>
            </a:r>
            <a:r>
              <a:rPr lang="en-US" dirty="0"/>
              <a:t>txt, xml) </a:t>
            </a:r>
            <a:r>
              <a:rPr lang="ru-RU" dirty="0"/>
              <a:t>или </a:t>
            </a:r>
            <a:r>
              <a:rPr lang="ru-RU" dirty="0" err="1"/>
              <a:t>тексотвыми</a:t>
            </a:r>
            <a:r>
              <a:rPr lang="ru-RU" dirty="0"/>
              <a:t> протоколами (</a:t>
            </a:r>
            <a:r>
              <a:rPr lang="en-US" dirty="0"/>
              <a:t>http)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44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классов </a:t>
            </a:r>
            <a:r>
              <a:rPr lang="en-US" b="1" dirty="0"/>
              <a:t>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Writer</a:t>
            </a:r>
            <a:r>
              <a:rPr lang="en-US" dirty="0"/>
              <a:t> </a:t>
            </a:r>
            <a:r>
              <a:rPr lang="ru-RU" dirty="0"/>
              <a:t>аналогичны методам</a:t>
            </a:r>
            <a:r>
              <a:rPr lang="en-US" dirty="0"/>
              <a:t> </a:t>
            </a:r>
            <a:r>
              <a:rPr lang="ru-RU" dirty="0"/>
              <a:t>классов </a:t>
            </a:r>
            <a:r>
              <a:rPr lang="en-US" b="1" dirty="0" err="1"/>
              <a:t>InputStream</a:t>
            </a:r>
            <a:r>
              <a:rPr lang="en-US" dirty="0"/>
              <a:t> </a:t>
            </a:r>
            <a:r>
              <a:rPr lang="ru-RU" dirty="0"/>
              <a:t>и  </a:t>
            </a:r>
            <a:r>
              <a:rPr lang="en-US" b="1" dirty="0" err="1"/>
              <a:t>OutputStream</a:t>
            </a:r>
            <a:r>
              <a:rPr lang="en-US" dirty="0"/>
              <a:t> </a:t>
            </a:r>
            <a:r>
              <a:rPr lang="ru-RU" dirty="0"/>
              <a:t>с той разницей,</a:t>
            </a:r>
            <a:r>
              <a:rPr lang="en-US" dirty="0"/>
              <a:t> </a:t>
            </a:r>
            <a:r>
              <a:rPr lang="ru-RU" dirty="0"/>
              <a:t>что все аргументы типа </a:t>
            </a:r>
            <a:r>
              <a:rPr lang="en-US" b="1" dirty="0"/>
              <a:t>byte</a:t>
            </a:r>
            <a:r>
              <a:rPr lang="en-US" dirty="0"/>
              <a:t> </a:t>
            </a:r>
            <a:r>
              <a:rPr lang="ru-RU" dirty="0"/>
              <a:t>заменены на аргументы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b="1" dirty="0"/>
              <a:t>char.</a:t>
            </a:r>
          </a:p>
          <a:p>
            <a:endParaRPr lang="en-US" dirty="0"/>
          </a:p>
          <a:p>
            <a:r>
              <a:rPr lang="ru-RU" dirty="0"/>
              <a:t>Классы </a:t>
            </a:r>
            <a:r>
              <a:rPr lang="en-US" b="1" dirty="0" err="1"/>
              <a:t>CharArrayReader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CharArrayWriter</a:t>
            </a:r>
            <a:r>
              <a:rPr lang="en-US" dirty="0"/>
              <a:t> </a:t>
            </a:r>
            <a:r>
              <a:rPr lang="ru-RU" dirty="0"/>
              <a:t>соответствуют классам </a:t>
            </a:r>
            <a:r>
              <a:rPr lang="en-US" b="1" dirty="0" err="1"/>
              <a:t>ByteArrayInputStream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b="1" dirty="0" err="1"/>
              <a:t>ByteArrayOutputStream</a:t>
            </a:r>
            <a:r>
              <a:rPr lang="en-US" dirty="0"/>
              <a:t> </a:t>
            </a:r>
            <a:r>
              <a:rPr lang="ru-RU" dirty="0"/>
              <a:t>с той же разницей. </a:t>
            </a:r>
          </a:p>
          <a:p>
            <a:endParaRPr lang="ru-RU" dirty="0"/>
          </a:p>
          <a:p>
            <a:r>
              <a:rPr lang="ru-RU" dirty="0"/>
              <a:t>Классы </a:t>
            </a:r>
            <a:r>
              <a:rPr lang="en-US" b="1" dirty="0" err="1"/>
              <a:t>FileReader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FileWriter</a:t>
            </a:r>
            <a:r>
              <a:rPr lang="en-US" dirty="0"/>
              <a:t> </a:t>
            </a:r>
            <a:r>
              <a:rPr lang="ru-RU" dirty="0"/>
              <a:t>являются символьными</a:t>
            </a:r>
            <a:r>
              <a:rPr lang="en-US" dirty="0"/>
              <a:t> </a:t>
            </a:r>
            <a:r>
              <a:rPr lang="ru-RU" dirty="0"/>
              <a:t>версиями потоковых классов </a:t>
            </a:r>
            <a:r>
              <a:rPr lang="en-US" b="1" dirty="0" err="1"/>
              <a:t>FileInputStream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FileOutputStream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01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потоки. </a:t>
            </a:r>
            <a:r>
              <a:rPr lang="en-US" dirty="0"/>
              <a:t>Demo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56" y="1788563"/>
            <a:ext cx="5267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байтового потока в символьный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OutputStreamWriter</a:t>
            </a:r>
            <a:r>
              <a:rPr lang="en-US" dirty="0"/>
              <a:t> – </a:t>
            </a:r>
            <a:r>
              <a:rPr lang="ru-RU" dirty="0"/>
              <a:t>переходники между байтовыми и символьными потоками.</a:t>
            </a:r>
          </a:p>
          <a:p>
            <a:r>
              <a:rPr lang="ru-RU" dirty="0"/>
              <a:t> Байтовый поток используется для физического ввода-вывода, а символьный поток преобразует байты в символы с учетом кодировки.</a:t>
            </a:r>
          </a:p>
          <a:p>
            <a:r>
              <a:rPr lang="ru-RU" dirty="0"/>
              <a:t>	</a:t>
            </a:r>
            <a:r>
              <a:rPr lang="en-US" dirty="0" err="1"/>
              <a:t>InputStreamReader</a:t>
            </a:r>
            <a:r>
              <a:rPr lang="en-US" dirty="0"/>
              <a:t> (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r>
              <a:rPr lang="en-US" dirty="0"/>
              <a:t>	</a:t>
            </a:r>
            <a:r>
              <a:rPr lang="en-US" dirty="0" err="1"/>
              <a:t>OutputStreamWriter</a:t>
            </a:r>
            <a:r>
              <a:rPr lang="en-US" dirty="0"/>
              <a:t> (</a:t>
            </a:r>
            <a:r>
              <a:rPr lang="en-US" dirty="0" err="1"/>
              <a:t>OutputStream</a:t>
            </a:r>
            <a:r>
              <a:rPr lang="en-US" dirty="0"/>
              <a:t> out)</a:t>
            </a:r>
            <a:endParaRPr lang="ru-RU" dirty="0"/>
          </a:p>
          <a:p>
            <a:endParaRPr lang="ru-RU" dirty="0"/>
          </a:p>
          <a:p>
            <a:r>
              <a:rPr lang="en-US" dirty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30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Консольный ввод\вывод</a:t>
            </a:r>
            <a:br>
              <a:rPr lang="ru-RU" dirty="0"/>
            </a:br>
            <a:r>
              <a:rPr lang="ru-RU" dirty="0"/>
              <a:t>Класс </a:t>
            </a:r>
            <a:r>
              <a:rPr lang="en-US" dirty="0" err="1"/>
              <a:t>PrintStream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PrintStream</a:t>
            </a:r>
            <a:r>
              <a:rPr lang="en-US" dirty="0"/>
              <a:t> </a:t>
            </a:r>
            <a:r>
              <a:rPr lang="ru-RU" dirty="0"/>
              <a:t>оборачивает какой-то поток вывода, добавляя в него удобные методы, удобные для работы:</a:t>
            </a:r>
          </a:p>
          <a:p>
            <a:pPr lvl="1"/>
            <a:r>
              <a:rPr lang="ru-RU" dirty="0"/>
              <a:t>Добавляет методы для работы с примитивами</a:t>
            </a:r>
          </a:p>
          <a:p>
            <a:pPr lvl="1"/>
            <a:r>
              <a:rPr lang="ru-RU" dirty="0" err="1"/>
              <a:t>Буфферизует</a:t>
            </a:r>
            <a:r>
              <a:rPr lang="ru-RU" dirty="0"/>
              <a:t> вывод построчно</a:t>
            </a:r>
          </a:p>
          <a:p>
            <a:pPr lvl="1"/>
            <a:r>
              <a:rPr lang="ru-RU" dirty="0"/>
              <a:t>Никогда не кидает исключения – вместо этого выставляет флаг, что произошла ошибка, который может проверить используя метод </a:t>
            </a:r>
            <a:r>
              <a:rPr lang="en-US" b="1" dirty="0" err="1"/>
              <a:t>checkError</a:t>
            </a:r>
            <a:r>
              <a:rPr lang="en-US" b="1" dirty="0"/>
              <a:t>()</a:t>
            </a:r>
          </a:p>
          <a:p>
            <a:r>
              <a:rPr lang="en-US" dirty="0" err="1"/>
              <a:t>System.out</a:t>
            </a:r>
            <a:r>
              <a:rPr lang="en-US" b="1" dirty="0"/>
              <a:t> – </a:t>
            </a:r>
            <a:r>
              <a:rPr lang="ru-RU" b="1" dirty="0"/>
              <a:t>это </a:t>
            </a:r>
            <a:r>
              <a:rPr lang="en-US" b="1" dirty="0" err="1"/>
              <a:t>PrintStream</a:t>
            </a:r>
            <a:endParaRPr lang="en-US" b="1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43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Scanner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Оборачивает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ru-RU" dirty="0"/>
              <a:t>и предоставляет методы, для конвертирования данных в примитивы или оболочки. </a:t>
            </a:r>
          </a:p>
          <a:p>
            <a:r>
              <a:rPr lang="ru-RU" dirty="0"/>
              <a:t>Позволяет «ждать» появления определенного типа в потоке</a:t>
            </a:r>
            <a:r>
              <a:rPr lang="en-US" dirty="0"/>
              <a:t> </a:t>
            </a:r>
            <a:r>
              <a:rPr lang="ru-RU" dirty="0"/>
              <a:t>или выкидывает исключение, если тип не совпадает.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https://docs.oracle.com/javase/8/docs/api/java/util/Scanner.html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2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Предоставляет мета-информацию о файле</a:t>
            </a:r>
          </a:p>
          <a:p>
            <a:r>
              <a:rPr lang="ru-RU" dirty="0"/>
              <a:t>При создании экземпляра типа </a:t>
            </a:r>
            <a:r>
              <a:rPr lang="en-US" dirty="0"/>
              <a:t>File </a:t>
            </a:r>
            <a:r>
              <a:rPr lang="ru-RU" dirty="0"/>
              <a:t>файл не создается</a:t>
            </a:r>
          </a:p>
          <a:p>
            <a:r>
              <a:rPr lang="ru-RU" dirty="0"/>
              <a:t>Не позволяет работать с содержимым файла.</a:t>
            </a:r>
          </a:p>
          <a:p>
            <a:r>
              <a:rPr lang="ru-RU" altLang="ru-RU" dirty="0"/>
              <a:t>Управляют </a:t>
            </a:r>
            <a:r>
              <a:rPr lang="ru-RU" altLang="ru-RU" b="1" dirty="0"/>
              <a:t>свойствами</a:t>
            </a:r>
            <a:r>
              <a:rPr lang="ru-RU" altLang="ru-RU" dirty="0"/>
              <a:t> самого файла (такими как имя, путь, атрибуты, время создания и т.п.). </a:t>
            </a:r>
            <a:endParaRPr lang="en-US" altLang="ru-RU" dirty="0"/>
          </a:p>
          <a:p>
            <a:r>
              <a:rPr lang="ru-RU" altLang="ru-RU" dirty="0"/>
              <a:t>Позволяет удалить файл:</a:t>
            </a:r>
          </a:p>
          <a:p>
            <a:pPr lvl="1"/>
            <a:r>
              <a:rPr lang="en-US" altLang="ru-RU" dirty="0"/>
              <a:t>delete()</a:t>
            </a:r>
          </a:p>
          <a:p>
            <a:pPr lvl="1"/>
            <a:r>
              <a:rPr lang="en-US" altLang="ru-RU" dirty="0" err="1"/>
              <a:t>deleteOnExit</a:t>
            </a:r>
            <a:r>
              <a:rPr lang="en-US" altLang="ru-RU" dirty="0"/>
              <a:t>()</a:t>
            </a:r>
            <a:endParaRPr lang="ru-RU" altLang="ru-RU" dirty="0"/>
          </a:p>
          <a:p>
            <a:r>
              <a:rPr lang="ru-RU" dirty="0"/>
              <a:t>Конструкторы:</a:t>
            </a:r>
          </a:p>
          <a:p>
            <a:pPr lvl="1"/>
            <a:r>
              <a:rPr lang="en-US" dirty="0"/>
              <a:t>public File(String pathname)</a:t>
            </a:r>
          </a:p>
          <a:p>
            <a:pPr lvl="1"/>
            <a:r>
              <a:rPr lang="en-US" dirty="0"/>
              <a:t>public File(String pathname, String filename)</a:t>
            </a:r>
          </a:p>
          <a:p>
            <a:pPr lvl="1"/>
            <a:r>
              <a:rPr lang="en-US" dirty="0"/>
              <a:t>public File (File parent, String child)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1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 (</a:t>
            </a:r>
            <a:r>
              <a:rPr lang="ru-RU" dirty="0"/>
              <a:t>ввод) – это чтение данных из какого-то источника</a:t>
            </a:r>
          </a:p>
          <a:p>
            <a:r>
              <a:rPr lang="en-US" b="1" dirty="0"/>
              <a:t>Output</a:t>
            </a:r>
            <a:r>
              <a:rPr lang="en-US" dirty="0"/>
              <a:t> (</a:t>
            </a:r>
            <a:r>
              <a:rPr lang="ru-RU" dirty="0"/>
              <a:t>вывод) – это запись данных в какое-то назначение</a:t>
            </a:r>
          </a:p>
          <a:p>
            <a:r>
              <a:rPr lang="ru-RU" dirty="0"/>
              <a:t>В </a:t>
            </a:r>
            <a:r>
              <a:rPr lang="en-US" dirty="0"/>
              <a:t>Java </a:t>
            </a:r>
            <a:r>
              <a:rPr lang="ru-RU" dirty="0"/>
              <a:t>ввод и вывод осуществляется через </a:t>
            </a:r>
            <a:r>
              <a:rPr lang="ru-RU" b="1" dirty="0"/>
              <a:t>потоки</a:t>
            </a:r>
            <a:r>
              <a:rPr lang="ru-RU" dirty="0"/>
              <a:t> (</a:t>
            </a:r>
            <a:r>
              <a:rPr lang="en-US" dirty="0" err="1"/>
              <a:t>Input/Output</a:t>
            </a:r>
            <a:r>
              <a:rPr lang="en-US" dirty="0"/>
              <a:t> streams)</a:t>
            </a:r>
          </a:p>
          <a:p>
            <a:r>
              <a:rPr lang="ru-RU" b="1" dirty="0"/>
              <a:t>Поток</a:t>
            </a:r>
            <a:r>
              <a:rPr lang="ru-RU" dirty="0"/>
              <a:t> – это аналог «контейнера», который содержит данные. </a:t>
            </a:r>
            <a:endParaRPr lang="en-US" dirty="0"/>
          </a:p>
          <a:p>
            <a:r>
              <a:rPr lang="ru-RU" dirty="0"/>
              <a:t>И назначениями обычно являются </a:t>
            </a:r>
            <a:r>
              <a:rPr lang="ru-RU" b="1" dirty="0"/>
              <a:t>файлы</a:t>
            </a:r>
            <a:r>
              <a:rPr lang="ru-RU" dirty="0"/>
              <a:t> или </a:t>
            </a:r>
            <a:r>
              <a:rPr lang="ru-RU" b="1" dirty="0"/>
              <a:t>есть</a:t>
            </a:r>
            <a:r>
              <a:rPr lang="ru-RU" dirty="0"/>
              <a:t>. </a:t>
            </a:r>
          </a:p>
          <a:p>
            <a:r>
              <a:rPr lang="ru-RU" dirty="0"/>
              <a:t>Потоки нужны, чтобы:</a:t>
            </a:r>
          </a:p>
          <a:p>
            <a:pPr lvl="1"/>
            <a:r>
              <a:rPr lang="ru-RU" dirty="0"/>
              <a:t>обрабатывать данные, которые не помещаются целиком в памяти компьютера.</a:t>
            </a:r>
          </a:p>
          <a:p>
            <a:pPr lvl="1"/>
            <a:r>
              <a:rPr lang="ru-RU" dirty="0"/>
              <a:t>Обрабатывать данные, которые расположены на другом компьютере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67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File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312559"/>
              </p:ext>
            </p:extLst>
          </p:nvPr>
        </p:nvGraphicFramePr>
        <p:xfrm>
          <a:off x="677334" y="1525954"/>
          <a:ext cx="8596312" cy="491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8820395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587209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exists()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Существует ли файл?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67828307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canRead()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Возможен ли доступ на чтение?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9014642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canWrite()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Возможен ли доступ на запись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3396066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isHidden()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Является ли файл скрытым?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279486239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isFile()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Файл?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46949402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isDirectory()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Каталог?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84322546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delete()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Удаляет файл, если он существует. Каталог удаляется только если он пуст.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213056754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[ ]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list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список файлов в каталоге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241276340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mkdir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Создает пустой каталог</a:t>
                      </a: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16879154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renameTo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(File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newName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Переименование файла</a:t>
                      </a: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284596154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setReadOnly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Устанавливает атрибут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ReadOnly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327635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long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lastModified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Время последней модификации файла</a:t>
                      </a: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317420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18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Встроенная </a:t>
            </a:r>
            <a:r>
              <a:rPr lang="ru-RU" dirty="0" err="1"/>
              <a:t>сериализация</a:t>
            </a:r>
            <a:r>
              <a:rPr lang="ru-RU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представить объект в двоичной хранимой форме</a:t>
            </a:r>
          </a:p>
          <a:p>
            <a:r>
              <a:rPr lang="ru-RU" dirty="0"/>
              <a:t>Потом такую форму можно </a:t>
            </a:r>
            <a:r>
              <a:rPr lang="ru-RU" b="1" dirty="0" err="1"/>
              <a:t>десериализовать</a:t>
            </a:r>
            <a:r>
              <a:rPr lang="ru-RU" dirty="0"/>
              <a:t> (даже на другом компьютере)</a:t>
            </a:r>
          </a:p>
          <a:p>
            <a:r>
              <a:rPr lang="ru-RU" dirty="0"/>
              <a:t>Для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 используются </a:t>
            </a:r>
            <a:r>
              <a:rPr lang="en-US" b="1" dirty="0" err="1"/>
              <a:t>ObjectOutputStream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ObjectInputStream</a:t>
            </a:r>
            <a:endParaRPr lang="ru-RU" b="1" dirty="0"/>
          </a:p>
          <a:p>
            <a:r>
              <a:rPr lang="ru-RU" dirty="0"/>
              <a:t>поля, помеченные модификатором </a:t>
            </a:r>
            <a:r>
              <a:rPr lang="en-US" b="1" dirty="0"/>
              <a:t>transient</a:t>
            </a:r>
            <a:r>
              <a:rPr lang="en-US" dirty="0"/>
              <a:t> –</a:t>
            </a:r>
            <a:r>
              <a:rPr lang="ru-RU" dirty="0"/>
              <a:t> не </a:t>
            </a:r>
            <a:r>
              <a:rPr lang="ru-RU" dirty="0" err="1"/>
              <a:t>сериализуются</a:t>
            </a:r>
            <a:endParaRPr lang="en-US" dirty="0"/>
          </a:p>
          <a:p>
            <a:r>
              <a:rPr lang="en-US" b="1" dirty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655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стоит использовать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Работает только с </a:t>
            </a:r>
            <a:r>
              <a:rPr lang="en-US" b="1" dirty="0"/>
              <a:t>Java</a:t>
            </a:r>
          </a:p>
          <a:p>
            <a:r>
              <a:rPr lang="ru-RU" dirty="0"/>
              <a:t>Если класс изменился – не работает</a:t>
            </a:r>
            <a:r>
              <a:rPr lang="en-US" dirty="0"/>
              <a:t> (</a:t>
            </a:r>
            <a:r>
              <a:rPr lang="ru-RU" dirty="0" err="1"/>
              <a:t>искл</a:t>
            </a:r>
            <a:r>
              <a:rPr lang="ru-RU" dirty="0"/>
              <a:t>. </a:t>
            </a:r>
            <a:r>
              <a:rPr lang="en-US" dirty="0" err="1"/>
              <a:t>serialVersionUID</a:t>
            </a:r>
            <a:r>
              <a:rPr lang="en-US" dirty="0"/>
              <a:t> </a:t>
            </a:r>
            <a:r>
              <a:rPr lang="ru-RU" dirty="0"/>
              <a:t>)</a:t>
            </a:r>
          </a:p>
          <a:p>
            <a:r>
              <a:rPr lang="ru-RU" dirty="0"/>
              <a:t>Чтобы </a:t>
            </a:r>
            <a:r>
              <a:rPr lang="ru-RU" dirty="0" err="1"/>
              <a:t>сериализовать</a:t>
            </a:r>
            <a:r>
              <a:rPr lang="ru-RU" dirty="0"/>
              <a:t> – нужно пометить класс </a:t>
            </a:r>
            <a:r>
              <a:rPr lang="en-US"/>
              <a:t>Serializable.</a:t>
            </a:r>
            <a:br>
              <a:rPr lang="en-US"/>
            </a:br>
            <a:r>
              <a:rPr lang="en-US"/>
              <a:t> </a:t>
            </a:r>
            <a:r>
              <a:rPr lang="ru-RU" dirty="0"/>
              <a:t>И все его поля тоже должны быть </a:t>
            </a:r>
            <a:r>
              <a:rPr lang="en-US" dirty="0"/>
              <a:t>Serializable</a:t>
            </a:r>
            <a:endParaRPr lang="ru-RU" dirty="0"/>
          </a:p>
          <a:p>
            <a:r>
              <a:rPr lang="ru-RU" dirty="0"/>
              <a:t>Конструктор по умолчанию – не вызывается</a:t>
            </a:r>
          </a:p>
          <a:p>
            <a:r>
              <a:rPr lang="ru-RU" dirty="0"/>
              <a:t>Работает медленно 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Serialization was a horrible mistake in 1997 © Mark Reinhold, Java Chief Architect</a:t>
            </a:r>
          </a:p>
          <a:p>
            <a:r>
              <a:rPr lang="en-US" dirty="0">
                <a:hlinkClick r:id="rId2"/>
              </a:rPr>
              <a:t>http://cr.openjdk.java.net/~briangoetz/amber/serialization.html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ru-RU" dirty="0"/>
              <a:t>Альтернативы:</a:t>
            </a:r>
            <a:br>
              <a:rPr lang="ru-RU" dirty="0"/>
            </a:br>
            <a:r>
              <a:rPr lang="en-US" dirty="0"/>
              <a:t>XML, JSON, YAML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343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Path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альтернативой </a:t>
            </a:r>
            <a:r>
              <a:rPr lang="en-US" dirty="0"/>
              <a:t>File </a:t>
            </a:r>
            <a:r>
              <a:rPr lang="ru-RU" dirty="0"/>
              <a:t>и описывает только </a:t>
            </a:r>
            <a:r>
              <a:rPr lang="ru-RU" b="1" dirty="0"/>
              <a:t>путь</a:t>
            </a:r>
            <a:r>
              <a:rPr lang="ru-RU" dirty="0"/>
              <a:t> к файлу.</a:t>
            </a:r>
          </a:p>
          <a:p>
            <a:r>
              <a:rPr lang="ru-RU" dirty="0"/>
              <a:t>Предоставляет методы для преобразования пути:</a:t>
            </a:r>
          </a:p>
          <a:p>
            <a:pPr lvl="1"/>
            <a:r>
              <a:rPr lang="ru-RU" dirty="0"/>
              <a:t>нахождение дочернего файла</a:t>
            </a:r>
          </a:p>
          <a:p>
            <a:pPr lvl="1"/>
            <a:r>
              <a:rPr lang="ru-RU" dirty="0"/>
              <a:t>нахождение внутреннего файла</a:t>
            </a:r>
          </a:p>
          <a:p>
            <a:pPr lvl="1"/>
            <a:r>
              <a:rPr lang="ru-RU" dirty="0"/>
              <a:t>преобразовать относительный путь в абсолютный</a:t>
            </a:r>
            <a:endParaRPr lang="en-US" dirty="0"/>
          </a:p>
          <a:p>
            <a:r>
              <a:rPr lang="ru-RU" dirty="0"/>
              <a:t>Для получения экземпляра класса нужно использовать класс </a:t>
            </a:r>
            <a:r>
              <a:rPr lang="en-US" b="1" dirty="0"/>
              <a:t>Paths</a:t>
            </a:r>
          </a:p>
          <a:p>
            <a:r>
              <a:rPr lang="en-US" b="1" dirty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37800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Files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12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Используется для работы с файлами, используя </a:t>
            </a:r>
            <a:r>
              <a:rPr lang="en-US" dirty="0"/>
              <a:t>Path</a:t>
            </a:r>
          </a:p>
          <a:p>
            <a:r>
              <a:rPr lang="ru-RU" dirty="0"/>
              <a:t>Методы для получения атрибутов файлов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Методы про существование файла: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</a:t>
            </a:r>
            <a:r>
              <a:rPr lang="en-US" dirty="0" err="1"/>
              <a:t>LinkOption</a:t>
            </a:r>
            <a:r>
              <a:rPr lang="en-US" dirty="0"/>
              <a:t> </a:t>
            </a:r>
            <a:r>
              <a:rPr lang="ru-RU" dirty="0"/>
              <a:t>можно передать </a:t>
            </a:r>
            <a:r>
              <a:rPr lang="en-US" dirty="0"/>
              <a:t>NOFOLLOW_LINKS</a:t>
            </a:r>
            <a:r>
              <a:rPr lang="ru-RU" dirty="0"/>
              <a:t>, чтобы проверить существовании символических ссылок.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62" y="3054908"/>
            <a:ext cx="38100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14" y="5398477"/>
            <a:ext cx="2838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папок и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54315"/>
            <a:ext cx="8596668" cy="2287047"/>
          </a:xfrm>
        </p:spPr>
        <p:txBody>
          <a:bodyPr/>
          <a:lstStyle/>
          <a:p>
            <a:r>
              <a:rPr lang="ru-RU" dirty="0"/>
              <a:t>В качестве </a:t>
            </a:r>
            <a:r>
              <a:rPr lang="en-US" dirty="0" err="1"/>
              <a:t>FileAttribute</a:t>
            </a:r>
            <a:r>
              <a:rPr lang="en-US" dirty="0"/>
              <a:t> </a:t>
            </a:r>
            <a:r>
              <a:rPr lang="ru-RU" dirty="0"/>
              <a:t>можно передать </a:t>
            </a:r>
            <a:r>
              <a:rPr lang="en-US" dirty="0" err="1"/>
              <a:t>PosixFilePermissions</a:t>
            </a:r>
            <a:r>
              <a:rPr lang="ru-RU" dirty="0"/>
              <a:t>, чтобы определить права создаваемого файла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418858"/>
            <a:ext cx="3733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3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файлов и папок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77" y="2217554"/>
            <a:ext cx="2009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StandardCopyOption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REPLACE_EXISTING</a:t>
            </a:r>
          </a:p>
          <a:p>
            <a:pPr lvl="1"/>
            <a:r>
              <a:rPr lang="en-US" dirty="0"/>
              <a:t>COPY_ATTRIBUTES</a:t>
            </a:r>
          </a:p>
          <a:p>
            <a:pPr lvl="1"/>
            <a:r>
              <a:rPr lang="en-US" dirty="0"/>
              <a:t>ATOMIC_MOVE – </a:t>
            </a:r>
            <a:r>
              <a:rPr lang="ru-RU" dirty="0"/>
              <a:t>работает только для </a:t>
            </a:r>
            <a:r>
              <a:rPr lang="en-US" dirty="0"/>
              <a:t>move(</a:t>
            </a:r>
            <a:r>
              <a:rPr lang="en-US" dirty="0" err="1"/>
              <a:t>Path,Path</a:t>
            </a:r>
            <a:r>
              <a:rPr lang="en-US" dirty="0"/>
              <a:t>)</a:t>
            </a:r>
          </a:p>
          <a:p>
            <a:r>
              <a:rPr lang="en-US" b="1" dirty="0" err="1"/>
              <a:t>LinkOption</a:t>
            </a:r>
            <a:endParaRPr lang="en-US" b="1" dirty="0"/>
          </a:p>
          <a:p>
            <a:pPr lvl="1"/>
            <a:r>
              <a:rPr lang="en-US" dirty="0"/>
              <a:t>NOFOLLOW_LINKS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68" y="1270000"/>
            <a:ext cx="2524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атрибутов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9220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23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Filestores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869" y="3915569"/>
            <a:ext cx="6972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9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streams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109"/>
            <a:ext cx="8596668" cy="4564254"/>
          </a:xfrm>
        </p:spPr>
        <p:txBody>
          <a:bodyPr>
            <a:noAutofit/>
          </a:bodyPr>
          <a:lstStyle/>
          <a:p>
            <a:r>
              <a:rPr lang="ru-RU" dirty="0"/>
              <a:t>Сходства потоков и коллекций</a:t>
            </a:r>
          </a:p>
          <a:p>
            <a:pPr lvl="1"/>
            <a:r>
              <a:rPr lang="ru-RU" dirty="0"/>
              <a:t>Содержат в себе </a:t>
            </a:r>
            <a:r>
              <a:rPr lang="ru-RU" b="1" dirty="0"/>
              <a:t>данные</a:t>
            </a:r>
          </a:p>
          <a:p>
            <a:pPr lvl="1"/>
            <a:r>
              <a:rPr lang="ru-RU" dirty="0"/>
              <a:t>Данные могут быть </a:t>
            </a:r>
            <a:r>
              <a:rPr lang="ru-RU" b="1" dirty="0"/>
              <a:t>прочитаны</a:t>
            </a:r>
            <a:r>
              <a:rPr lang="ru-RU" dirty="0"/>
              <a:t> из потока ввода (</a:t>
            </a:r>
            <a:r>
              <a:rPr lang="en-US" b="1" dirty="0" err="1"/>
              <a:t>InputStream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Данные могут быть </a:t>
            </a:r>
            <a:r>
              <a:rPr lang="ru-RU" b="1" dirty="0"/>
              <a:t>записаны</a:t>
            </a:r>
            <a:r>
              <a:rPr lang="ru-RU" dirty="0"/>
              <a:t> в поток вывода</a:t>
            </a:r>
            <a:r>
              <a:rPr lang="en-US" dirty="0"/>
              <a:t> (</a:t>
            </a:r>
            <a:r>
              <a:rPr lang="en-US" b="1" dirty="0" err="1"/>
              <a:t>OutputStream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Различия потоков и коллекций</a:t>
            </a:r>
          </a:p>
          <a:p>
            <a:pPr lvl="1"/>
            <a:r>
              <a:rPr lang="ru-RU" dirty="0"/>
              <a:t>Потоки могут содержать только байты(</a:t>
            </a:r>
            <a:r>
              <a:rPr lang="en-US" b="1" dirty="0"/>
              <a:t>byte</a:t>
            </a:r>
            <a:r>
              <a:rPr lang="en-US" dirty="0"/>
              <a:t>)</a:t>
            </a:r>
            <a:r>
              <a:rPr lang="ru-RU" dirty="0"/>
              <a:t> и символы</a:t>
            </a:r>
            <a:r>
              <a:rPr lang="en-US" b="1" dirty="0"/>
              <a:t>(char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Потоки могут быть прочитаны</a:t>
            </a:r>
            <a:r>
              <a:rPr lang="en-US" dirty="0"/>
              <a:t>/</a:t>
            </a:r>
            <a:r>
              <a:rPr lang="ru-RU" dirty="0"/>
              <a:t>записаны только </a:t>
            </a:r>
            <a:r>
              <a:rPr lang="ru-RU" b="1" dirty="0"/>
              <a:t>один</a:t>
            </a:r>
            <a:r>
              <a:rPr lang="ru-RU" dirty="0"/>
              <a:t> раз</a:t>
            </a:r>
            <a:endParaRPr lang="en-US" dirty="0"/>
          </a:p>
          <a:p>
            <a:pPr lvl="1"/>
            <a:r>
              <a:rPr lang="ru-RU" dirty="0"/>
              <a:t>Любая коллекция поддерживает чтение и запись одновременно, </a:t>
            </a:r>
            <a:br>
              <a:rPr lang="ru-RU" dirty="0"/>
            </a:br>
            <a:r>
              <a:rPr lang="ru-RU" dirty="0"/>
              <a:t>но потоки для чтения (</a:t>
            </a:r>
            <a:r>
              <a:rPr lang="en-US" b="1" dirty="0" err="1"/>
              <a:t>InputStream</a:t>
            </a:r>
            <a:r>
              <a:rPr lang="en-US" dirty="0"/>
              <a:t>) </a:t>
            </a:r>
            <a:r>
              <a:rPr lang="ru-RU" dirty="0"/>
              <a:t>и записи (</a:t>
            </a:r>
            <a:r>
              <a:rPr lang="en-US" b="1" dirty="0" err="1"/>
              <a:t>OutputStream</a:t>
            </a:r>
            <a:r>
              <a:rPr lang="en-US" dirty="0"/>
              <a:t>) </a:t>
            </a:r>
            <a:r>
              <a:rPr lang="ru-RU" dirty="0"/>
              <a:t>различаются</a:t>
            </a:r>
          </a:p>
          <a:p>
            <a:pPr lvl="1"/>
            <a:r>
              <a:rPr lang="ru-RU" dirty="0"/>
              <a:t>У коллекции есть </a:t>
            </a:r>
            <a:r>
              <a:rPr lang="ru-RU" b="1" dirty="0"/>
              <a:t>размер</a:t>
            </a:r>
            <a:r>
              <a:rPr lang="ru-RU" dirty="0"/>
              <a:t>, а поток может быть </a:t>
            </a:r>
            <a:r>
              <a:rPr lang="ru-RU" b="1" dirty="0"/>
              <a:t>бесконечным</a:t>
            </a:r>
            <a:r>
              <a:rPr lang="ru-RU" dirty="0"/>
              <a:t> или завершится в любой момент</a:t>
            </a:r>
            <a:endParaRPr lang="en-US" dirty="0"/>
          </a:p>
          <a:p>
            <a:pPr lvl="1"/>
            <a:r>
              <a:rPr lang="en-US" dirty="0"/>
              <a:t>Demo: </a:t>
            </a:r>
            <a:r>
              <a:rPr lang="en-US" dirty="0" err="1"/>
              <a:t>StreamsAndArrays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4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Байтовые 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Байтовые потоки работают с двоичными данными</a:t>
            </a:r>
          </a:p>
          <a:p>
            <a:r>
              <a:rPr lang="ru-RU" dirty="0"/>
              <a:t>Такой тип данных обычно используется, когда работают с абстрактными файлами, независимо от их содержимого (картинки, архивы, документы)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9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Абстрактный класс </a:t>
            </a:r>
            <a:r>
              <a:rPr lang="en-US" b="1" dirty="0" err="1"/>
              <a:t>InputStream</a:t>
            </a:r>
            <a:r>
              <a:rPr lang="en-US" dirty="0"/>
              <a:t> </a:t>
            </a:r>
            <a:r>
              <a:rPr lang="ru-RU" dirty="0"/>
              <a:t>предоставляет базовые методы для чтения данных из источника.</a:t>
            </a:r>
          </a:p>
          <a:p>
            <a:r>
              <a:rPr lang="ru-RU" dirty="0"/>
              <a:t>                                                         </a:t>
            </a:r>
            <a:r>
              <a:rPr lang="ru-RU" sz="1600" dirty="0"/>
              <a:t>читает один байт из источника и </a:t>
            </a:r>
          </a:p>
          <a:p>
            <a:pPr marL="0" indent="0">
              <a:buNone/>
            </a:pPr>
            <a:r>
              <a:rPr lang="ru-RU" sz="1600" dirty="0"/>
              <a:t>                                                                      возвращает его или -1</a:t>
            </a:r>
            <a:endParaRPr lang="ru-RU" dirty="0"/>
          </a:p>
          <a:p>
            <a:r>
              <a:rPr lang="ru-RU" dirty="0"/>
              <a:t>                                                               заполняет массив данными.</a:t>
            </a:r>
          </a:p>
          <a:p>
            <a:r>
              <a:rPr lang="ru-RU" dirty="0"/>
              <a:t>                                                              заполняет массив, начиная с </a:t>
            </a:r>
            <a:r>
              <a:rPr lang="en-US" dirty="0"/>
              <a:t>off</a:t>
            </a:r>
            <a:r>
              <a:rPr lang="ru-RU" dirty="0"/>
              <a:t>, </a:t>
            </a:r>
            <a:r>
              <a:rPr lang="en-US" dirty="0"/>
              <a:t>                                                                                                _                                                             </a:t>
            </a:r>
            <a:r>
              <a:rPr lang="ru-RU" dirty="0"/>
              <a:t>не больше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                                                   </a:t>
            </a:r>
            <a:r>
              <a:rPr lang="ru-RU" dirty="0"/>
              <a:t>закрывает поток.</a:t>
            </a:r>
            <a:endParaRPr lang="en-US" dirty="0"/>
          </a:p>
          <a:p>
            <a:r>
              <a:rPr lang="en-US" dirty="0"/>
              <a:t>                                - </a:t>
            </a:r>
            <a:r>
              <a:rPr lang="ru-RU" dirty="0"/>
              <a:t>пропускает следующие </a:t>
            </a:r>
            <a:r>
              <a:rPr lang="en-US" dirty="0"/>
              <a:t>n </a:t>
            </a:r>
            <a:r>
              <a:rPr lang="ru-RU" dirty="0"/>
              <a:t>байт</a:t>
            </a:r>
          </a:p>
          <a:p>
            <a:r>
              <a:rPr lang="ru-RU" dirty="0"/>
              <a:t>                                                  </a:t>
            </a:r>
            <a:r>
              <a:rPr lang="ru-RU" sz="1600" b="1" dirty="0"/>
              <a:t>может</a:t>
            </a:r>
            <a:r>
              <a:rPr lang="ru-RU" sz="1600" dirty="0"/>
              <a:t> вернуть количество доступных байт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00" y="2776172"/>
            <a:ext cx="3800475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27" y="3658708"/>
            <a:ext cx="4143375" cy="24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27" y="4136547"/>
            <a:ext cx="4038600" cy="20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27" y="4684852"/>
            <a:ext cx="3038475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227" y="5113465"/>
            <a:ext cx="2009775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227" y="5510341"/>
            <a:ext cx="3219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классе </a:t>
            </a:r>
            <a:r>
              <a:rPr lang="ru-RU" dirty="0" err="1"/>
              <a:t>FileInputStream</a:t>
            </a:r>
            <a:r>
              <a:rPr lang="ru-RU" dirty="0"/>
              <a:t> переопределяется большая </a:t>
            </a:r>
            <a:r>
              <a:rPr lang="ru-RU" dirty="0" err="1"/>
              <a:t>частьметодов</a:t>
            </a:r>
            <a:r>
              <a:rPr lang="ru-RU" dirty="0"/>
              <a:t> класса </a:t>
            </a:r>
            <a:r>
              <a:rPr lang="ru-RU" dirty="0" err="1"/>
              <a:t>Input-Stream</a:t>
            </a:r>
            <a:r>
              <a:rPr lang="ru-RU" dirty="0"/>
              <a:t> (в </a:t>
            </a:r>
            <a:r>
              <a:rPr lang="ru-RU" dirty="0" err="1"/>
              <a:t>т.ч</a:t>
            </a:r>
            <a:r>
              <a:rPr lang="ru-RU" dirty="0"/>
              <a:t>. абстрактный </a:t>
            </a:r>
            <a:r>
              <a:rPr lang="ru-RU" dirty="0" err="1"/>
              <a:t>методread</a:t>
            </a:r>
            <a:r>
              <a:rPr lang="ru-RU" dirty="0"/>
              <a:t>() ). </a:t>
            </a:r>
            <a:endParaRPr lang="en-US" dirty="0"/>
          </a:p>
          <a:p>
            <a:r>
              <a:rPr lang="ru-RU" dirty="0"/>
              <a:t>Когда создается объект класса </a:t>
            </a:r>
            <a:r>
              <a:rPr lang="ru-RU" dirty="0" err="1"/>
              <a:t>FileInputStream</a:t>
            </a:r>
            <a:r>
              <a:rPr lang="ru-RU" dirty="0"/>
              <a:t>, он</a:t>
            </a:r>
            <a:r>
              <a:rPr lang="en-US" dirty="0"/>
              <a:t> </a:t>
            </a:r>
            <a:r>
              <a:rPr lang="ru-RU" dirty="0"/>
              <a:t>одновременно с этим </a:t>
            </a:r>
            <a:r>
              <a:rPr lang="ru-RU" b="1" dirty="0"/>
              <a:t>открывается</a:t>
            </a:r>
            <a:r>
              <a:rPr lang="ru-RU" dirty="0"/>
              <a:t> для чтения</a:t>
            </a:r>
            <a:r>
              <a:rPr lang="en-US" dirty="0"/>
              <a:t> </a:t>
            </a:r>
            <a:r>
              <a:rPr lang="ru-RU" dirty="0"/>
              <a:t>и его нужно будет закрыть. </a:t>
            </a:r>
          </a:p>
          <a:p>
            <a:endParaRPr lang="ru-RU" dirty="0"/>
          </a:p>
          <a:p>
            <a:r>
              <a:rPr lang="ru-RU" dirty="0"/>
              <a:t>Конструкторы: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reading file and timing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66" y="4352192"/>
            <a:ext cx="5514975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66" y="4810981"/>
            <a:ext cx="5743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ByteArrayInputStream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ByteArrayInputStream</a:t>
            </a:r>
            <a:r>
              <a:rPr lang="ru-RU" dirty="0"/>
              <a:t> – это реализация входного потока, </a:t>
            </a:r>
            <a:r>
              <a:rPr lang="ru-RU" dirty="0" err="1"/>
              <a:t>вкотором</a:t>
            </a:r>
            <a:r>
              <a:rPr lang="ru-RU" dirty="0"/>
              <a:t> в качестве источника используется массив типа </a:t>
            </a:r>
            <a:r>
              <a:rPr lang="ru-RU" dirty="0" err="1"/>
              <a:t>byte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 У этого класса два конструктора, каждый из которых в качестве первого параметра требует байтовый массив</a:t>
            </a:r>
            <a:r>
              <a:rPr lang="en-US" dirty="0"/>
              <a:t>, </a:t>
            </a:r>
            <a:r>
              <a:rPr lang="ru-RU" dirty="0"/>
              <a:t>из которого будут прочитаны данные.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22" y="4621920"/>
            <a:ext cx="336232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2" y="5166434"/>
            <a:ext cx="49339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5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OutputStream</a:t>
            </a:r>
            <a:r>
              <a:rPr lang="en-US" dirty="0"/>
              <a:t> – </a:t>
            </a:r>
            <a:r>
              <a:rPr lang="ru-RU" dirty="0"/>
              <a:t>абстрактный класс, который определяет базовую функциональность для записи файлов.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19021"/>
              </p:ext>
            </p:extLst>
          </p:nvPr>
        </p:nvGraphicFramePr>
        <p:xfrm>
          <a:off x="519723" y="3225473"/>
          <a:ext cx="11103708" cy="242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854">
                  <a:extLst>
                    <a:ext uri="{9D8B030D-6E8A-4147-A177-3AD203B41FA5}">
                      <a16:colId xmlns:a16="http://schemas.microsoft.com/office/drawing/2014/main" val="3216961063"/>
                    </a:ext>
                  </a:extLst>
                </a:gridCol>
                <a:gridCol w="5551854">
                  <a:extLst>
                    <a:ext uri="{9D8B030D-6E8A-4147-A177-3AD203B41FA5}">
                      <a16:colId xmlns:a16="http://schemas.microsoft.com/office/drawing/2014/main" val="31382258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abstract void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b) throws 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Записывает 1 байт в выходной поток.  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190890879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void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(byte[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] b) throws 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Записывает в поток массив байт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77466229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void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(byte[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] b, 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off, 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len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 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throws 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Записывает часть массива в поток (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len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элементов начиная с элемента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off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9450762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void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flush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 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throws 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Немедленно выталкивает из буфера в поток все что накоплено в буфере. 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34811908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void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close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 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throws </a:t>
                      </a:r>
                      <a:r>
                        <a:rPr kumimoji="0" lang="en-US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Закрывает поток. 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307727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1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Применяется для записи в файл. </a:t>
            </a:r>
          </a:p>
          <a:p>
            <a:r>
              <a:rPr lang="ru-RU" dirty="0"/>
              <a:t>Конструктор принимает параметр </a:t>
            </a:r>
            <a:r>
              <a:rPr lang="en-US" b="1" dirty="0"/>
              <a:t>append</a:t>
            </a:r>
            <a:r>
              <a:rPr lang="en-US" dirty="0"/>
              <a:t> , </a:t>
            </a:r>
            <a:r>
              <a:rPr lang="ru-RU" dirty="0"/>
              <a:t>который определяет будет содержимое файла </a:t>
            </a:r>
            <a:r>
              <a:rPr lang="ru-RU" b="1" dirty="0"/>
              <a:t>перезаписано</a:t>
            </a:r>
            <a:r>
              <a:rPr lang="ru-RU" dirty="0"/>
              <a:t> (</a:t>
            </a:r>
            <a:r>
              <a:rPr lang="en-US" dirty="0"/>
              <a:t>append = false) </a:t>
            </a:r>
            <a:r>
              <a:rPr lang="ru-RU" dirty="0"/>
              <a:t>или дописано в конец файла. </a:t>
            </a:r>
          </a:p>
          <a:p>
            <a:r>
              <a:rPr lang="ru-RU" dirty="0"/>
              <a:t>Если использовать конструктор </a:t>
            </a:r>
            <a:r>
              <a:rPr lang="ru-RU" b="1" dirty="0"/>
              <a:t>без</a:t>
            </a:r>
            <a:r>
              <a:rPr lang="ru-RU" dirty="0"/>
              <a:t> </a:t>
            </a:r>
            <a:r>
              <a:rPr lang="en-US" b="1" dirty="0"/>
              <a:t>append</a:t>
            </a:r>
            <a:r>
              <a:rPr lang="en-US" dirty="0"/>
              <a:t> – </a:t>
            </a:r>
            <a:r>
              <a:rPr lang="ru-RU" dirty="0"/>
              <a:t>файл будет </a:t>
            </a:r>
            <a:r>
              <a:rPr lang="ru-RU" b="1" dirty="0"/>
              <a:t>перезаписан</a:t>
            </a:r>
            <a:r>
              <a:rPr lang="ru-RU" dirty="0"/>
              <a:t> </a:t>
            </a:r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831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1427</TotalTime>
  <Words>1337</Words>
  <Application>Microsoft Office PowerPoint</Application>
  <PresentationFormat>Widescreen</PresentationFormat>
  <Paragraphs>203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InputOutput</vt:lpstr>
      <vt:lpstr>Input and Output</vt:lpstr>
      <vt:lpstr>Input/Output streams</vt:lpstr>
      <vt:lpstr>Байтовые потоки</vt:lpstr>
      <vt:lpstr>InputStream</vt:lpstr>
      <vt:lpstr>FileInputStream</vt:lpstr>
      <vt:lpstr>ByteArrayInputStream</vt:lpstr>
      <vt:lpstr>OutputStream</vt:lpstr>
      <vt:lpstr>FileOutputStream</vt:lpstr>
      <vt:lpstr>ByteArrayOutputStream</vt:lpstr>
      <vt:lpstr>BufferedInputStream и BufferedOutputStream</vt:lpstr>
      <vt:lpstr>PipedInputStream и PipedOutputStream</vt:lpstr>
      <vt:lpstr>Символьные потоки</vt:lpstr>
      <vt:lpstr>Символьные потоки</vt:lpstr>
      <vt:lpstr>Символьные потоки. Demo</vt:lpstr>
      <vt:lpstr>Преобразование байтового потока в символьный</vt:lpstr>
      <vt:lpstr>Консольный ввод\вывод Класс PrintStream</vt:lpstr>
      <vt:lpstr>Класс Scanner</vt:lpstr>
      <vt:lpstr>Класс File</vt:lpstr>
      <vt:lpstr>Класс File</vt:lpstr>
      <vt:lpstr>Встроенная сериализация.</vt:lpstr>
      <vt:lpstr>Почему не стоит использовать</vt:lpstr>
      <vt:lpstr>Класс Path</vt:lpstr>
      <vt:lpstr>Класс Files</vt:lpstr>
      <vt:lpstr>Создание папок и файлов</vt:lpstr>
      <vt:lpstr>Удаление файлов и папок</vt:lpstr>
      <vt:lpstr>Копирование файлов</vt:lpstr>
      <vt:lpstr>Получение атрибутов</vt:lpstr>
      <vt:lpstr>Filestores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InputOutput</dc:title>
  <dc:creator>Tarasov, Andrey</dc:creator>
  <cp:lastModifiedBy>Tarasov, Andrey</cp:lastModifiedBy>
  <cp:revision>41</cp:revision>
  <dcterms:created xsi:type="dcterms:W3CDTF">2020-05-28T04:22:19Z</dcterms:created>
  <dcterms:modified xsi:type="dcterms:W3CDTF">2021-06-01T16:47:30Z</dcterms:modified>
</cp:coreProperties>
</file>