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5"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7D739-17B2-4D66-9EB9-B269AEFCE6BA}" v="39" dt="2025-07-15T23:16:03.3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SANTH KUMAR" userId="0a9c0594a669a750" providerId="LiveId" clId="{47BA12BE-9FA3-4DBC-8FDD-7F6386DFC1DB}"/>
    <pc:docChg chg="modSld">
      <pc:chgData name="VASANTH KUMAR" userId="0a9c0594a669a750" providerId="LiveId" clId="{47BA12BE-9FA3-4DBC-8FDD-7F6386DFC1DB}" dt="2024-10-17T12:35:36.087" v="76" actId="5793"/>
      <pc:docMkLst>
        <pc:docMk/>
      </pc:docMkLst>
      <pc:sldChg chg="modSp mod">
        <pc:chgData name="VASANTH KUMAR" userId="0a9c0594a669a750" providerId="LiveId" clId="{47BA12BE-9FA3-4DBC-8FDD-7F6386DFC1DB}" dt="2024-10-14T12:19:48.444" v="73" actId="20577"/>
        <pc:sldMkLst>
          <pc:docMk/>
          <pc:sldMk cId="263784652" sldId="258"/>
        </pc:sldMkLst>
      </pc:sldChg>
      <pc:sldChg chg="modSp mod">
        <pc:chgData name="VASANTH KUMAR" userId="0a9c0594a669a750" providerId="LiveId" clId="{47BA12BE-9FA3-4DBC-8FDD-7F6386DFC1DB}" dt="2024-10-17T12:35:36.087" v="76" actId="5793"/>
        <pc:sldMkLst>
          <pc:docMk/>
          <pc:sldMk cId="452063639" sldId="260"/>
        </pc:sldMkLst>
      </pc:sldChg>
    </pc:docChg>
  </pc:docChgLst>
  <pc:docChgLst>
    <pc:chgData name="VASANTH KUMAR" userId="0a9c0594a669a750" providerId="LiveId" clId="{0737D739-17B2-4D66-9EB9-B269AEFCE6BA}"/>
    <pc:docChg chg="undo custSel addSld modSld">
      <pc:chgData name="VASANTH KUMAR" userId="0a9c0594a669a750" providerId="LiveId" clId="{0737D739-17B2-4D66-9EB9-B269AEFCE6BA}" dt="2025-07-16T19:08:40.711" v="1072" actId="20577"/>
      <pc:docMkLst>
        <pc:docMk/>
      </pc:docMkLst>
      <pc:sldChg chg="addSp modSp mod">
        <pc:chgData name="VASANTH KUMAR" userId="0a9c0594a669a750" providerId="LiveId" clId="{0737D739-17B2-4D66-9EB9-B269AEFCE6BA}" dt="2025-07-15T23:15:30.375" v="1048" actId="14100"/>
        <pc:sldMkLst>
          <pc:docMk/>
          <pc:sldMk cId="2475805559" sldId="257"/>
        </pc:sldMkLst>
        <pc:spChg chg="mod">
          <ac:chgData name="VASANTH KUMAR" userId="0a9c0594a669a750" providerId="LiveId" clId="{0737D739-17B2-4D66-9EB9-B269AEFCE6BA}" dt="2025-07-15T19:37:03.404" v="150" actId="20577"/>
          <ac:spMkLst>
            <pc:docMk/>
            <pc:sldMk cId="2475805559" sldId="257"/>
            <ac:spMk id="2" creationId="{1C21E816-31F5-48BB-BD02-D15F2F18B48A}"/>
          </ac:spMkLst>
        </pc:spChg>
        <pc:spChg chg="add mod">
          <ac:chgData name="VASANTH KUMAR" userId="0a9c0594a669a750" providerId="LiveId" clId="{0737D739-17B2-4D66-9EB9-B269AEFCE6BA}" dt="2025-07-15T23:15:30.375" v="1048" actId="14100"/>
          <ac:spMkLst>
            <pc:docMk/>
            <pc:sldMk cId="2475805559" sldId="257"/>
            <ac:spMk id="5" creationId="{EE95891E-81A6-5B26-4051-2216DF152A85}"/>
          </ac:spMkLst>
        </pc:spChg>
        <pc:picChg chg="mod">
          <ac:chgData name="VASANTH KUMAR" userId="0a9c0594a669a750" providerId="LiveId" clId="{0737D739-17B2-4D66-9EB9-B269AEFCE6BA}" dt="2025-07-15T23:09:48.008" v="929" actId="1076"/>
          <ac:picMkLst>
            <pc:docMk/>
            <pc:sldMk cId="2475805559" sldId="257"/>
            <ac:picMk id="6" creationId="{F1A8C364-94D4-4630-BAD0-78722F347055}"/>
          </ac:picMkLst>
        </pc:picChg>
      </pc:sldChg>
      <pc:sldChg chg="modSp mod">
        <pc:chgData name="VASANTH KUMAR" userId="0a9c0594a669a750" providerId="LiveId" clId="{0737D739-17B2-4D66-9EB9-B269AEFCE6BA}" dt="2025-07-16T18:30:01.675" v="1053" actId="20577"/>
        <pc:sldMkLst>
          <pc:docMk/>
          <pc:sldMk cId="3204673897" sldId="259"/>
        </pc:sldMkLst>
        <pc:spChg chg="mod">
          <ac:chgData name="VASANTH KUMAR" userId="0a9c0594a669a750" providerId="LiveId" clId="{0737D739-17B2-4D66-9EB9-B269AEFCE6BA}" dt="2025-07-16T18:30:01.675" v="1053" actId="20577"/>
          <ac:spMkLst>
            <pc:docMk/>
            <pc:sldMk cId="3204673897" sldId="259"/>
            <ac:spMk id="3" creationId="{EC1F8420-1F75-33FA-1486-FA8441176890}"/>
          </ac:spMkLst>
        </pc:spChg>
      </pc:sldChg>
      <pc:sldChg chg="modSp mod">
        <pc:chgData name="VASANTH KUMAR" userId="0a9c0594a669a750" providerId="LiveId" clId="{0737D739-17B2-4D66-9EB9-B269AEFCE6BA}" dt="2025-07-15T22:43:39.891" v="450" actId="20577"/>
        <pc:sldMkLst>
          <pc:docMk/>
          <pc:sldMk cId="452063639" sldId="260"/>
        </pc:sldMkLst>
        <pc:spChg chg="mod">
          <ac:chgData name="VASANTH KUMAR" userId="0a9c0594a669a750" providerId="LiveId" clId="{0737D739-17B2-4D66-9EB9-B269AEFCE6BA}" dt="2025-07-15T22:43:39.891" v="450" actId="20577"/>
          <ac:spMkLst>
            <pc:docMk/>
            <pc:sldMk cId="452063639" sldId="260"/>
            <ac:spMk id="3" creationId="{6576610C-5A5B-C228-A253-905663DA2B4B}"/>
          </ac:spMkLst>
        </pc:spChg>
      </pc:sldChg>
      <pc:sldChg chg="modSp mod">
        <pc:chgData name="VASANTH KUMAR" userId="0a9c0594a669a750" providerId="LiveId" clId="{0737D739-17B2-4D66-9EB9-B269AEFCE6BA}" dt="2025-07-15T22:44:06.369" v="452" actId="5793"/>
        <pc:sldMkLst>
          <pc:docMk/>
          <pc:sldMk cId="956272105" sldId="261"/>
        </pc:sldMkLst>
        <pc:spChg chg="mod">
          <ac:chgData name="VASANTH KUMAR" userId="0a9c0594a669a750" providerId="LiveId" clId="{0737D739-17B2-4D66-9EB9-B269AEFCE6BA}" dt="2025-07-15T22:44:06.369" v="452" actId="5793"/>
          <ac:spMkLst>
            <pc:docMk/>
            <pc:sldMk cId="956272105" sldId="261"/>
            <ac:spMk id="3" creationId="{5BA4FF3E-8D90-3254-D32A-2F12BA23392D}"/>
          </ac:spMkLst>
        </pc:spChg>
      </pc:sldChg>
      <pc:sldChg chg="modSp mod">
        <pc:chgData name="VASANTH KUMAR" userId="0a9c0594a669a750" providerId="LiveId" clId="{0737D739-17B2-4D66-9EB9-B269AEFCE6BA}" dt="2025-07-16T18:59:39.703" v="1066" actId="14734"/>
        <pc:sldMkLst>
          <pc:docMk/>
          <pc:sldMk cId="3700024058" sldId="262"/>
        </pc:sldMkLst>
        <pc:graphicFrameChg chg="mod modGraphic">
          <ac:chgData name="VASANTH KUMAR" userId="0a9c0594a669a750" providerId="LiveId" clId="{0737D739-17B2-4D66-9EB9-B269AEFCE6BA}" dt="2025-07-16T18:59:39.703" v="1066" actId="14734"/>
          <ac:graphicFrameMkLst>
            <pc:docMk/>
            <pc:sldMk cId="3700024058" sldId="262"/>
            <ac:graphicFrameMk id="2" creationId="{9CA9B5B5-316E-B2E0-0207-83AEDFA2AC49}"/>
          </ac:graphicFrameMkLst>
        </pc:graphicFrameChg>
      </pc:sldChg>
      <pc:sldChg chg="modSp mod">
        <pc:chgData name="VASANTH KUMAR" userId="0a9c0594a669a750" providerId="LiveId" clId="{0737D739-17B2-4D66-9EB9-B269AEFCE6BA}" dt="2025-07-16T19:08:40.711" v="1072" actId="20577"/>
        <pc:sldMkLst>
          <pc:docMk/>
          <pc:sldMk cId="921561742" sldId="263"/>
        </pc:sldMkLst>
        <pc:spChg chg="mod">
          <ac:chgData name="VASANTH KUMAR" userId="0a9c0594a669a750" providerId="LiveId" clId="{0737D739-17B2-4D66-9EB9-B269AEFCE6BA}" dt="2025-07-16T19:08:40.711" v="1072" actId="20577"/>
          <ac:spMkLst>
            <pc:docMk/>
            <pc:sldMk cId="921561742" sldId="263"/>
            <ac:spMk id="3" creationId="{7036EED9-ECED-12F7-6C30-39DC05DAA5DF}"/>
          </ac:spMkLst>
        </pc:spChg>
      </pc:sldChg>
      <pc:sldChg chg="modSp mod">
        <pc:chgData name="VASANTH KUMAR" userId="0a9c0594a669a750" providerId="LiveId" clId="{0737D739-17B2-4D66-9EB9-B269AEFCE6BA}" dt="2025-07-15T23:16:03.348" v="1050" actId="20577"/>
        <pc:sldMkLst>
          <pc:docMk/>
          <pc:sldMk cId="269947989" sldId="264"/>
        </pc:sldMkLst>
        <pc:spChg chg="mod">
          <ac:chgData name="VASANTH KUMAR" userId="0a9c0594a669a750" providerId="LiveId" clId="{0737D739-17B2-4D66-9EB9-B269AEFCE6BA}" dt="2025-07-15T23:16:03.348" v="1050" actId="20577"/>
          <ac:spMkLst>
            <pc:docMk/>
            <pc:sldMk cId="269947989" sldId="264"/>
            <ac:spMk id="3" creationId="{E9CD155D-AAC3-6B3C-0CDD-64A4F41E3136}"/>
          </ac:spMkLst>
        </pc:spChg>
      </pc:sldChg>
      <pc:sldChg chg="addSp modSp new mod">
        <pc:chgData name="VASANTH KUMAR" userId="0a9c0594a669a750" providerId="LiveId" clId="{0737D739-17B2-4D66-9EB9-B269AEFCE6BA}" dt="2025-07-15T22:45:08.658" v="455" actId="20577"/>
        <pc:sldMkLst>
          <pc:docMk/>
          <pc:sldMk cId="3924484282" sldId="265"/>
        </pc:sldMkLst>
        <pc:spChg chg="add mod">
          <ac:chgData name="VASANTH KUMAR" userId="0a9c0594a669a750" providerId="LiveId" clId="{0737D739-17B2-4D66-9EB9-B269AEFCE6BA}" dt="2025-07-15T22:45:08.658" v="455" actId="20577"/>
          <ac:spMkLst>
            <pc:docMk/>
            <pc:sldMk cId="3924484282" sldId="265"/>
            <ac:spMk id="3" creationId="{3C8CD624-BFD7-29A2-B8D0-378565CECF9B}"/>
          </ac:spMkLst>
        </pc:spChg>
        <pc:spChg chg="add">
          <ac:chgData name="VASANTH KUMAR" userId="0a9c0594a669a750" providerId="LiveId" clId="{0737D739-17B2-4D66-9EB9-B269AEFCE6BA}" dt="2025-07-15T22:17:29.332" v="301"/>
          <ac:spMkLst>
            <pc:docMk/>
            <pc:sldMk cId="3924484282" sldId="265"/>
            <ac:spMk id="4" creationId="{2E5F7820-754F-F511-55F1-7C97EE4EC401}"/>
          </ac:spMkLst>
        </pc:spChg>
        <pc:spChg chg="add mod">
          <ac:chgData name="VASANTH KUMAR" userId="0a9c0594a669a750" providerId="LiveId" clId="{0737D739-17B2-4D66-9EB9-B269AEFCE6BA}" dt="2025-07-15T22:18:10.844" v="303"/>
          <ac:spMkLst>
            <pc:docMk/>
            <pc:sldMk cId="3924484282" sldId="265"/>
            <ac:spMk id="5" creationId="{3CD60726-371C-AA95-A6E9-E3CFB8FAB1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7/16/2025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7/16/2025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7/16/2025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7/16/2025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7/16/2025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7/16/2025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7/16/2025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7/16/2025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7/16/2025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7/16/2025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Vasi0796/Vasanth-s-project-2025.gi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pPr marL="0" marR="0" algn="ctr">
              <a:lnSpc>
                <a:spcPct val="107000"/>
              </a:lnSpc>
              <a:spcBef>
                <a:spcPts val="0"/>
              </a:spcBef>
              <a:spcAft>
                <a:spcPts val="800"/>
              </a:spcAft>
            </a:pPr>
            <a:r>
              <a:rPr lang="en-US" sz="2400" b="1" kern="100" dirty="0">
                <a:effectLst/>
                <a:latin typeface="DengXian" panose="02010600030101010101" pitchFamily="2" charset="-122"/>
                <a:ea typeface="Calibri" panose="020F0502020204030204" pitchFamily="34" charset="0"/>
                <a:cs typeface="Times New Roman" panose="02020603050405020304" pitchFamily="18" charset="0"/>
              </a:rPr>
              <a:t>Early warning system for bankrupt prediction by using machine learning methods </a:t>
            </a:r>
            <a:endParaRPr lang="en-US" sz="2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PDM Plan</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81191" y="4035039"/>
            <a:ext cx="11260667" cy="2676657"/>
          </a:xfrm>
          <a:prstGeom prst="rect">
            <a:avLst/>
          </a:prstGeom>
        </p:spPr>
      </p:pic>
      <p:sp>
        <p:nvSpPr>
          <p:cNvPr id="5" name="TextBox 4">
            <a:extLst>
              <a:ext uri="{FF2B5EF4-FFF2-40B4-BE49-F238E27FC236}">
                <a16:creationId xmlns:a16="http://schemas.microsoft.com/office/drawing/2014/main" id="{EE95891E-81A6-5B26-4051-2216DF152A85}"/>
              </a:ext>
            </a:extLst>
          </p:cNvPr>
          <p:cNvSpPr txBox="1"/>
          <p:nvPr/>
        </p:nvSpPr>
        <p:spPr>
          <a:xfrm>
            <a:off x="581190" y="2963678"/>
            <a:ext cx="7099769" cy="1077218"/>
          </a:xfrm>
          <a:prstGeom prst="rect">
            <a:avLst/>
          </a:prstGeom>
          <a:noFill/>
        </p:spPr>
        <p:txBody>
          <a:bodyPr wrap="square">
            <a:spAutoFit/>
          </a:bodyPr>
          <a:lstStyle/>
          <a:p>
            <a:pPr marL="0" marR="0">
              <a:buNone/>
            </a:pPr>
            <a:r>
              <a:rPr lang="en-GB" sz="1600" b="1" dirty="0">
                <a:effectLst/>
                <a:latin typeface="Times New Roman" panose="02020603050405020304" pitchFamily="18" charset="0"/>
                <a:ea typeface="Times New Roman" panose="02020603050405020304" pitchFamily="18" charset="0"/>
                <a:cs typeface="Times New Roman" panose="02020603050405020304" pitchFamily="18" charset="0"/>
              </a:rPr>
              <a:t>Student Name: Vasanth Kumar Mekal</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None/>
            </a:pPr>
            <a:r>
              <a:rPr lang="en-GB" sz="1600" b="1" dirty="0">
                <a:effectLst/>
                <a:latin typeface="Times New Roman" panose="02020603050405020304" pitchFamily="18" charset="0"/>
                <a:ea typeface="Times New Roman" panose="02020603050405020304" pitchFamily="18" charset="0"/>
                <a:cs typeface="Times New Roman" panose="02020603050405020304" pitchFamily="18" charset="0"/>
              </a:rPr>
              <a:t>Student </a:t>
            </a:r>
            <a:r>
              <a:rPr lang="en-GB" sz="1600" b="1" dirty="0">
                <a:latin typeface="Times New Roman" panose="02020603050405020304" pitchFamily="18" charset="0"/>
                <a:ea typeface="Times New Roman" panose="02020603050405020304" pitchFamily="18" charset="0"/>
                <a:cs typeface="Times New Roman" panose="02020603050405020304" pitchFamily="18" charset="0"/>
              </a:rPr>
              <a:t>ID</a:t>
            </a:r>
            <a:r>
              <a:rPr lang="en-GB" sz="1600" b="1" dirty="0">
                <a:effectLst/>
                <a:latin typeface="Times New Roman" panose="02020603050405020304" pitchFamily="18" charset="0"/>
                <a:ea typeface="Times New Roman" panose="02020603050405020304" pitchFamily="18" charset="0"/>
                <a:cs typeface="Times New Roman" panose="02020603050405020304" pitchFamily="18" charset="0"/>
              </a:rPr>
              <a:t>: 22058159</a:t>
            </a:r>
          </a:p>
          <a:p>
            <a:pPr>
              <a:buNone/>
            </a:pPr>
            <a:r>
              <a:rPr lang="en-GB" sz="1600" b="1" dirty="0">
                <a:latin typeface="Times New Roman" panose="02020603050405020304" pitchFamily="18" charset="0"/>
                <a:cs typeface="Times New Roman" panose="02020603050405020304" pitchFamily="18" charset="0"/>
              </a:rPr>
              <a:t>Module Name: MSc Data Science With Advanced Research</a:t>
            </a:r>
          </a:p>
          <a:p>
            <a:pPr>
              <a:buNone/>
            </a:pPr>
            <a:r>
              <a:rPr lang="en-GB" sz="1600" b="1" dirty="0">
                <a:latin typeface="Times New Roman" panose="02020603050405020304" pitchFamily="18" charset="0"/>
                <a:cs typeface="Times New Roman" panose="02020603050405020304" pitchFamily="18" charset="0"/>
              </a:rPr>
              <a:t>Git Hub Link:  https://github.com/Vasi0796/Vasanth-s-project-2025.git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F8420-1F75-33FA-1486-FA8441176890}"/>
              </a:ext>
            </a:extLst>
          </p:cNvPr>
          <p:cNvSpPr>
            <a:spLocks noGrp="1"/>
          </p:cNvSpPr>
          <p:nvPr>
            <p:ph idx="1"/>
          </p:nvPr>
        </p:nvSpPr>
        <p:spPr>
          <a:xfrm>
            <a:off x="380025" y="886968"/>
            <a:ext cx="11029615" cy="6684264"/>
          </a:xfrm>
        </p:spPr>
        <p:txBody>
          <a:bodyPr>
            <a:normAutofit/>
          </a:bodyPr>
          <a:lstStyle/>
          <a:p>
            <a:pPr marL="0" marR="0" indent="0">
              <a:lnSpc>
                <a:spcPct val="107000"/>
              </a:lnSpc>
              <a:spcBef>
                <a:spcPts val="0"/>
              </a:spcBef>
              <a:spcAft>
                <a:spcPts val="800"/>
              </a:spcAft>
              <a:buNone/>
            </a:pPr>
            <a:r>
              <a:rPr lang="zh-CN" sz="1800" b="1" kern="100" dirty="0">
                <a:effectLst/>
                <a:latin typeface="Calibri" panose="020F0502020204030204" pitchFamily="34" charset="0"/>
                <a:ea typeface="Calibri" panose="020F0502020204030204" pitchFamily="34" charset="0"/>
                <a:cs typeface="Calibri" panose="020F0502020204030204" pitchFamily="34" charset="0"/>
              </a:rPr>
              <a:t>Project Overview</a:t>
            </a: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50000"/>
              </a:lnSpc>
              <a:spcBef>
                <a:spcPts val="0"/>
              </a:spcBef>
              <a:spcAft>
                <a:spcPts val="800"/>
              </a:spcAft>
              <a:buNone/>
            </a:pPr>
            <a:r>
              <a:rPr lang="zh-CN" sz="1600" b="1" kern="100" dirty="0">
                <a:effectLst/>
                <a:latin typeface="Calibri" panose="020F0502020204030204" pitchFamily="34" charset="0"/>
                <a:ea typeface="Calibri" panose="020F0502020204030204" pitchFamily="34" charset="0"/>
                <a:cs typeface="Calibri" panose="020F0502020204030204" pitchFamily="34" charset="0"/>
              </a:rPr>
              <a:t>Project Title:</a:t>
            </a:r>
            <a:br>
              <a:rPr lang="zh-CN" sz="1200" kern="100" dirty="0">
                <a:effectLst/>
                <a:latin typeface="Calibri" panose="020F0502020204030204" pitchFamily="34" charset="0"/>
                <a:ea typeface="Calibri" panose="020F0502020204030204" pitchFamily="34" charset="0"/>
                <a:cs typeface="Calibri" panose="020F0502020204030204" pitchFamily="34" charset="0"/>
              </a:rPr>
            </a:br>
            <a:r>
              <a:rPr lang="en-US" sz="1400" dirty="0">
                <a:latin typeface="Times New Roman" panose="02020603050405020304" pitchFamily="18" charset="0"/>
                <a:cs typeface="Times New Roman" panose="02020603050405020304" pitchFamily="18" charset="0"/>
              </a:rPr>
              <a:t>Early warning system for bankrupt prediction by using machine learning models</a:t>
            </a:r>
            <a:r>
              <a:rPr lang="en-US" sz="1400" dirty="0"/>
              <a:t>. </a:t>
            </a:r>
          </a:p>
          <a:p>
            <a:pPr marL="0" marR="0" indent="0">
              <a:lnSpc>
                <a:spcPct val="107000"/>
              </a:lnSpc>
              <a:spcBef>
                <a:spcPts val="0"/>
              </a:spcBef>
              <a:spcAft>
                <a:spcPts val="800"/>
              </a:spcAft>
              <a:buNone/>
            </a:pPr>
            <a:r>
              <a:rPr lang="zh-CN" sz="1600" b="1" kern="100" dirty="0">
                <a:effectLst/>
                <a:latin typeface="Calibri" panose="020F0502020204030204" pitchFamily="34" charset="0"/>
                <a:ea typeface="Calibri" panose="020F0502020204030204" pitchFamily="34" charset="0"/>
                <a:cs typeface="Calibri" panose="020F0502020204030204" pitchFamily="34" charset="0"/>
              </a:rPr>
              <a:t>Summary of Project and Background</a:t>
            </a:r>
            <a:r>
              <a:rPr lang="en-US" altLang="zh-CN" sz="1600" b="1"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80000"/>
              </a:lnSpc>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Bankruptcy is a financial event that can have harsh consequences for stakeholders, including creditors, regulatory institutions, employees, and investors. </a:t>
            </a:r>
          </a:p>
          <a:p>
            <a:pPr>
              <a:lnSpc>
                <a:spcPct val="80000"/>
              </a:lnSpc>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In such circumstances, bankruptcy prediction plays a significant role in supporting economic growth and maintaining financial stability.</a:t>
            </a:r>
          </a:p>
          <a:p>
            <a:pPr marR="0">
              <a:lnSpc>
                <a:spcPct val="107000"/>
              </a:lnSpc>
              <a:spcBef>
                <a:spcPts val="0"/>
              </a:spcBef>
              <a:spcAft>
                <a:spcPts val="800"/>
              </a:spcAft>
              <a:buFont typeface="Wingdings" panose="05000000000000000000" pitchFamily="2" charset="2"/>
              <a:buChar char="Ø"/>
            </a:pPr>
            <a:endParaRPr lang="en-US" altLang="zh-CN" sz="1200" b="1"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zh-CN" sz="1600" b="1" kern="100" dirty="0">
                <a:effectLst/>
                <a:latin typeface="Calibri" panose="020F0502020204030204" pitchFamily="34" charset="0"/>
                <a:ea typeface="Calibri" panose="020F0502020204030204" pitchFamily="34" charset="0"/>
                <a:cs typeface="Calibri" panose="020F0502020204030204" pitchFamily="34" charset="0"/>
              </a:rPr>
              <a:t>Building on previous studies:</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Altman Z-score: Combines five financial ratios to estimate bankruptcy risk.</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Asif et al. (2024): Applied Altman model on NSE-listed firms.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Zhu (2024): Advocated ML in advancing financial decision-making.</a:t>
            </a:r>
          </a:p>
          <a:p>
            <a:pPr marL="0" indent="0">
              <a:buNone/>
            </a:pPr>
            <a:r>
              <a:rPr lang="en-US" sz="1400" dirty="0">
                <a:latin typeface="Times New Roman" panose="02020603050405020304" pitchFamily="18" charset="0"/>
                <a:cs typeface="Times New Roman" panose="02020603050405020304" pitchFamily="18" charset="0"/>
              </a:rPr>
              <a:t>These works establish the limitations of linear models and support ML's superiority in analyzing nonlinear relationships for bankruptcy prediction.</a:t>
            </a:r>
          </a:p>
          <a:p>
            <a:pPr marL="0" indent="0">
              <a:lnSpc>
                <a:spcPct val="150000"/>
              </a:lnSpc>
              <a:buNone/>
            </a:pPr>
            <a:r>
              <a:rPr lang="zh-CN" sz="1600" b="1" kern="100" dirty="0">
                <a:effectLst/>
                <a:latin typeface="DengXian" panose="02010600030101010101" pitchFamily="2" charset="-122"/>
                <a:ea typeface="Calibri" panose="020F0502020204030204" pitchFamily="34" charset="0"/>
                <a:cs typeface="Times New Roman" panose="02020603050405020304" pitchFamily="18" charset="0"/>
              </a:rPr>
              <a:t>Research Question:</a:t>
            </a:r>
            <a:br>
              <a:rPr lang="zh-CN" sz="1800" kern="100" dirty="0">
                <a:effectLst/>
                <a:latin typeface="DengXian" panose="02010600030101010101" pitchFamily="2" charset="-122"/>
                <a:ea typeface="Calibri" panose="020F0502020204030204" pitchFamily="34" charset="0"/>
                <a:cs typeface="Times New Roman" panose="02020603050405020304" pitchFamily="18" charset="0"/>
              </a:rPr>
            </a:br>
            <a:r>
              <a:rPr lang="en-GB" sz="1400" dirty="0">
                <a:latin typeface="Times New Roman" panose="02020603050405020304" pitchFamily="18" charset="0"/>
                <a:cs typeface="Times New Roman" panose="02020603050405020304" pitchFamily="18" charset="0"/>
              </a:rPr>
              <a:t>Can Machine learning models accurately predict company bankruptcy based on corporate governance indicators and the financial ratios?</a:t>
            </a:r>
            <a:endParaRPr lang="en-US" sz="1400" dirty="0">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endParaRPr lang="en-US" sz="1200" kern="100"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endParaRPr lang="en-US" altLang="zh-CN" sz="1800" kern="100" dirty="0">
              <a:effectLst/>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320467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6610C-5A5B-C228-A253-905663DA2B4B}"/>
              </a:ext>
            </a:extLst>
          </p:cNvPr>
          <p:cNvSpPr>
            <a:spLocks noGrp="1"/>
          </p:cNvSpPr>
          <p:nvPr>
            <p:ph idx="1"/>
          </p:nvPr>
        </p:nvSpPr>
        <p:spPr>
          <a:xfrm>
            <a:off x="462320" y="978408"/>
            <a:ext cx="11029615" cy="5458968"/>
          </a:xfrm>
        </p:spPr>
        <p:txBody>
          <a:bodyPr>
            <a:normAutofit/>
          </a:bodyPr>
          <a:lstStyle/>
          <a:p>
            <a:pPr marL="0" marR="0" indent="0">
              <a:lnSpc>
                <a:spcPct val="107000"/>
              </a:lnSpc>
              <a:spcBef>
                <a:spcPts val="0"/>
              </a:spcBef>
              <a:spcAft>
                <a:spcPts val="800"/>
              </a:spcAft>
              <a:buNone/>
            </a:pPr>
            <a:r>
              <a:rPr lang="zh-CN" sz="1800" b="1" kern="100" dirty="0">
                <a:effectLst/>
                <a:latin typeface="Calibri" panose="020F0502020204030204" pitchFamily="34" charset="0"/>
                <a:ea typeface="Calibri" panose="020F0502020204030204" pitchFamily="34" charset="0"/>
                <a:cs typeface="Calibri" panose="020F0502020204030204" pitchFamily="34" charset="0"/>
              </a:rPr>
              <a:t>Objectives:</a:t>
            </a: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zh-CN" sz="1600" b="1" kern="100" dirty="0">
                <a:effectLst/>
                <a:latin typeface="Calibri" panose="020F0502020204030204" pitchFamily="34" charset="0"/>
                <a:ea typeface="Calibri" panose="020F0502020204030204" pitchFamily="34" charset="0"/>
                <a:cs typeface="Calibri" panose="020F0502020204030204" pitchFamily="34" charset="0"/>
              </a:rPr>
              <a:t>Data Collection and Preprocessing:</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742950" marR="0" lvl="1" indent="-285750" algn="just">
              <a:lnSpc>
                <a:spcPct val="107000"/>
              </a:lnSpc>
              <a:spcBef>
                <a:spcPts val="0"/>
              </a:spcBef>
              <a:spcAft>
                <a:spcPts val="800"/>
              </a:spcAft>
              <a:buFont typeface="Wingdings" panose="05000000000000000000" pitchFamily="2" charset="2"/>
              <a:buChar char=""/>
            </a:pPr>
            <a:r>
              <a:rPr lang="en-US" altLang="zh-CN" kern="100" dirty="0">
                <a:latin typeface="Times New Roman" panose="02020603050405020304" pitchFamily="18" charset="0"/>
                <a:ea typeface="Calibri" panose="020F0502020204030204" pitchFamily="34" charset="0"/>
                <a:cs typeface="Times New Roman" panose="02020603050405020304" pitchFamily="18" charset="0"/>
              </a:rPr>
              <a:t>Firstly, the dataset is going to be downloaded into CSV (Comma Separated Value) format from Kaggle, </a:t>
            </a:r>
          </a:p>
          <a:p>
            <a:pPr marL="742950" marR="0" lvl="1" indent="-285750" algn="just">
              <a:lnSpc>
                <a:spcPct val="107000"/>
              </a:lnSpc>
              <a:spcBef>
                <a:spcPts val="0"/>
              </a:spcBef>
              <a:spcAft>
                <a:spcPts val="800"/>
              </a:spcAft>
              <a:buFont typeface="Wingdings" panose="05000000000000000000" pitchFamily="2" charset="2"/>
              <a:buChar char=""/>
            </a:pPr>
            <a:r>
              <a:rPr lang="en-US" altLang="zh-CN" kern="100" dirty="0">
                <a:latin typeface="Times New Roman" panose="02020603050405020304" pitchFamily="18" charset="0"/>
                <a:ea typeface="Calibri" panose="020F0502020204030204" pitchFamily="34" charset="0"/>
                <a:cs typeface="Times New Roman" panose="02020603050405020304" pitchFamily="18" charset="0"/>
              </a:rPr>
              <a:t>after which the dataset is going to be loaded into the Python environment in the </a:t>
            </a:r>
            <a:r>
              <a:rPr lang="en-US" altLang="zh-CN" kern="100" dirty="0" err="1">
                <a:latin typeface="Times New Roman" panose="02020603050405020304" pitchFamily="18" charset="0"/>
                <a:ea typeface="Calibri" panose="020F0502020204030204" pitchFamily="34" charset="0"/>
                <a:cs typeface="Times New Roman" panose="02020603050405020304" pitchFamily="18" charset="0"/>
              </a:rPr>
              <a:t>Jupyter</a:t>
            </a:r>
            <a:r>
              <a:rPr lang="en-US" altLang="zh-CN" kern="100" dirty="0">
                <a:latin typeface="Times New Roman" panose="02020603050405020304" pitchFamily="18" charset="0"/>
                <a:ea typeface="Calibri" panose="020F0502020204030204" pitchFamily="34" charset="0"/>
                <a:cs typeface="Times New Roman" panose="02020603050405020304" pitchFamily="18" charset="0"/>
              </a:rPr>
              <a:t> Notebook platform. </a:t>
            </a:r>
            <a:r>
              <a:rPr lang="en-US" altLang="zh-CN" kern="100" dirty="0" err="1">
                <a:latin typeface="Times New Roman" panose="02020603050405020304" pitchFamily="18" charset="0"/>
                <a:ea typeface="Calibri" panose="020F0502020204030204" pitchFamily="34" charset="0"/>
                <a:cs typeface="Times New Roman" panose="02020603050405020304" pitchFamily="18" charset="0"/>
              </a:rPr>
              <a:t>Jupyter</a:t>
            </a:r>
            <a:r>
              <a:rPr lang="en-US" altLang="zh-CN" kern="100" dirty="0">
                <a:latin typeface="Times New Roman" panose="02020603050405020304" pitchFamily="18" charset="0"/>
                <a:ea typeface="Calibri" panose="020F0502020204030204" pitchFamily="34" charset="0"/>
                <a:cs typeface="Times New Roman" panose="02020603050405020304" pitchFamily="18" charset="0"/>
              </a:rPr>
              <a:t> Notebook IDE can be considered as the software platform in this research for writing Python scripts for data preprocessing, </a:t>
            </a:r>
          </a:p>
          <a:p>
            <a:pPr marL="742950" marR="0" lvl="1" indent="-285750" algn="just">
              <a:lnSpc>
                <a:spcPct val="107000"/>
              </a:lnSpc>
              <a:spcBef>
                <a:spcPts val="0"/>
              </a:spcBef>
              <a:spcAft>
                <a:spcPts val="800"/>
              </a:spcAft>
              <a:buFont typeface="Wingdings" panose="05000000000000000000" pitchFamily="2" charset="2"/>
              <a:buChar char=""/>
            </a:pPr>
            <a:r>
              <a:rPr lang="en-US" altLang="zh-CN" kern="100" dirty="0">
                <a:latin typeface="Times New Roman" panose="02020603050405020304" pitchFamily="18" charset="0"/>
                <a:ea typeface="Calibri" panose="020F0502020204030204" pitchFamily="34" charset="0"/>
                <a:cs typeface="Times New Roman" panose="02020603050405020304" pitchFamily="18" charset="0"/>
              </a:rPr>
              <a:t>exploratory data analysis, and ML models. After loading the dataset into Python, preliminary data exploration such as exploration of shape and info of the dataset is going to be performed to evaluate the data types, valid observations, and the number of columns in the dataset. </a:t>
            </a:r>
            <a:endParaRPr lang="en-US" kern="100" dirty="0">
              <a:latin typeface="Times New Roman" panose="02020603050405020304" pitchFamily="18" charset="0"/>
              <a:ea typeface="DengXian" panose="02010600030101010101" pitchFamily="2" charset="-122"/>
              <a:cs typeface="Times New Roman" panose="02020603050405020304" pitchFamily="18" charset="0"/>
            </a:endParaRPr>
          </a:p>
          <a:p>
            <a:pPr marL="742950" marR="0" lvl="1" indent="-285750" algn="just">
              <a:lnSpc>
                <a:spcPct val="107000"/>
              </a:lnSpc>
              <a:spcBef>
                <a:spcPts val="0"/>
              </a:spcBef>
              <a:spcAft>
                <a:spcPts val="800"/>
              </a:spcAft>
              <a:buFont typeface="Wingdings" panose="05000000000000000000" pitchFamily="2" charset="2"/>
              <a:buChar char=""/>
            </a:pPr>
            <a:r>
              <a:rPr lang="en-US" altLang="zh-CN" kern="100" dirty="0">
                <a:latin typeface="Times New Roman" panose="02020603050405020304" pitchFamily="18" charset="0"/>
                <a:ea typeface="Calibri" panose="020F0502020204030204" pitchFamily="34" charset="0"/>
                <a:cs typeface="Times New Roman" panose="02020603050405020304" pitchFamily="18" charset="0"/>
              </a:rPr>
              <a:t>After, preliminary data exploration, preprocessing steps like identification and treatment of missing values, and duplicate observations are going to be performed. </a:t>
            </a:r>
          </a:p>
          <a:p>
            <a:pPr marL="742950" marR="0" lvl="1" indent="-285750" algn="just">
              <a:lnSpc>
                <a:spcPct val="107000"/>
              </a:lnSpc>
              <a:spcBef>
                <a:spcPts val="0"/>
              </a:spcBef>
              <a:spcAft>
                <a:spcPts val="800"/>
              </a:spcAft>
              <a:buFont typeface="Wingdings" panose="05000000000000000000" pitchFamily="2" charset="2"/>
              <a:buChar char=""/>
            </a:pPr>
            <a:r>
              <a:rPr lang="en-US" altLang="zh-CN" kern="100" dirty="0">
                <a:latin typeface="Times New Roman" panose="02020603050405020304" pitchFamily="18" charset="0"/>
                <a:ea typeface="Calibri" panose="020F0502020204030204" pitchFamily="34" charset="0"/>
                <a:cs typeface="Times New Roman" panose="02020603050405020304" pitchFamily="18" charset="0"/>
              </a:rPr>
              <a:t>This can help in minimizing data errors from the dataset, which can lead to effective training of ML models. </a:t>
            </a:r>
          </a:p>
          <a:p>
            <a:pPr marL="742950" marR="0" lvl="1" indent="-285750" algn="just">
              <a:lnSpc>
                <a:spcPct val="107000"/>
              </a:lnSpc>
              <a:spcBef>
                <a:spcPts val="0"/>
              </a:spcBef>
              <a:spcAft>
                <a:spcPts val="800"/>
              </a:spcAft>
              <a:buFont typeface="Wingdings" panose="05000000000000000000" pitchFamily="2" charset="2"/>
              <a:buChar char=""/>
            </a:pPr>
            <a:r>
              <a:rPr lang="en-US" altLang="zh-CN" kern="100" dirty="0">
                <a:latin typeface="Times New Roman" panose="02020603050405020304" pitchFamily="18" charset="0"/>
                <a:ea typeface="Calibri" panose="020F0502020204030204" pitchFamily="34" charset="0"/>
                <a:cs typeface="Times New Roman" panose="02020603050405020304" pitchFamily="18" charset="0"/>
              </a:rPr>
              <a:t>After data cleaning, feature engineering (selecting appropriate colons) and data transformation steps like </a:t>
            </a:r>
            <a:r>
              <a:rPr lang="en-US" altLang="zh-CN" kern="100" dirty="0" err="1">
                <a:latin typeface="Times New Roman" panose="02020603050405020304" pitchFamily="18" charset="0"/>
                <a:ea typeface="Calibri" panose="020F0502020204030204" pitchFamily="34" charset="0"/>
                <a:cs typeface="Times New Roman" panose="02020603050405020304" pitchFamily="18" charset="0"/>
              </a:rPr>
              <a:t>Normalisation</a:t>
            </a:r>
            <a:r>
              <a:rPr lang="en-US" altLang="zh-CN" kern="100" dirty="0">
                <a:latin typeface="Times New Roman" panose="02020603050405020304" pitchFamily="18" charset="0"/>
                <a:ea typeface="Calibri" panose="020F0502020204030204" pitchFamily="34" charset="0"/>
                <a:cs typeface="Times New Roman" panose="02020603050405020304" pitchFamily="18" charset="0"/>
              </a:rPr>
              <a:t> of skewed numerical columns and encoding for categorical columns are going to be performed. </a:t>
            </a:r>
          </a:p>
          <a:p>
            <a:pPr marL="742950" marR="0" lvl="1" indent="-285750" algn="just">
              <a:lnSpc>
                <a:spcPct val="107000"/>
              </a:lnSpc>
              <a:spcBef>
                <a:spcPts val="0"/>
              </a:spcBef>
              <a:spcAft>
                <a:spcPts val="800"/>
              </a:spcAft>
              <a:buFont typeface="Wingdings" panose="05000000000000000000" pitchFamily="2" charset="2"/>
              <a:buChar char=""/>
            </a:pPr>
            <a:r>
              <a:rPr lang="en-US" altLang="zh-CN" kern="100" dirty="0">
                <a:latin typeface="Times New Roman" panose="02020603050405020304" pitchFamily="18" charset="0"/>
                <a:ea typeface="Calibri" panose="020F0502020204030204" pitchFamily="34" charset="0"/>
                <a:cs typeface="Times New Roman" panose="02020603050405020304" pitchFamily="18" charset="0"/>
              </a:rPr>
              <a:t>Based on the transformed data, firstly data splitting (75-25% or 70-30%) will be performed and then ML models will be developed.</a:t>
            </a:r>
            <a:endParaRPr lang="en-US" kern="100" dirty="0">
              <a:latin typeface="Times New Roman" panose="02020603050405020304" pitchFamily="18" charset="0"/>
              <a:ea typeface="DengXian" panose="02010600030101010101" pitchFamily="2" charset="-122"/>
              <a:cs typeface="Times New Roman" panose="02020603050405020304" pitchFamily="18" charset="0"/>
            </a:endParaRPr>
          </a:p>
          <a:p>
            <a:pPr marL="457200" marR="0" lvl="1" indent="0" algn="just">
              <a:lnSpc>
                <a:spcPct val="107000"/>
              </a:lnSpc>
              <a:spcBef>
                <a:spcPts val="0"/>
              </a:spcBef>
              <a:spcAft>
                <a:spcPts val="800"/>
              </a:spcAft>
              <a:buNone/>
            </a:pP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zh-CN" sz="1600" b="1" kern="100" dirty="0">
                <a:effectLst/>
                <a:latin typeface="Calibri" panose="020F0502020204030204" pitchFamily="34" charset="0"/>
                <a:ea typeface="Calibri" panose="020F0502020204030204" pitchFamily="34" charset="0"/>
                <a:cs typeface="Calibri" panose="020F0502020204030204" pitchFamily="34" charset="0"/>
              </a:rPr>
              <a:t>Model Development:</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altLang="zh-CN" sz="1200" b="1" kern="100" dirty="0">
                <a:effectLst/>
                <a:latin typeface="Calibri" panose="020F0502020204030204" pitchFamily="34" charset="0"/>
                <a:ea typeface="Calibri" panose="020F0502020204030204" pitchFamily="34" charset="0"/>
                <a:cs typeface="Calibri" panose="020F0502020204030204" pitchFamily="34" charset="0"/>
              </a:rPr>
              <a:t>         </a:t>
            </a:r>
            <a:r>
              <a:rPr lang="zh-CN" sz="1200" b="1" kern="100" dirty="0">
                <a:effectLst/>
                <a:latin typeface="Calibri" panose="020F0502020204030204" pitchFamily="34" charset="0"/>
                <a:ea typeface="Calibri" panose="020F0502020204030204" pitchFamily="34" charset="0"/>
                <a:cs typeface="Calibri" panose="020F0502020204030204" pitchFamily="34" charset="0"/>
              </a:rPr>
              <a:t> </a:t>
            </a:r>
            <a:r>
              <a:rPr lang="en-US" sz="1400" b="1" dirty="0">
                <a:latin typeface="Times New Roman" panose="02020603050405020304" pitchFamily="18" charset="0"/>
                <a:cs typeface="Times New Roman" panose="02020603050405020304" pitchFamily="18" charset="0"/>
              </a:rPr>
              <a:t>Algorithms:</a:t>
            </a:r>
            <a:r>
              <a:rPr lang="en-US" sz="1400" dirty="0">
                <a:latin typeface="Times New Roman" panose="02020603050405020304" pitchFamily="18" charset="0"/>
                <a:cs typeface="Times New Roman" panose="02020603050405020304" pitchFamily="18" charset="0"/>
              </a:rPr>
              <a:t> Random Forest, </a:t>
            </a:r>
            <a:r>
              <a:rPr lang="en-US" sz="1400" dirty="0" err="1">
                <a:latin typeface="Times New Roman" panose="02020603050405020304" pitchFamily="18" charset="0"/>
                <a:cs typeface="Times New Roman" panose="02020603050405020304" pitchFamily="18" charset="0"/>
              </a:rPr>
              <a:t>XGBoost</a:t>
            </a:r>
            <a:r>
              <a:rPr lang="en-US" sz="1400" dirty="0">
                <a:latin typeface="Times New Roman" panose="02020603050405020304" pitchFamily="18" charset="0"/>
                <a:cs typeface="Times New Roman" panose="02020603050405020304" pitchFamily="18" charset="0"/>
              </a:rPr>
              <a:t>, Neural Networks</a:t>
            </a:r>
          </a:p>
          <a:p>
            <a:pPr marL="0" indent="0">
              <a:buNone/>
            </a:pPr>
            <a:r>
              <a:rPr lang="en-US" sz="1400" b="1" dirty="0">
                <a:latin typeface="Times New Roman" panose="02020603050405020304" pitchFamily="18" charset="0"/>
                <a:cs typeface="Times New Roman" panose="02020603050405020304" pitchFamily="18" charset="0"/>
              </a:rPr>
              <a:t>        Feature Engineering:</a:t>
            </a:r>
            <a:r>
              <a:rPr lang="en-US" sz="1400" dirty="0">
                <a:latin typeface="Times New Roman" panose="02020603050405020304" pitchFamily="18" charset="0"/>
                <a:cs typeface="Times New Roman" panose="02020603050405020304" pitchFamily="18" charset="0"/>
              </a:rPr>
              <a:t> Ratio transformations, interaction terms, PCA</a:t>
            </a:r>
          </a:p>
          <a:p>
            <a:pPr marL="151200" marR="0" indent="0">
              <a:lnSpc>
                <a:spcPct val="107000"/>
              </a:lnSpc>
              <a:spcBef>
                <a:spcPts val="0"/>
              </a:spcBef>
              <a:spcAft>
                <a:spcPts val="800"/>
              </a:spcAft>
              <a:buNone/>
            </a:pPr>
            <a:endParaRPr lang="en-US"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5206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A4FF3E-8D90-3254-D32A-2F12BA23392D}"/>
              </a:ext>
            </a:extLst>
          </p:cNvPr>
          <p:cNvSpPr>
            <a:spLocks noGrp="1"/>
          </p:cNvSpPr>
          <p:nvPr>
            <p:ph idx="1"/>
          </p:nvPr>
        </p:nvSpPr>
        <p:spPr>
          <a:xfrm>
            <a:off x="581192" y="612648"/>
            <a:ext cx="11029615" cy="5788152"/>
          </a:xfrm>
        </p:spPr>
        <p:txBody>
          <a:bodyPr>
            <a:normAutofit/>
          </a:bodyPr>
          <a:lstStyle/>
          <a:p>
            <a:pPr marL="0" marR="0" lvl="0" indent="0">
              <a:lnSpc>
                <a:spcPct val="150000"/>
              </a:lnSpc>
              <a:spcBef>
                <a:spcPts val="0"/>
              </a:spcBef>
              <a:spcAft>
                <a:spcPts val="0"/>
              </a:spcAft>
              <a:buNone/>
              <a:tabLst>
                <a:tab pos="457200" algn="l"/>
              </a:tabLst>
            </a:pPr>
            <a:r>
              <a:rPr lang="en-US" altLang="zh-CN" b="1" kern="100" dirty="0">
                <a:effectLst/>
                <a:latin typeface="Calibri" panose="020F0502020204030204" pitchFamily="34" charset="0"/>
                <a:ea typeface="Calibri" panose="020F0502020204030204" pitchFamily="34" charset="0"/>
                <a:cs typeface="Calibri" panose="020F0502020204030204" pitchFamily="34" charset="0"/>
              </a:rPr>
              <a:t>3. </a:t>
            </a:r>
            <a:r>
              <a:rPr lang="zh-CN" b="1" kern="100" dirty="0">
                <a:effectLst/>
                <a:latin typeface="Calibri" panose="020F0502020204030204" pitchFamily="34" charset="0"/>
                <a:ea typeface="Calibri" panose="020F0502020204030204" pitchFamily="34" charset="0"/>
                <a:cs typeface="Calibri" panose="020F0502020204030204" pitchFamily="34" charset="0"/>
              </a:rPr>
              <a:t>Model Evaluation:</a:t>
            </a:r>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pPr>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Metrics:</a:t>
            </a:r>
            <a:r>
              <a:rPr lang="en-US" sz="1400" dirty="0">
                <a:latin typeface="Times New Roman" panose="02020603050405020304" pitchFamily="18" charset="0"/>
                <a:cs typeface="Times New Roman" panose="02020603050405020304" pitchFamily="18" charset="0"/>
              </a:rPr>
              <a:t> Accuracy, Precision, Recall, F1-score, ROC-AUC, Confusion Matrix</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Validation:</a:t>
            </a:r>
            <a:r>
              <a:rPr lang="en-US" sz="1400" dirty="0">
                <a:latin typeface="Times New Roman" panose="02020603050405020304" pitchFamily="18" charset="0"/>
                <a:cs typeface="Times New Roman" panose="02020603050405020304" pitchFamily="18" charset="0"/>
              </a:rPr>
              <a:t> K-fold cross-validation, test set evaluation</a:t>
            </a:r>
          </a:p>
          <a:p>
            <a:pPr>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Comparison:</a:t>
            </a:r>
            <a:r>
              <a:rPr lang="en-US" sz="1400" dirty="0">
                <a:latin typeface="Times New Roman" panose="02020603050405020304" pitchFamily="18" charset="0"/>
                <a:cs typeface="Times New Roman" panose="02020603050405020304" pitchFamily="18" charset="0"/>
              </a:rPr>
              <a:t> Traditional vs. ML model performance</a:t>
            </a:r>
          </a:p>
          <a:p>
            <a:pPr marL="0" marR="0" lvl="0" indent="0" algn="just">
              <a:lnSpc>
                <a:spcPct val="150000"/>
              </a:lnSpc>
              <a:spcBef>
                <a:spcPts val="1000"/>
              </a:spcBef>
              <a:spcAft>
                <a:spcPts val="0"/>
              </a:spcAft>
              <a:buNone/>
            </a:pPr>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None/>
              <a:tabLst>
                <a:tab pos="457200" algn="l"/>
              </a:tabLst>
            </a:pPr>
            <a:r>
              <a:rPr lang="en-US" altLang="zh-CN" b="1" kern="100" dirty="0">
                <a:effectLst/>
                <a:latin typeface="Calibri" panose="020F0502020204030204" pitchFamily="34" charset="0"/>
                <a:ea typeface="Calibri" panose="020F0502020204030204" pitchFamily="34" charset="0"/>
                <a:cs typeface="Calibri" panose="020F0502020204030204" pitchFamily="34" charset="0"/>
              </a:rPr>
              <a:t>4. </a:t>
            </a:r>
            <a:r>
              <a:rPr lang="zh-CN" b="1" kern="100" dirty="0">
                <a:effectLst/>
                <a:latin typeface="Calibri" panose="020F0502020204030204" pitchFamily="34" charset="0"/>
                <a:ea typeface="Calibri" panose="020F0502020204030204" pitchFamily="34" charset="0"/>
                <a:cs typeface="Calibri" panose="020F0502020204030204" pitchFamily="34" charset="0"/>
              </a:rPr>
              <a:t>Visualization and Interpretation:</a:t>
            </a:r>
            <a:endParaRPr lang="en-US" kern="100" dirty="0">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Visual tools will be used to interpret results and model behavior:</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Feature importance plots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Confusion matrix</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ROC curves</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SHAP (</a:t>
            </a:r>
            <a:r>
              <a:rPr lang="en-US" sz="1400" dirty="0" err="1">
                <a:latin typeface="Times New Roman" panose="02020603050405020304" pitchFamily="18" charset="0"/>
                <a:cs typeface="Times New Roman" panose="02020603050405020304" pitchFamily="18" charset="0"/>
              </a:rPr>
              <a:t>SHapley</a:t>
            </a:r>
            <a:r>
              <a:rPr lang="en-US" sz="1400" dirty="0">
                <a:latin typeface="Times New Roman" panose="02020603050405020304" pitchFamily="18" charset="0"/>
                <a:cs typeface="Times New Roman" panose="02020603050405020304" pitchFamily="18" charset="0"/>
              </a:rPr>
              <a:t> Additive </a:t>
            </a:r>
            <a:r>
              <a:rPr lang="en-US" sz="1400" dirty="0" err="1">
                <a:latin typeface="Times New Roman" panose="02020603050405020304" pitchFamily="18" charset="0"/>
                <a:cs typeface="Times New Roman" panose="02020603050405020304" pitchFamily="18" charset="0"/>
              </a:rPr>
              <a:t>exPlanations</a:t>
            </a:r>
            <a:r>
              <a:rPr lang="en-US" sz="1400" dirty="0">
                <a:latin typeface="Times New Roman" panose="02020603050405020304" pitchFamily="18" charset="0"/>
                <a:cs typeface="Times New Roman" panose="02020603050405020304" pitchFamily="18" charset="0"/>
              </a:rPr>
              <a:t>) values for model interpretability</a:t>
            </a:r>
          </a:p>
          <a:p>
            <a:pP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These insights will assist stakeholders in understanding which features are most predictive of bankruptcy.</a:t>
            </a:r>
          </a:p>
          <a:p>
            <a:pPr marL="0" marR="0" lvl="0" indent="0">
              <a:lnSpc>
                <a:spcPct val="107000"/>
              </a:lnSpc>
              <a:spcBef>
                <a:spcPts val="0"/>
              </a:spcBef>
              <a:spcAft>
                <a:spcPts val="800"/>
              </a:spcAft>
              <a:buNone/>
              <a:tabLst>
                <a:tab pos="457200" algn="l"/>
              </a:tabLst>
            </a:pPr>
            <a:endParaRPr lang="en-US" altLang="zh-CN" sz="2300" b="1"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6272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8CD624-BFD7-29A2-B8D0-378565CECF9B}"/>
              </a:ext>
            </a:extLst>
          </p:cNvPr>
          <p:cNvSpPr txBox="1"/>
          <p:nvPr/>
        </p:nvSpPr>
        <p:spPr>
          <a:xfrm>
            <a:off x="621792" y="991465"/>
            <a:ext cx="9646920" cy="5280485"/>
          </a:xfrm>
          <a:prstGeom prst="rect">
            <a:avLst/>
          </a:prstGeom>
          <a:noFill/>
        </p:spPr>
        <p:txBody>
          <a:bodyPr wrap="square">
            <a:spAutoFit/>
          </a:bodyPr>
          <a:lstStyle/>
          <a:p>
            <a:pPr lvl="0">
              <a:lnSpc>
                <a:spcPct val="107000"/>
              </a:lnSpc>
              <a:spcAft>
                <a:spcPts val="800"/>
              </a:spcAft>
              <a:tabLst>
                <a:tab pos="457200" algn="l"/>
              </a:tabLst>
            </a:pPr>
            <a:r>
              <a:rPr lang="en-US" altLang="zh-CN" sz="1600" b="1" kern="100" dirty="0">
                <a:latin typeface="Calibri" panose="020F0502020204030204" pitchFamily="34" charset="0"/>
                <a:ea typeface="Calibri" panose="020F0502020204030204" pitchFamily="34" charset="0"/>
                <a:cs typeface="Calibri" panose="020F0502020204030204" pitchFamily="34" charset="0"/>
              </a:rPr>
              <a:t>5. Conclusion and Recommendations:</a:t>
            </a:r>
          </a:p>
          <a:p>
            <a:pPr lvl="0">
              <a:lnSpc>
                <a:spcPct val="107000"/>
              </a:lnSpc>
              <a:spcAft>
                <a:spcPts val="800"/>
              </a:spcAft>
              <a:tabLst>
                <a:tab pos="457200" algn="l"/>
              </a:tabLst>
            </a:pPr>
            <a:r>
              <a:rPr lang="en-US" sz="1400" dirty="0">
                <a:latin typeface="Times New Roman" panose="02020603050405020304" pitchFamily="18" charset="0"/>
                <a:cs typeface="Times New Roman" panose="02020603050405020304" pitchFamily="18" charset="0"/>
              </a:rPr>
              <a:t>The project concludes with:</a:t>
            </a:r>
            <a:endParaRPr lang="en-US" sz="14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defTabSz="457200">
              <a:lnSpc>
                <a:spcPct val="107000"/>
              </a:lnSpc>
              <a:spcAft>
                <a:spcPts val="1200"/>
              </a:spcAft>
              <a:buClr>
                <a:srgbClr val="1CADE4"/>
              </a:buClr>
              <a:buSzPct val="92000"/>
              <a:buFont typeface="Wingdings" panose="05000000000000000000" pitchFamily="2" charset="2"/>
              <a:buChar char=""/>
              <a:defRPr/>
            </a:pPr>
            <a:r>
              <a:rPr lang="en-US" sz="1400" dirty="0">
                <a:latin typeface="Times New Roman" panose="02020603050405020304" pitchFamily="18" charset="0"/>
                <a:cs typeface="Times New Roman" panose="02020603050405020304" pitchFamily="18" charset="0"/>
              </a:rPr>
              <a:t>Summary of key findings</a:t>
            </a:r>
          </a:p>
          <a:p>
            <a:pPr marL="342900" lvl="0" indent="-342900" defTabSz="457200">
              <a:lnSpc>
                <a:spcPct val="107000"/>
              </a:lnSpc>
              <a:spcAft>
                <a:spcPts val="1200"/>
              </a:spcAft>
              <a:buClr>
                <a:srgbClr val="1CADE4"/>
              </a:buClr>
              <a:buSzPct val="92000"/>
              <a:buFont typeface="Wingdings" panose="05000000000000000000" pitchFamily="2" charset="2"/>
              <a:buChar char=""/>
              <a:defRPr/>
            </a:pPr>
            <a:r>
              <a:rPr lang="en-US" sz="1400" dirty="0">
                <a:latin typeface="Times New Roman" panose="02020603050405020304" pitchFamily="18" charset="0"/>
                <a:cs typeface="Times New Roman" panose="02020603050405020304" pitchFamily="18" charset="0"/>
              </a:rPr>
              <a:t>Evaluation of ML models’ effectiveness in bankruptcy prediction</a:t>
            </a:r>
          </a:p>
          <a:p>
            <a:pPr marL="342900" lvl="0" indent="-342900" defTabSz="457200">
              <a:lnSpc>
                <a:spcPct val="107000"/>
              </a:lnSpc>
              <a:spcAft>
                <a:spcPts val="1200"/>
              </a:spcAft>
              <a:buClr>
                <a:srgbClr val="1CADE4"/>
              </a:buClr>
              <a:buSzPct val="92000"/>
              <a:buFont typeface="Wingdings" panose="05000000000000000000" pitchFamily="2" charset="2"/>
              <a:buChar char=""/>
              <a:defRPr/>
            </a:pPr>
            <a:r>
              <a:rPr lang="en-US" sz="1400" dirty="0">
                <a:latin typeface="Times New Roman" panose="02020603050405020304" pitchFamily="18" charset="0"/>
                <a:cs typeface="Times New Roman" panose="02020603050405020304" pitchFamily="18" charset="0"/>
              </a:rPr>
              <a:t>Practical recommendations for financial institutions to implement ML-based early warning systems</a:t>
            </a:r>
          </a:p>
          <a:p>
            <a:pPr marL="342900" lvl="0" indent="-342900" defTabSz="457200">
              <a:lnSpc>
                <a:spcPct val="107000"/>
              </a:lnSpc>
              <a:spcAft>
                <a:spcPts val="1200"/>
              </a:spcAft>
              <a:buClr>
                <a:srgbClr val="1CADE4"/>
              </a:buClr>
              <a:buSzPct val="92000"/>
              <a:buFont typeface="Wingdings" panose="05000000000000000000" pitchFamily="2" charset="2"/>
              <a:buChar char=""/>
              <a:defRPr/>
            </a:pPr>
            <a:r>
              <a:rPr lang="en-US" sz="1400" dirty="0">
                <a:latin typeface="Times New Roman" panose="02020603050405020304" pitchFamily="18" charset="0"/>
                <a:cs typeface="Times New Roman" panose="02020603050405020304" pitchFamily="18" charset="0"/>
              </a:rPr>
              <a:t>Suggestions for continuous monitoring and improvement of models</a:t>
            </a:r>
            <a:endParaRPr kumimoji="0" lang="en-US" altLang="zh-CN" sz="1400" b="1" i="0" u="none" strike="noStrike" kern="100" cap="none" spc="0" normalizeH="0" baseline="0" noProof="0" dirty="0">
              <a:ln>
                <a:noFill/>
              </a:ln>
              <a:solidFill>
                <a:prstClr val="black">
                  <a:lumMod val="75000"/>
                  <a:lumOff val="25000"/>
                </a:prst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07000"/>
              </a:lnSpc>
              <a:spcBef>
                <a:spcPts val="0"/>
              </a:spcBef>
              <a:spcAft>
                <a:spcPts val="800"/>
              </a:spcAft>
              <a:buClr>
                <a:srgbClr val="1CADE4"/>
              </a:buClr>
              <a:buSzPct val="92000"/>
              <a:buFont typeface="Wingdings 2" panose="05020102010507070707" pitchFamily="18" charset="2"/>
              <a:buNone/>
              <a:tabLst/>
              <a:defRPr/>
            </a:pPr>
            <a:r>
              <a:rPr kumimoji="0" lang="en-US" altLang="zh-CN" sz="1600" b="1" i="0" u="none" strike="noStrike" kern="1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6. References</a:t>
            </a:r>
            <a:r>
              <a:rPr kumimoji="0" lang="en-US" sz="1600" b="1" i="0" u="none" strike="noStrike" kern="1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rPr>
              <a:t>:</a:t>
            </a:r>
            <a:endParaRPr kumimoji="0" lang="en-US" sz="1600" b="0" i="0" u="none" strike="noStrike" kern="100" cap="none" spc="0" normalizeH="0" baseline="0" noProof="0" dirty="0">
              <a:ln>
                <a:noFill/>
              </a:ln>
              <a:solidFill>
                <a:prstClr val="black">
                  <a:lumMod val="75000"/>
                  <a:lumOff val="25000"/>
                </a:prstClr>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Asif, M., Saxena, A., Bhardwaj, S., Tiwari, S. and Chaturvedi, S. (2024) ‘A STUDY OF ALTMAN Z-SCORE BANKRUPTCY MODEL FOR ASSESSING BANKRUPTCY RISK OF NATIONAL STOCK EXCHANGE-LISTED COMPANIES’, </a:t>
            </a:r>
            <a:r>
              <a:rPr lang="en-GB" sz="1400" i="1" dirty="0">
                <a:latin typeface="Times New Roman" panose="02020603050405020304" pitchFamily="18" charset="0"/>
                <a:cs typeface="Times New Roman" panose="02020603050405020304" pitchFamily="18" charset="0"/>
              </a:rPr>
              <a:t>Proceedings on Engineering Sciences</a:t>
            </a:r>
            <a:r>
              <a:rPr lang="en-GB" sz="1400" dirty="0">
                <a:latin typeface="Times New Roman" panose="02020603050405020304" pitchFamily="18" charset="0"/>
                <a:cs typeface="Times New Roman" panose="02020603050405020304" pitchFamily="18" charset="0"/>
              </a:rPr>
              <a:t>, 6(2), pp. 789–806. (Available at: https://doi.org/10.24874/PES06.02A.006.)</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Di Quirico, R. (2023) ‘Uncertainty, Anxiety and the Post-Pandemic Economic Environment’, </a:t>
            </a:r>
            <a:r>
              <a:rPr lang="en-GB" sz="1400" i="1" dirty="0">
                <a:latin typeface="Times New Roman" panose="02020603050405020304" pitchFamily="18" charset="0"/>
                <a:cs typeface="Times New Roman" panose="02020603050405020304" pitchFamily="18" charset="0"/>
              </a:rPr>
              <a:t>Clinical Neuropsychiatry</a:t>
            </a:r>
            <a:r>
              <a:rPr lang="en-GB" sz="1400" dirty="0">
                <a:latin typeface="Times New Roman" panose="02020603050405020304" pitchFamily="18" charset="0"/>
                <a:cs typeface="Times New Roman" panose="02020603050405020304" pitchFamily="18" charset="0"/>
              </a:rPr>
              <a:t>, 20(4), p. 227. (Available at: https://doi.org/10.36131/cnfioritieditore20230401.)</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Statista (2025) </a:t>
            </a:r>
            <a:r>
              <a:rPr lang="en-GB" sz="1400" i="1" dirty="0">
                <a:latin typeface="Times New Roman" panose="02020603050405020304" pitchFamily="18" charset="0"/>
                <a:cs typeface="Times New Roman" panose="02020603050405020304" pitchFamily="18" charset="0"/>
              </a:rPr>
              <a:t>Largest U.S. bankruptcies as of June 2019</a:t>
            </a:r>
            <a:r>
              <a:rPr lang="en-GB" sz="1400" dirty="0">
                <a:latin typeface="Times New Roman" panose="02020603050405020304" pitchFamily="18" charset="0"/>
                <a:cs typeface="Times New Roman" panose="02020603050405020304" pitchFamily="18" charset="0"/>
              </a:rPr>
              <a:t>, </a:t>
            </a:r>
            <a:r>
              <a:rPr lang="en-GB" sz="1400" i="1" dirty="0">
                <a:latin typeface="Times New Roman" panose="02020603050405020304" pitchFamily="18" charset="0"/>
                <a:cs typeface="Times New Roman" panose="02020603050405020304" pitchFamily="18" charset="0"/>
              </a:rPr>
              <a:t>Statista</a:t>
            </a:r>
            <a:r>
              <a:rPr lang="en-GB" sz="1400" dirty="0">
                <a:latin typeface="Times New Roman" panose="02020603050405020304" pitchFamily="18" charset="0"/>
                <a:cs typeface="Times New Roman" panose="02020603050405020304" pitchFamily="18" charset="0"/>
              </a:rPr>
              <a:t>. (Available at: https://www.statista.com/statistics/1096794/largest-bankruptcies-usa-by-assets/) [Accessed: 29 May 2025].</a:t>
            </a:r>
            <a:endParaRPr lang="en-US"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sz="1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sz="1400" dirty="0">
                <a:latin typeface="Times New Roman" panose="02020603050405020304" pitchFamily="18" charset="0"/>
                <a:cs typeface="Times New Roman" panose="02020603050405020304" pitchFamily="18" charset="0"/>
              </a:rPr>
              <a:t>Tierney, A. (2024) </a:t>
            </a:r>
            <a:r>
              <a:rPr lang="en-GB" sz="1400" i="1" dirty="0">
                <a:latin typeface="Times New Roman" panose="02020603050405020304" pitchFamily="18" charset="0"/>
                <a:cs typeface="Times New Roman" panose="02020603050405020304" pitchFamily="18" charset="0"/>
              </a:rPr>
              <a:t>Number of business bankruptcies U.S. 2000-2020</a:t>
            </a:r>
            <a:r>
              <a:rPr lang="en-GB" sz="1400" dirty="0">
                <a:latin typeface="Times New Roman" panose="02020603050405020304" pitchFamily="18" charset="0"/>
                <a:cs typeface="Times New Roman" panose="02020603050405020304" pitchFamily="18" charset="0"/>
              </a:rPr>
              <a:t>, </a:t>
            </a:r>
            <a:r>
              <a:rPr lang="en-GB" sz="1400" i="1" dirty="0">
                <a:latin typeface="Times New Roman" panose="02020603050405020304" pitchFamily="18" charset="0"/>
                <a:cs typeface="Times New Roman" panose="02020603050405020304" pitchFamily="18" charset="0"/>
              </a:rPr>
              <a:t>Statista</a:t>
            </a:r>
            <a:r>
              <a:rPr lang="en-GB" sz="1400" dirty="0">
                <a:latin typeface="Times New Roman" panose="02020603050405020304" pitchFamily="18" charset="0"/>
                <a:cs typeface="Times New Roman" panose="02020603050405020304" pitchFamily="18" charset="0"/>
              </a:rPr>
              <a:t>. (Available at: https://www.statista.com/statistics/817918/number-of-business-bankruptcies-in-the-united-states/) [Accessed: 29 May 2025].</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48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CA9B5B5-316E-B2E0-0207-83AEDFA2AC49}"/>
              </a:ext>
            </a:extLst>
          </p:cNvPr>
          <p:cNvGraphicFramePr>
            <a:graphicFrameLocks noGrp="1"/>
          </p:cNvGraphicFramePr>
          <p:nvPr>
            <p:extLst>
              <p:ext uri="{D42A27DB-BD31-4B8C-83A1-F6EECF244321}">
                <p14:modId xmlns:p14="http://schemas.microsoft.com/office/powerpoint/2010/main" val="1735761103"/>
              </p:ext>
            </p:extLst>
          </p:nvPr>
        </p:nvGraphicFramePr>
        <p:xfrm>
          <a:off x="1223010" y="1306004"/>
          <a:ext cx="4793742" cy="4538532"/>
        </p:xfrm>
        <a:graphic>
          <a:graphicData uri="http://schemas.openxmlformats.org/drawingml/2006/table">
            <a:tbl>
              <a:tblPr firstRow="1" firstCol="1" bandRow="1">
                <a:tableStyleId>{5C22544A-7EE6-4342-B048-85BDC9FD1C3A}</a:tableStyleId>
              </a:tblPr>
              <a:tblGrid>
                <a:gridCol w="1712214">
                  <a:extLst>
                    <a:ext uri="{9D8B030D-6E8A-4147-A177-3AD203B41FA5}">
                      <a16:colId xmlns:a16="http://schemas.microsoft.com/office/drawing/2014/main" val="2479037498"/>
                    </a:ext>
                  </a:extLst>
                </a:gridCol>
                <a:gridCol w="1051560">
                  <a:extLst>
                    <a:ext uri="{9D8B030D-6E8A-4147-A177-3AD203B41FA5}">
                      <a16:colId xmlns:a16="http://schemas.microsoft.com/office/drawing/2014/main" val="1921541878"/>
                    </a:ext>
                  </a:extLst>
                </a:gridCol>
                <a:gridCol w="1115568">
                  <a:extLst>
                    <a:ext uri="{9D8B030D-6E8A-4147-A177-3AD203B41FA5}">
                      <a16:colId xmlns:a16="http://schemas.microsoft.com/office/drawing/2014/main" val="2907976551"/>
                    </a:ext>
                  </a:extLst>
                </a:gridCol>
                <a:gridCol w="914400">
                  <a:extLst>
                    <a:ext uri="{9D8B030D-6E8A-4147-A177-3AD203B41FA5}">
                      <a16:colId xmlns:a16="http://schemas.microsoft.com/office/drawing/2014/main" val="3314066987"/>
                    </a:ext>
                  </a:extLst>
                </a:gridCol>
              </a:tblGrid>
              <a:tr h="422269">
                <a:tc>
                  <a:txBody>
                    <a:bodyPr/>
                    <a:lstStyle/>
                    <a:p>
                      <a:pPr marL="0" marR="0">
                        <a:lnSpc>
                          <a:spcPct val="107000"/>
                        </a:lnSpc>
                        <a:spcBef>
                          <a:spcPts val="0"/>
                        </a:spcBef>
                        <a:spcAft>
                          <a:spcPts val="800"/>
                        </a:spcAft>
                      </a:pPr>
                      <a:r>
                        <a:rPr lang="zh-CN" sz="1200" kern="100" dirty="0">
                          <a:effectLst/>
                        </a:rPr>
                        <a:t>Task</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200" kern="100">
                          <a:effectLst/>
                        </a:rPr>
                        <a:t>Start Date</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200" kern="100">
                          <a:effectLst/>
                        </a:rPr>
                        <a:t>End Date</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200" kern="100" dirty="0">
                          <a:effectLst/>
                        </a:rPr>
                        <a:t>Duration</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89892605"/>
                  </a:ext>
                </a:extLst>
              </a:tr>
              <a:tr h="358273">
                <a:tc>
                  <a:txBody>
                    <a:bodyPr/>
                    <a:lstStyle/>
                    <a:p>
                      <a:pPr marL="0" marR="0">
                        <a:lnSpc>
                          <a:spcPct val="107000"/>
                        </a:lnSpc>
                        <a:spcBef>
                          <a:spcPts val="0"/>
                        </a:spcBef>
                        <a:spcAft>
                          <a:spcPts val="800"/>
                        </a:spcAft>
                      </a:pPr>
                      <a:r>
                        <a:rPr lang="zh-CN" sz="1000" kern="100" dirty="0">
                          <a:effectLst/>
                        </a:rPr>
                        <a:t>Project Selection</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14</a:t>
                      </a:r>
                      <a:r>
                        <a:rPr lang="zh-CN" sz="1000" kern="100" dirty="0">
                          <a:effectLst/>
                        </a:rPr>
                        <a:t>th </a:t>
                      </a:r>
                      <a:r>
                        <a:rPr lang="en-US" altLang="zh-CN" sz="1000" kern="100" dirty="0">
                          <a:effectLst/>
                        </a:rPr>
                        <a:t>May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21st</a:t>
                      </a:r>
                      <a:r>
                        <a:rPr lang="zh-CN" sz="1000" kern="100" dirty="0">
                          <a:effectLst/>
                        </a:rPr>
                        <a:t> </a:t>
                      </a:r>
                      <a:r>
                        <a:rPr lang="en-US" altLang="zh-CN" sz="1000" kern="100" dirty="0">
                          <a:effectLst/>
                        </a:rPr>
                        <a:t>May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a:t>
                      </a:r>
                      <a:r>
                        <a:rPr lang="zh-CN" sz="1000" kern="100" dirty="0">
                          <a:effectLst/>
                        </a:rPr>
                        <a:t> week</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4041169380"/>
                  </a:ext>
                </a:extLst>
              </a:tr>
              <a:tr h="358273">
                <a:tc>
                  <a:txBody>
                    <a:bodyPr/>
                    <a:lstStyle/>
                    <a:p>
                      <a:pPr marL="0" marR="0">
                        <a:lnSpc>
                          <a:spcPct val="107000"/>
                        </a:lnSpc>
                        <a:spcBef>
                          <a:spcPts val="0"/>
                        </a:spcBef>
                        <a:spcAft>
                          <a:spcPts val="800"/>
                        </a:spcAft>
                      </a:pPr>
                      <a:r>
                        <a:rPr lang="zh-CN" sz="1000" kern="100">
                          <a:effectLst/>
                        </a:rPr>
                        <a:t>Data Collection</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22nd</a:t>
                      </a:r>
                      <a:r>
                        <a:rPr lang="zh-CN" sz="1000" kern="100" dirty="0">
                          <a:effectLst/>
                        </a:rPr>
                        <a:t> </a:t>
                      </a:r>
                      <a:r>
                        <a:rPr lang="en-US" altLang="zh-CN" sz="1000" kern="100" dirty="0">
                          <a:effectLst/>
                        </a:rPr>
                        <a:t>May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5th</a:t>
                      </a:r>
                      <a:r>
                        <a:rPr lang="zh-CN" sz="1000" kern="100" dirty="0">
                          <a:effectLst/>
                        </a:rPr>
                        <a:t> </a:t>
                      </a:r>
                      <a:r>
                        <a:rPr lang="en-US" altLang="zh-CN" sz="1000" kern="100" dirty="0">
                          <a:effectLst/>
                        </a:rPr>
                        <a:t>Jun</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a:effectLst/>
                        </a:rPr>
                        <a:t>2 weeks</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714916169"/>
                  </a:ext>
                </a:extLst>
              </a:tr>
              <a:tr h="358273">
                <a:tc>
                  <a:txBody>
                    <a:bodyPr/>
                    <a:lstStyle/>
                    <a:p>
                      <a:pPr marL="0" marR="0">
                        <a:lnSpc>
                          <a:spcPct val="107000"/>
                        </a:lnSpc>
                        <a:spcBef>
                          <a:spcPts val="0"/>
                        </a:spcBef>
                        <a:spcAft>
                          <a:spcPts val="800"/>
                        </a:spcAft>
                      </a:pPr>
                      <a:r>
                        <a:rPr lang="zh-CN" sz="1000" kern="100">
                          <a:effectLst/>
                        </a:rPr>
                        <a:t>Data Preprocessing</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6th</a:t>
                      </a:r>
                      <a:r>
                        <a:rPr lang="zh-CN" sz="1000" kern="100" dirty="0">
                          <a:effectLst/>
                        </a:rPr>
                        <a:t> </a:t>
                      </a:r>
                      <a:r>
                        <a:rPr lang="en-US" altLang="zh-CN" sz="1000" kern="100" dirty="0">
                          <a:effectLst/>
                        </a:rPr>
                        <a:t>Jun</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13</a:t>
                      </a:r>
                      <a:r>
                        <a:rPr lang="zh-CN" sz="1000" kern="100" dirty="0">
                          <a:effectLst/>
                        </a:rPr>
                        <a:t>th </a:t>
                      </a:r>
                      <a:r>
                        <a:rPr lang="en-US" altLang="zh-CN" sz="1000" kern="100" dirty="0">
                          <a:effectLst/>
                        </a:rPr>
                        <a:t>Jun</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a:effectLst/>
                        </a:rPr>
                        <a:t>1 week</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784072587"/>
                  </a:ext>
                </a:extLst>
              </a:tr>
              <a:tr h="358273">
                <a:tc>
                  <a:txBody>
                    <a:bodyPr/>
                    <a:lstStyle/>
                    <a:p>
                      <a:pPr marL="0" marR="0">
                        <a:lnSpc>
                          <a:spcPct val="107000"/>
                        </a:lnSpc>
                        <a:spcBef>
                          <a:spcPts val="0"/>
                        </a:spcBef>
                        <a:spcAft>
                          <a:spcPts val="800"/>
                        </a:spcAft>
                      </a:pPr>
                      <a:r>
                        <a:rPr lang="zh-CN" sz="1000" kern="100">
                          <a:effectLst/>
                        </a:rPr>
                        <a:t>Model Implementation</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14th</a:t>
                      </a:r>
                      <a:r>
                        <a:rPr lang="zh-CN" sz="1000" kern="100" dirty="0">
                          <a:effectLst/>
                        </a:rPr>
                        <a:t> </a:t>
                      </a:r>
                      <a:r>
                        <a:rPr lang="en-US" altLang="zh-CN" sz="1000" kern="100" dirty="0">
                          <a:effectLst/>
                        </a:rPr>
                        <a:t>Jun</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dirty="0">
                          <a:effectLst/>
                        </a:rPr>
                        <a:t> </a:t>
                      </a:r>
                      <a:r>
                        <a:rPr lang="en-US" altLang="zh-CN" sz="1000" kern="100" dirty="0">
                          <a:effectLst/>
                        </a:rPr>
                        <a:t>28</a:t>
                      </a:r>
                      <a:r>
                        <a:rPr lang="en-US" altLang="zh-CN" sz="1000" kern="100" baseline="30000" dirty="0">
                          <a:effectLst/>
                        </a:rPr>
                        <a:t>th</a:t>
                      </a:r>
                      <a:r>
                        <a:rPr lang="en-US" altLang="zh-CN" sz="1000" kern="100" dirty="0">
                          <a:effectLst/>
                        </a:rPr>
                        <a:t> Jun</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a:effectLst/>
                        </a:rPr>
                        <a:t>2 weeks</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32131249"/>
                  </a:ext>
                </a:extLst>
              </a:tr>
              <a:tr h="358273">
                <a:tc>
                  <a:txBody>
                    <a:bodyPr/>
                    <a:lstStyle/>
                    <a:p>
                      <a:pPr marL="0" marR="0">
                        <a:lnSpc>
                          <a:spcPct val="107000"/>
                        </a:lnSpc>
                        <a:spcBef>
                          <a:spcPts val="0"/>
                        </a:spcBef>
                        <a:spcAft>
                          <a:spcPts val="800"/>
                        </a:spcAft>
                      </a:pPr>
                      <a:r>
                        <a:rPr lang="zh-CN" sz="1000" kern="100">
                          <a:effectLst/>
                        </a:rPr>
                        <a:t>Application of ML Techniques</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29</a:t>
                      </a:r>
                      <a:r>
                        <a:rPr lang="zh-CN" sz="1000" kern="100" dirty="0">
                          <a:effectLst/>
                        </a:rPr>
                        <a:t>th </a:t>
                      </a:r>
                      <a:r>
                        <a:rPr lang="en-US" altLang="zh-CN" sz="1000" kern="100" dirty="0">
                          <a:effectLst/>
                        </a:rPr>
                        <a:t>Jun</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13</a:t>
                      </a:r>
                      <a:r>
                        <a:rPr lang="zh-CN" sz="1000" kern="100" dirty="0">
                          <a:effectLst/>
                        </a:rPr>
                        <a:t>th </a:t>
                      </a:r>
                      <a:r>
                        <a:rPr lang="en-US" altLang="zh-CN" sz="1000" kern="100" dirty="0">
                          <a:effectLst/>
                        </a:rPr>
                        <a:t>July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2</a:t>
                      </a:r>
                      <a:r>
                        <a:rPr lang="zh-CN" sz="1000" kern="100" dirty="0">
                          <a:effectLst/>
                        </a:rPr>
                        <a:t> weeks</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135883805"/>
                  </a:ext>
                </a:extLst>
              </a:tr>
              <a:tr h="358273">
                <a:tc>
                  <a:txBody>
                    <a:bodyPr/>
                    <a:lstStyle/>
                    <a:p>
                      <a:pPr marL="0" marR="0">
                        <a:lnSpc>
                          <a:spcPct val="107000"/>
                        </a:lnSpc>
                        <a:spcBef>
                          <a:spcPts val="0"/>
                        </a:spcBef>
                        <a:spcAft>
                          <a:spcPts val="800"/>
                        </a:spcAft>
                      </a:pPr>
                      <a:r>
                        <a:rPr lang="zh-CN" sz="1000" kern="100">
                          <a:effectLst/>
                        </a:rPr>
                        <a:t>Model Evaluation</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14</a:t>
                      </a:r>
                      <a:r>
                        <a:rPr lang="zh-CN" sz="1000" kern="100" dirty="0">
                          <a:effectLst/>
                        </a:rPr>
                        <a:t>th </a:t>
                      </a:r>
                      <a:r>
                        <a:rPr lang="en-US" altLang="zh-CN" sz="1000" kern="100" dirty="0">
                          <a:effectLst/>
                        </a:rPr>
                        <a:t>July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21st</a:t>
                      </a:r>
                      <a:r>
                        <a:rPr lang="zh-CN" sz="1000" kern="100" dirty="0">
                          <a:effectLst/>
                        </a:rPr>
                        <a:t> </a:t>
                      </a:r>
                      <a:r>
                        <a:rPr lang="en-US" altLang="zh-CN" sz="1000" kern="100" dirty="0">
                          <a:effectLst/>
                        </a:rPr>
                        <a:t>July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a:effectLst/>
                        </a:rPr>
                        <a:t>1 week</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214171561"/>
                  </a:ext>
                </a:extLst>
              </a:tr>
              <a:tr h="358273">
                <a:tc>
                  <a:txBody>
                    <a:bodyPr/>
                    <a:lstStyle/>
                    <a:p>
                      <a:pPr marL="0" marR="0">
                        <a:lnSpc>
                          <a:spcPct val="107000"/>
                        </a:lnSpc>
                        <a:spcBef>
                          <a:spcPts val="0"/>
                        </a:spcBef>
                        <a:spcAft>
                          <a:spcPts val="800"/>
                        </a:spcAft>
                      </a:pPr>
                      <a:r>
                        <a:rPr lang="zh-CN" sz="1000" kern="100">
                          <a:effectLst/>
                        </a:rPr>
                        <a:t>Refinement &amp; Optimization</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22nd</a:t>
                      </a:r>
                      <a:r>
                        <a:rPr lang="zh-CN" sz="1000" kern="100" dirty="0">
                          <a:effectLst/>
                        </a:rPr>
                        <a:t> </a:t>
                      </a:r>
                      <a:r>
                        <a:rPr lang="en-US" altLang="zh-CN" sz="1000" kern="100" dirty="0">
                          <a:effectLst/>
                        </a:rPr>
                        <a:t>July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25th</a:t>
                      </a:r>
                      <a:r>
                        <a:rPr lang="zh-CN" sz="1000" kern="100" dirty="0">
                          <a:effectLst/>
                        </a:rPr>
                        <a:t> </a:t>
                      </a:r>
                      <a:r>
                        <a:rPr lang="en-US" altLang="zh-CN" sz="1000" kern="100" dirty="0">
                          <a:effectLst/>
                        </a:rPr>
                        <a:t>July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a:effectLst/>
                        </a:rPr>
                        <a:t>3 days</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59455749"/>
                  </a:ext>
                </a:extLst>
              </a:tr>
              <a:tr h="358273">
                <a:tc>
                  <a:txBody>
                    <a:bodyPr/>
                    <a:lstStyle/>
                    <a:p>
                      <a:pPr marL="0" marR="0">
                        <a:lnSpc>
                          <a:spcPct val="107000"/>
                        </a:lnSpc>
                        <a:spcBef>
                          <a:spcPts val="0"/>
                        </a:spcBef>
                        <a:spcAft>
                          <a:spcPts val="800"/>
                        </a:spcAft>
                      </a:pPr>
                      <a:r>
                        <a:rPr lang="zh-CN" sz="1000" kern="100">
                          <a:effectLst/>
                        </a:rPr>
                        <a:t>Interim Assessment Preparation</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26th</a:t>
                      </a:r>
                      <a:r>
                        <a:rPr lang="zh-CN" sz="1000" kern="100" dirty="0">
                          <a:effectLst/>
                        </a:rPr>
                        <a:t> </a:t>
                      </a:r>
                      <a:r>
                        <a:rPr lang="en-US" altLang="zh-CN" sz="1000" kern="100" dirty="0">
                          <a:effectLst/>
                        </a:rPr>
                        <a:t>July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28th</a:t>
                      </a:r>
                      <a:r>
                        <a:rPr lang="zh-CN" sz="1000" kern="100" dirty="0">
                          <a:effectLst/>
                        </a:rPr>
                        <a:t> </a:t>
                      </a:r>
                      <a:r>
                        <a:rPr lang="en-US" altLang="zh-CN" sz="1000" kern="100" dirty="0">
                          <a:effectLst/>
                        </a:rPr>
                        <a:t>July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a:effectLst/>
                        </a:rPr>
                        <a:t>2 days</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750970773"/>
                  </a:ext>
                </a:extLst>
              </a:tr>
              <a:tr h="358273">
                <a:tc>
                  <a:txBody>
                    <a:bodyPr/>
                    <a:lstStyle/>
                    <a:p>
                      <a:pPr marL="0" marR="0">
                        <a:lnSpc>
                          <a:spcPct val="107000"/>
                        </a:lnSpc>
                        <a:spcBef>
                          <a:spcPts val="0"/>
                        </a:spcBef>
                        <a:spcAft>
                          <a:spcPts val="800"/>
                        </a:spcAft>
                      </a:pPr>
                      <a:r>
                        <a:rPr lang="zh-CN" sz="1000" kern="100">
                          <a:effectLst/>
                        </a:rPr>
                        <a:t>Final Model Testing</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2</a:t>
                      </a:r>
                      <a:r>
                        <a:rPr lang="zh-CN" sz="1000" kern="100" dirty="0">
                          <a:effectLst/>
                        </a:rPr>
                        <a:t>9th </a:t>
                      </a:r>
                      <a:r>
                        <a:rPr lang="en-US" altLang="zh-CN" sz="1000" kern="100" dirty="0">
                          <a:effectLst/>
                        </a:rPr>
                        <a:t>July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31st</a:t>
                      </a:r>
                      <a:r>
                        <a:rPr lang="zh-CN" sz="1000" kern="100" dirty="0">
                          <a:effectLst/>
                        </a:rPr>
                        <a:t> </a:t>
                      </a:r>
                      <a:r>
                        <a:rPr lang="en-US" altLang="zh-CN" sz="1000" kern="100" dirty="0">
                          <a:effectLst/>
                        </a:rPr>
                        <a:t>July</a:t>
                      </a:r>
                      <a:r>
                        <a:rPr lang="zh-CN" sz="1000" kern="100" dirty="0">
                          <a:effectLst/>
                        </a:rPr>
                        <a:t> 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a:effectLst/>
                        </a:rPr>
                        <a:t>2 days</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501998775"/>
                  </a:ext>
                </a:extLst>
              </a:tr>
              <a:tr h="0">
                <a:tc>
                  <a:txBody>
                    <a:bodyPr/>
                    <a:lstStyle/>
                    <a:p>
                      <a:pPr marL="0" marR="0">
                        <a:lnSpc>
                          <a:spcPct val="107000"/>
                        </a:lnSpc>
                        <a:spcBef>
                          <a:spcPts val="0"/>
                        </a:spcBef>
                        <a:spcAft>
                          <a:spcPts val="800"/>
                        </a:spcAft>
                      </a:pPr>
                      <a:r>
                        <a:rPr lang="zh-CN" sz="1000" kern="100">
                          <a:effectLst/>
                        </a:rPr>
                        <a:t>Report Writing</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1st</a:t>
                      </a:r>
                      <a:r>
                        <a:rPr lang="zh-CN" sz="1000" kern="100" dirty="0">
                          <a:effectLst/>
                        </a:rPr>
                        <a:t> </a:t>
                      </a:r>
                      <a:r>
                        <a:rPr lang="en-US" altLang="zh-CN" sz="1000" kern="100" dirty="0">
                          <a:effectLst/>
                        </a:rPr>
                        <a:t>Aug </a:t>
                      </a:r>
                      <a:r>
                        <a:rPr lang="zh-CN" sz="1000" kern="100" dirty="0">
                          <a:effectLst/>
                        </a:rPr>
                        <a:t>202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dirty="0">
                          <a:effectLst/>
                        </a:rPr>
                        <a:t>1</a:t>
                      </a:r>
                      <a:r>
                        <a:rPr lang="en-US" altLang="zh-CN" sz="1000" kern="100" dirty="0">
                          <a:effectLst/>
                        </a:rPr>
                        <a:t>4</a:t>
                      </a:r>
                      <a:r>
                        <a:rPr lang="zh-CN" sz="1000" kern="100" dirty="0">
                          <a:effectLst/>
                        </a:rPr>
                        <a:t>th </a:t>
                      </a:r>
                      <a:r>
                        <a:rPr lang="en-US" altLang="zh-CN" sz="1000" kern="100" dirty="0">
                          <a:effectLst/>
                        </a:rPr>
                        <a:t>Aug</a:t>
                      </a:r>
                      <a:r>
                        <a:rPr lang="zh-CN" sz="1000" kern="100" dirty="0">
                          <a:effectLst/>
                        </a:rPr>
                        <a:t> 2</a:t>
                      </a:r>
                      <a:r>
                        <a:rPr lang="en-US" altLang="zh-CN" sz="1000" kern="100" dirty="0">
                          <a:effectLst/>
                        </a:rPr>
                        <a:t>0</a:t>
                      </a:r>
                      <a:r>
                        <a:rPr lang="zh-CN" sz="1000" kern="100" dirty="0">
                          <a:effectLst/>
                        </a:rPr>
                        <a:t>2</a:t>
                      </a:r>
                      <a:r>
                        <a:rPr lang="en-US" altLang="zh-CN" sz="1000" kern="100" dirty="0">
                          <a:effectLst/>
                        </a:rPr>
                        <a:t>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sz="1000" kern="100" dirty="0">
                          <a:effectLst/>
                          <a:latin typeface="DengXian" panose="02010600030101010101" pitchFamily="2" charset="-122"/>
                          <a:ea typeface="DengXian" panose="02010600030101010101" pitchFamily="2" charset="-122"/>
                          <a:cs typeface="Times New Roman" panose="02020603050405020304" pitchFamily="18" charset="0"/>
                        </a:rPr>
                        <a:t>1.5 weeks</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276658785"/>
                  </a:ext>
                </a:extLst>
              </a:tr>
              <a:tr h="358273">
                <a:tc>
                  <a:txBody>
                    <a:bodyPr/>
                    <a:lstStyle/>
                    <a:p>
                      <a:pPr marL="0" marR="0">
                        <a:lnSpc>
                          <a:spcPct val="107000"/>
                        </a:lnSpc>
                        <a:spcBef>
                          <a:spcPts val="0"/>
                        </a:spcBef>
                        <a:spcAft>
                          <a:spcPts val="800"/>
                        </a:spcAft>
                      </a:pPr>
                      <a:r>
                        <a:rPr lang="zh-CN" sz="1000" kern="100">
                          <a:effectLst/>
                        </a:rPr>
                        <a:t>Final Assessment Preparation</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15th</a:t>
                      </a:r>
                      <a:r>
                        <a:rPr lang="zh-CN" sz="1000" kern="100" dirty="0">
                          <a:effectLst/>
                        </a:rPr>
                        <a:t> </a:t>
                      </a:r>
                      <a:r>
                        <a:rPr lang="en-US" altLang="zh-CN" sz="1000" kern="100" dirty="0">
                          <a:effectLst/>
                        </a:rPr>
                        <a:t>Aug</a:t>
                      </a:r>
                      <a:r>
                        <a:rPr lang="zh-CN" sz="1000" kern="100" dirty="0">
                          <a:effectLst/>
                        </a:rPr>
                        <a:t> 2025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17</a:t>
                      </a:r>
                      <a:r>
                        <a:rPr lang="zh-CN" sz="1000" kern="100" dirty="0">
                          <a:effectLst/>
                        </a:rPr>
                        <a:t>th </a:t>
                      </a:r>
                      <a:r>
                        <a:rPr lang="en-US" altLang="zh-CN" sz="1000" kern="100" dirty="0">
                          <a:effectLst/>
                        </a:rPr>
                        <a:t>Aug</a:t>
                      </a:r>
                      <a:r>
                        <a:rPr lang="zh-CN" sz="1000" kern="100" dirty="0">
                          <a:effectLst/>
                        </a:rPr>
                        <a:t> 2025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a:effectLst/>
                        </a:rPr>
                        <a:t>2 days</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2244572716"/>
                  </a:ext>
                </a:extLst>
              </a:tr>
              <a:tr h="358273">
                <a:tc>
                  <a:txBody>
                    <a:bodyPr/>
                    <a:lstStyle/>
                    <a:p>
                      <a:pPr marL="0" marR="0">
                        <a:lnSpc>
                          <a:spcPct val="107000"/>
                        </a:lnSpc>
                        <a:spcBef>
                          <a:spcPts val="0"/>
                        </a:spcBef>
                        <a:spcAft>
                          <a:spcPts val="800"/>
                        </a:spcAft>
                      </a:pPr>
                      <a:r>
                        <a:rPr lang="zh-CN" sz="1000" kern="100">
                          <a:effectLst/>
                        </a:rPr>
                        <a:t>Submission</a:t>
                      </a:r>
                      <a:endParaRPr lang="en-US" sz="1100" kern="10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18</a:t>
                      </a:r>
                      <a:r>
                        <a:rPr lang="zh-CN" sz="1000" kern="100" dirty="0">
                          <a:effectLst/>
                        </a:rPr>
                        <a:t>th </a:t>
                      </a:r>
                      <a:r>
                        <a:rPr lang="en-US" altLang="zh-CN" sz="1000" kern="100" dirty="0">
                          <a:effectLst/>
                        </a:rPr>
                        <a:t>Aug</a:t>
                      </a:r>
                      <a:r>
                        <a:rPr lang="zh-CN" sz="1000" kern="100" dirty="0">
                          <a:effectLst/>
                        </a:rPr>
                        <a:t> 2025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en-US" altLang="zh-CN" sz="1000" kern="100" dirty="0">
                          <a:effectLst/>
                        </a:rPr>
                        <a:t>18</a:t>
                      </a:r>
                      <a:r>
                        <a:rPr lang="zh-CN" sz="1000" kern="100" dirty="0">
                          <a:effectLst/>
                        </a:rPr>
                        <a:t>th </a:t>
                      </a:r>
                      <a:r>
                        <a:rPr lang="en-US" altLang="zh-CN" sz="1000" kern="100" dirty="0">
                          <a:effectLst/>
                        </a:rPr>
                        <a:t>Aug</a:t>
                      </a:r>
                      <a:r>
                        <a:rPr lang="zh-CN" sz="1000" kern="100" dirty="0">
                          <a:effectLst/>
                        </a:rPr>
                        <a:t> 2025</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tc>
                  <a:txBody>
                    <a:bodyPr/>
                    <a:lstStyle/>
                    <a:p>
                      <a:pPr marL="0" marR="0">
                        <a:lnSpc>
                          <a:spcPct val="107000"/>
                        </a:lnSpc>
                        <a:spcBef>
                          <a:spcPts val="0"/>
                        </a:spcBef>
                        <a:spcAft>
                          <a:spcPts val="800"/>
                        </a:spcAft>
                      </a:pPr>
                      <a:r>
                        <a:rPr lang="zh-CN" sz="1000" kern="100" dirty="0">
                          <a:effectLst/>
                        </a:rPr>
                        <a:t>1 day</a:t>
                      </a:r>
                      <a:endParaRPr lang="en-US" sz="1100" kern="100" dirty="0">
                        <a:effectLst/>
                        <a:latin typeface="DengXian" panose="02010600030101010101" pitchFamily="2" charset="-122"/>
                        <a:ea typeface="DengXian" panose="02010600030101010101" pitchFamily="2" charset="-122"/>
                        <a:cs typeface="Times New Roman" panose="02020603050405020304" pitchFamily="18" charset="0"/>
                      </a:endParaRPr>
                    </a:p>
                  </a:txBody>
                  <a:tcPr marL="9525" marR="9525" marT="9525" marB="9525" anchor="ctr"/>
                </a:tc>
                <a:extLst>
                  <a:ext uri="{0D108BD9-81ED-4DB2-BD59-A6C34878D82A}">
                    <a16:rowId xmlns:a16="http://schemas.microsoft.com/office/drawing/2014/main" val="338050646"/>
                  </a:ext>
                </a:extLst>
              </a:tr>
            </a:tbl>
          </a:graphicData>
        </a:graphic>
      </p:graphicFrame>
      <p:sp>
        <p:nvSpPr>
          <p:cNvPr id="4" name="Rectangle 1">
            <a:extLst>
              <a:ext uri="{FF2B5EF4-FFF2-40B4-BE49-F238E27FC236}">
                <a16:creationId xmlns:a16="http://schemas.microsoft.com/office/drawing/2014/main" id="{B3435A67-E0F7-AEB8-E4EE-3A802A741556}"/>
              </a:ext>
            </a:extLst>
          </p:cNvPr>
          <p:cNvSpPr>
            <a:spLocks noChangeArrowheads="1"/>
          </p:cNvSpPr>
          <p:nvPr/>
        </p:nvSpPr>
        <p:spPr bwMode="auto">
          <a:xfrm>
            <a:off x="425577" y="7755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alibri" panose="020F0502020204030204" pitchFamily="34" charset="0"/>
                <a:ea typeface="DengXian" panose="02010600030101010101" pitchFamily="2" charset="-122"/>
                <a:cs typeface="Calibri" panose="020F0502020204030204" pitchFamily="34" charset="0"/>
              </a:rPr>
              <a:t>Project Timeline</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0024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6EED9-ECED-12F7-6C30-39DC05DAA5DF}"/>
              </a:ext>
            </a:extLst>
          </p:cNvPr>
          <p:cNvSpPr>
            <a:spLocks noGrp="1"/>
          </p:cNvSpPr>
          <p:nvPr>
            <p:ph idx="1"/>
          </p:nvPr>
        </p:nvSpPr>
        <p:spPr>
          <a:xfrm>
            <a:off x="581192" y="740664"/>
            <a:ext cx="11029615" cy="5724144"/>
          </a:xfrm>
        </p:spPr>
        <p:txBody>
          <a:bodyPr>
            <a:normAutofit/>
          </a:bodyPr>
          <a:lstStyle/>
          <a:p>
            <a:pPr marL="0" marR="0" indent="0">
              <a:lnSpc>
                <a:spcPct val="107000"/>
              </a:lnSpc>
              <a:spcBef>
                <a:spcPts val="0"/>
              </a:spcBef>
              <a:spcAft>
                <a:spcPts val="800"/>
              </a:spcAft>
              <a:buNone/>
            </a:pPr>
            <a:r>
              <a:rPr lang="en-US" altLang="zh-CN" sz="1800" b="1" kern="100" dirty="0">
                <a:effectLst/>
                <a:latin typeface="Calibri" panose="020F0502020204030204" pitchFamily="34" charset="0"/>
                <a:ea typeface="Calibri" panose="020F0502020204030204" pitchFamily="34" charset="0"/>
                <a:cs typeface="Calibri" panose="020F0502020204030204" pitchFamily="34" charset="0"/>
              </a:rPr>
              <a:t>7. </a:t>
            </a:r>
            <a:r>
              <a:rPr lang="zh-CN" sz="1800" b="1" kern="100" dirty="0">
                <a:effectLst/>
                <a:latin typeface="Calibri" panose="020F0502020204030204" pitchFamily="34" charset="0"/>
                <a:ea typeface="Calibri" panose="020F0502020204030204" pitchFamily="34" charset="0"/>
                <a:cs typeface="Calibri" panose="020F0502020204030204" pitchFamily="34" charset="0"/>
              </a:rPr>
              <a:t>Data Management Plan:</a:t>
            </a: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zh-CN" sz="1600" b="1" kern="100" dirty="0">
                <a:effectLst/>
                <a:latin typeface="Calibri" panose="020F0502020204030204" pitchFamily="34" charset="0"/>
                <a:ea typeface="Calibri" panose="020F0502020204030204" pitchFamily="34" charset="0"/>
                <a:cs typeface="Calibri" panose="020F0502020204030204" pitchFamily="34" charset="0"/>
              </a:rPr>
              <a:t>Data Overview and Meta Data:</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r>
              <a:rPr lang="en-US" sz="1400" dirty="0">
                <a:latin typeface="Times New Roman" panose="02020603050405020304" pitchFamily="18" charset="0"/>
                <a:cs typeface="Times New Roman" panose="02020603050405020304" pitchFamily="18" charset="0"/>
              </a:rPr>
              <a:t>The project uses structured financial and corporate governance data to build and evaluate machine learning models for predicting bankruptcy. The data primarily includes quantitative metrics from company financial statements, along with qualitative governance indicators.</a:t>
            </a:r>
          </a:p>
          <a:p>
            <a:pPr marL="0" marR="0" indent="0" algn="just">
              <a:lnSpc>
                <a:spcPct val="107000"/>
              </a:lnSpc>
              <a:spcBef>
                <a:spcPts val="0"/>
              </a:spcBef>
              <a:spcAft>
                <a:spcPts val="800"/>
              </a:spcAft>
              <a:buNone/>
            </a:pPr>
            <a:endParaRPr lang="en-US" altLang="zh-CN" sz="1200" b="1"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r>
              <a:rPr lang="zh-CN" sz="1600" b="1" kern="100" dirty="0">
                <a:effectLst/>
                <a:latin typeface="Calibri" panose="020F0502020204030204" pitchFamily="34" charset="0"/>
                <a:ea typeface="Calibri" panose="020F0502020204030204" pitchFamily="34" charset="0"/>
                <a:cs typeface="Calibri" panose="020F0502020204030204" pitchFamily="34" charset="0"/>
              </a:rPr>
              <a:t>Dataset Source: </a:t>
            </a:r>
            <a:r>
              <a:rPr lang="en-GB" sz="1400" dirty="0">
                <a:solidFill>
                  <a:srgbClr val="00B050"/>
                </a:solidFill>
                <a:latin typeface="Times New Roman" panose="02020603050405020304" pitchFamily="18" charset="0"/>
                <a:cs typeface="Times New Roman" panose="02020603050405020304" pitchFamily="18" charset="0"/>
              </a:rPr>
              <a:t>https://www.kaggle.com/datasets/fedesoriano/company-bankruptcy-prediction. The data was originally collected from the Taiwan Economic Journal. The source is Deron Liang and Chih-Fong Tsai, National Central University, Taiwan.</a:t>
            </a:r>
          </a:p>
          <a:p>
            <a:pPr marL="0" marR="0" indent="0" algn="just">
              <a:lnSpc>
                <a:spcPct val="107000"/>
              </a:lnSpc>
              <a:spcBef>
                <a:spcPts val="0"/>
              </a:spcBef>
              <a:spcAft>
                <a:spcPts val="800"/>
              </a:spcAft>
              <a:buNone/>
            </a:pPr>
            <a:endParaRPr lang="en-US" altLang="zh-CN" sz="1600" b="1"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just">
              <a:lnSpc>
                <a:spcPct val="107000"/>
              </a:lnSpc>
              <a:spcBef>
                <a:spcPts val="0"/>
              </a:spcBef>
              <a:spcAft>
                <a:spcPts val="800"/>
              </a:spcAft>
              <a:buNone/>
            </a:pPr>
            <a:r>
              <a:rPr lang="zh-CN" sz="1600" b="1" kern="100" dirty="0">
                <a:effectLst/>
                <a:latin typeface="Calibri" panose="020F0502020204030204" pitchFamily="34" charset="0"/>
                <a:ea typeface="Calibri" panose="020F0502020204030204" pitchFamily="34" charset="0"/>
                <a:cs typeface="Calibri" panose="020F0502020204030204" pitchFamily="34" charset="0"/>
              </a:rPr>
              <a:t>Data Collection</a:t>
            </a:r>
            <a:r>
              <a:rPr lang="en-US" sz="1600" b="1"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zh-CN" sz="1400" b="1" kern="100" dirty="0">
                <a:effectLst/>
                <a:latin typeface="Times New Roman" panose="02020603050405020304" pitchFamily="18" charset="0"/>
                <a:ea typeface="Calibri" panose="020F0502020204030204" pitchFamily="34" charset="0"/>
                <a:cs typeface="Times New Roman" panose="02020603050405020304" pitchFamily="18" charset="0"/>
              </a:rPr>
              <a:t>Source</a:t>
            </a: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 Downloaded from Kaggle (</a:t>
            </a:r>
            <a:r>
              <a:rPr lang="zh-CN" sz="1400" i="1" kern="100" dirty="0">
                <a:effectLst/>
                <a:latin typeface="Times New Roman" panose="02020603050405020304" pitchFamily="18" charset="0"/>
                <a:ea typeface="Calibri" panose="020F0502020204030204" pitchFamily="34" charset="0"/>
                <a:cs typeface="Times New Roman" panose="02020603050405020304" pitchFamily="18" charset="0"/>
              </a:rPr>
              <a:t>evaluation of financial risk for loan approval processes</a:t>
            </a: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altLang="zh-CN" sz="14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zh-CN" sz="1400" b="1" kern="100" dirty="0">
                <a:effectLst/>
                <a:latin typeface="Times New Roman" panose="02020603050405020304" pitchFamily="18" charset="0"/>
                <a:ea typeface="Calibri" panose="020F0502020204030204" pitchFamily="34" charset="0"/>
                <a:cs typeface="Times New Roman" panose="02020603050405020304" pitchFamily="18" charset="0"/>
              </a:rPr>
              <a:t>Format</a:t>
            </a: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 CSV file containing financial attributes.</a:t>
            </a:r>
            <a:endParaRPr lang="zh-CN" alt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altLang="zh-CN" sz="1600" b="1"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zh-CN" sz="1600" b="1" kern="100" dirty="0">
                <a:effectLst/>
                <a:latin typeface="Calibri" panose="020F0502020204030204" pitchFamily="34" charset="0"/>
                <a:ea typeface="Calibri" panose="020F0502020204030204" pitchFamily="34" charset="0"/>
                <a:cs typeface="Calibri" panose="020F0502020204030204" pitchFamily="34" charset="0"/>
              </a:rPr>
              <a:t>Document Control:</a:t>
            </a:r>
            <a:endParaRPr lang="zh-CN" altLang="en-US" sz="1600" b="1"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US" altLang="zh-CN" sz="1600" b="1" kern="100" dirty="0">
                <a:effectLst/>
                <a:latin typeface="Calibri" panose="020F0502020204030204" pitchFamily="34" charset="0"/>
                <a:ea typeface="Calibri" panose="020F0502020204030204" pitchFamily="34" charset="0"/>
                <a:cs typeface="Calibri" panose="020F0502020204030204" pitchFamily="34" charset="0"/>
              </a:rPr>
              <a:t>  </a:t>
            </a:r>
            <a:r>
              <a:rPr lang="zh-CN" sz="1600" b="1" kern="100" dirty="0">
                <a:effectLst/>
                <a:latin typeface="Calibri" panose="020F0502020204030204" pitchFamily="34" charset="0"/>
                <a:ea typeface="Calibri" panose="020F0502020204030204" pitchFamily="34" charset="0"/>
                <a:cs typeface="Calibri" panose="020F0502020204030204" pitchFamily="34" charset="0"/>
              </a:rPr>
              <a:t> Code Storage &amp; Version Control</a:t>
            </a:r>
            <a:endParaRPr lang="zh-CN" altLang="en-US" sz="1600" b="1" kern="100" dirty="0">
              <a:effectLst/>
              <a:latin typeface="Calibri" panose="020F0502020204030204" pitchFamily="34" charset="0"/>
              <a:ea typeface="Calibri" panose="020F0502020204030204" pitchFamily="34" charset="0"/>
              <a:cs typeface="Calibri" panose="020F0502020204030204" pitchFamily="34" charset="0"/>
            </a:endParaRPr>
          </a:p>
          <a:p>
            <a:pPr marL="0" marR="0" indent="0">
              <a:lnSpc>
                <a:spcPct val="107000"/>
              </a:lnSpc>
              <a:spcBef>
                <a:spcPts val="0"/>
              </a:spcBef>
              <a:spcAft>
                <a:spcPts val="800"/>
              </a:spcAft>
              <a:buNone/>
            </a:pPr>
            <a:r>
              <a:rPr lang="en-US" altLang="zh-CN" sz="14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zh-CN" sz="1400" b="1" kern="100" dirty="0">
                <a:effectLst/>
                <a:latin typeface="Times New Roman" panose="02020603050405020304" pitchFamily="18" charset="0"/>
                <a:ea typeface="Calibri" panose="020F0502020204030204" pitchFamily="34" charset="0"/>
                <a:cs typeface="Times New Roman" panose="02020603050405020304" pitchFamily="18" charset="0"/>
              </a:rPr>
              <a:t>GitHub</a:t>
            </a: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 Code will be versioned through a GitHub repository with frequent, clearly labeled </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commits</a:t>
            </a: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zh-CN" alt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156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CD155D-AAC3-6B3C-0CDD-64A4F41E3136}"/>
              </a:ext>
            </a:extLst>
          </p:cNvPr>
          <p:cNvSpPr txBox="1"/>
          <p:nvPr/>
        </p:nvSpPr>
        <p:spPr>
          <a:xfrm>
            <a:off x="594360" y="873632"/>
            <a:ext cx="10826496" cy="5541069"/>
          </a:xfrm>
          <a:prstGeom prst="rect">
            <a:avLst/>
          </a:prstGeom>
          <a:noFill/>
        </p:spPr>
        <p:txBody>
          <a:bodyPr wrap="square">
            <a:spAutoFit/>
          </a:bodyPr>
          <a:lstStyle/>
          <a:p>
            <a:pPr>
              <a:lnSpc>
                <a:spcPct val="107000"/>
              </a:lnSpc>
              <a:spcAft>
                <a:spcPts val="800"/>
              </a:spcAft>
            </a:pPr>
            <a:r>
              <a:rPr lang="en-US" altLang="zh-CN" sz="1600" b="1" kern="100" dirty="0">
                <a:latin typeface="Calibri" panose="020F0502020204030204" pitchFamily="34" charset="0"/>
                <a:ea typeface="Calibri" panose="020F0502020204030204" pitchFamily="34" charset="0"/>
                <a:cs typeface="Calibri" panose="020F0502020204030204" pitchFamily="34" charset="0"/>
              </a:rPr>
              <a:t>Data Storage</a:t>
            </a:r>
            <a:r>
              <a:rPr lang="en-US" sz="1600" b="1" kern="100" dirty="0">
                <a:latin typeface="Calibri" panose="020F0502020204030204" pitchFamily="34" charset="0"/>
                <a:ea typeface="Calibri" panose="020F0502020204030204" pitchFamily="34" charset="0"/>
                <a:cs typeface="Calibri" panose="020F0502020204030204" pitchFamily="34" charset="0"/>
              </a:rPr>
              <a:t>:</a:t>
            </a:r>
          </a:p>
          <a:p>
            <a:pPr>
              <a:lnSpc>
                <a:spcPct val="107000"/>
              </a:lnSpc>
              <a:spcAft>
                <a:spcPts val="800"/>
              </a:spcAft>
            </a:pPr>
            <a:r>
              <a:rPr lang="en-US" altLang="zh-CN" sz="1400" b="1" kern="100" dirty="0">
                <a:latin typeface="Times New Roman" panose="02020603050405020304" pitchFamily="18" charset="0"/>
                <a:ea typeface="Calibri" panose="020F0502020204030204" pitchFamily="34" charset="0"/>
                <a:cs typeface="Times New Roman" panose="02020603050405020304" pitchFamily="18" charset="0"/>
              </a:rPr>
              <a:t>   Local Storage</a:t>
            </a:r>
            <a:r>
              <a:rPr lang="en-US" altLang="zh-CN" sz="1400" kern="100" dirty="0">
                <a:latin typeface="Times New Roman" panose="02020603050405020304" pitchFamily="18" charset="0"/>
                <a:ea typeface="Calibri" panose="020F0502020204030204" pitchFamily="34" charset="0"/>
                <a:cs typeface="Times New Roman" panose="02020603050405020304" pitchFamily="18" charset="0"/>
              </a:rPr>
              <a:t>: Organized in directories (e.g., data/, code/, outputs/).</a:t>
            </a:r>
            <a:endParaRPr lang="zh-CN" altLang="en-US" sz="1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altLang="zh-CN" sz="1400" b="1" kern="100" dirty="0">
                <a:latin typeface="Times New Roman" panose="02020603050405020304" pitchFamily="18" charset="0"/>
                <a:ea typeface="Calibri" panose="020F0502020204030204" pitchFamily="34" charset="0"/>
                <a:cs typeface="Times New Roman" panose="02020603050405020304" pitchFamily="18" charset="0"/>
              </a:rPr>
              <a:t>   Format</a:t>
            </a:r>
            <a:r>
              <a:rPr lang="en-US" altLang="zh-CN" sz="1400" kern="100" dirty="0">
                <a:latin typeface="Times New Roman" panose="02020603050405020304" pitchFamily="18" charset="0"/>
                <a:ea typeface="Calibri" panose="020F0502020204030204" pitchFamily="34" charset="0"/>
                <a:cs typeface="Times New Roman" panose="02020603050405020304" pitchFamily="18" charset="0"/>
              </a:rPr>
              <a:t>: CSV or Excel files.</a:t>
            </a:r>
          </a:p>
          <a:p>
            <a:pPr>
              <a:lnSpc>
                <a:spcPct val="107000"/>
              </a:lnSpc>
              <a:spcAft>
                <a:spcPts val="800"/>
              </a:spcAft>
            </a:pPr>
            <a:r>
              <a:rPr lang="en-US" altLang="zh-CN" sz="1600" b="1" kern="100" dirty="0">
                <a:latin typeface="Calibri" panose="020F0502020204030204" pitchFamily="34" charset="0"/>
                <a:ea typeface="Calibri" panose="020F0502020204030204" pitchFamily="34" charset="0"/>
                <a:cs typeface="Calibri" panose="020F0502020204030204" pitchFamily="34" charset="0"/>
              </a:rPr>
              <a:t> Data &amp; Code Backup</a:t>
            </a:r>
            <a:r>
              <a:rPr lang="en-US" sz="1600" b="1" kern="100" dirty="0">
                <a:latin typeface="Calibri" panose="020F0502020204030204" pitchFamily="34" charset="0"/>
                <a:ea typeface="Calibri" panose="020F0502020204030204" pitchFamily="34" charset="0"/>
                <a:cs typeface="Calibri" panose="020F0502020204030204" pitchFamily="34" charset="0"/>
              </a:rPr>
              <a:t>:</a:t>
            </a:r>
            <a:endParaRPr lang="en-US" sz="1600" kern="100" dirty="0">
              <a:latin typeface="Calibri" panose="020F0502020204030204" pitchFamily="34" charset="0"/>
              <a:ea typeface="Calibri" panose="020F0502020204030204" pitchFamily="34" charset="0"/>
              <a:cs typeface="Calibri" panose="020F0502020204030204" pitchFamily="34" charset="0"/>
            </a:endParaRPr>
          </a:p>
          <a:p>
            <a:r>
              <a:rPr lang="en-US" altLang="zh-CN" sz="1400" b="1" kern="100" dirty="0">
                <a:latin typeface="Times New Roman" panose="02020603050405020304" pitchFamily="18" charset="0"/>
                <a:ea typeface="Calibri" panose="020F0502020204030204" pitchFamily="34" charset="0"/>
                <a:cs typeface="Times New Roman" panose="02020603050405020304" pitchFamily="18" charset="0"/>
              </a:rPr>
              <a:t>   Backup Methods</a:t>
            </a:r>
            <a:r>
              <a:rPr lang="en-US" altLang="zh-CN" sz="1400" kern="100" dirty="0">
                <a:latin typeface="Times New Roman" panose="02020603050405020304" pitchFamily="18" charset="0"/>
                <a:ea typeface="Calibri" panose="020F0502020204030204" pitchFamily="34" charset="0"/>
                <a:cs typeface="Times New Roman" panose="02020603050405020304" pitchFamily="18" charset="0"/>
              </a:rPr>
              <a:t>: Code will be regularly backed up on GitHub, with dataset files </a:t>
            </a:r>
            <a:r>
              <a:rPr lang="en-US" sz="1400" kern="100" dirty="0">
                <a:latin typeface="Times New Roman" panose="02020603050405020304" pitchFamily="18" charset="0"/>
                <a:ea typeface="Calibri" panose="020F0502020204030204" pitchFamily="34" charset="0"/>
                <a:cs typeface="Times New Roman" panose="02020603050405020304" pitchFamily="18" charset="0"/>
              </a:rPr>
              <a:t>   </a:t>
            </a:r>
            <a:r>
              <a:rPr lang="en-US" altLang="zh-CN" sz="1400" kern="100" dirty="0">
                <a:latin typeface="Times New Roman" panose="02020603050405020304" pitchFamily="18" charset="0"/>
                <a:ea typeface="Calibri" panose="020F0502020204030204" pitchFamily="34" charset="0"/>
                <a:cs typeface="Times New Roman" panose="02020603050405020304" pitchFamily="18" charset="0"/>
              </a:rPr>
              <a:t>stored on OneDrive.</a:t>
            </a:r>
            <a:endParaRPr lang="en-US" sz="1400" kern="100" dirty="0">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altLang="zh-CN" sz="1200" b="1" kern="100" dirty="0">
              <a:effectLst/>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zh-CN" sz="1600" b="1" kern="100" dirty="0">
                <a:effectLst/>
                <a:latin typeface="Calibri" panose="020F0502020204030204" pitchFamily="34" charset="0"/>
                <a:ea typeface="Calibri" panose="020F0502020204030204" pitchFamily="34" charset="0"/>
                <a:cs typeface="Calibri" panose="020F0502020204030204" pitchFamily="34" charset="0"/>
              </a:rPr>
              <a:t>README F</a:t>
            </a:r>
            <a:r>
              <a:rPr lang="en-US" sz="1600" b="1" kern="100" dirty="0">
                <a:effectLst/>
                <a:latin typeface="Calibri" panose="020F0502020204030204" pitchFamily="34" charset="0"/>
                <a:ea typeface="Calibri" panose="020F0502020204030204" pitchFamily="34" charset="0"/>
                <a:cs typeface="Calibri" panose="020F0502020204030204" pitchFamily="34" charset="0"/>
              </a:rPr>
              <a:t>ILE</a:t>
            </a:r>
            <a:endParaRPr lang="en-US" sz="1600" kern="100" dirty="0">
              <a:latin typeface="Calibri" panose="020F0502020204030204" pitchFamily="34" charset="0"/>
              <a:ea typeface="Calibri" panose="020F0502020204030204" pitchFamily="34" charset="0"/>
              <a:cs typeface="Calibri" panose="020F0502020204030204" pitchFamily="34" charset="0"/>
            </a:endParaRPr>
          </a:p>
          <a:p>
            <a:pPr marL="0" marR="0">
              <a:lnSpc>
                <a:spcPct val="107000"/>
              </a:lnSpc>
              <a:spcBef>
                <a:spcPts val="0"/>
              </a:spcBef>
              <a:spcAft>
                <a:spcPts val="800"/>
              </a:spcAft>
            </a:pPr>
            <a:r>
              <a:rPr lang="zh-CN" sz="1400" b="1" kern="100" dirty="0">
                <a:effectLst/>
                <a:latin typeface="Times New Roman" panose="02020603050405020304" pitchFamily="18" charset="0"/>
                <a:ea typeface="Calibri" panose="020F0502020204030204" pitchFamily="34" charset="0"/>
                <a:cs typeface="Times New Roman" panose="02020603050405020304" pitchFamily="18" charset="0"/>
              </a:rPr>
              <a:t>Contents</a:t>
            </a: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 The ReadMe file will outline the project, setup steps, dataset description, and usage instructions, including licensing and contributors.</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zh-CN" sz="1400" b="1" kern="100" dirty="0">
                <a:effectLst/>
                <a:latin typeface="Times New Roman" panose="02020603050405020304" pitchFamily="18" charset="0"/>
                <a:ea typeface="Calibri" panose="020F0502020204030204" pitchFamily="34" charset="0"/>
                <a:cs typeface="Times New Roman" panose="02020603050405020304" pitchFamily="18" charset="0"/>
              </a:rPr>
              <a:t>GitHub Repository</a:t>
            </a: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zh-CN" sz="1400" kern="100" dirty="0">
                <a:latin typeface="Times New Roman" panose="02020603050405020304" pitchFamily="18" charset="0"/>
                <a:ea typeface="Calibri" panose="020F0502020204030204" pitchFamily="34" charset="0"/>
                <a:cs typeface="Times New Roman" panose="02020603050405020304" pitchFamily="18" charset="0"/>
                <a:hlinkClick r:id="rId2"/>
              </a:rPr>
              <a:t>https://github.com/Vasi0796/Vasanth-s-project-2025.git</a:t>
            </a:r>
            <a:endParaRPr lang="en-US" altLang="zh-CN" sz="1400"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zh-CN" sz="1600" b="1" kern="100" dirty="0">
                <a:effectLst/>
                <a:latin typeface="Calibri" panose="020F0502020204030204" pitchFamily="34" charset="0"/>
                <a:ea typeface="Calibri" panose="020F0502020204030204" pitchFamily="34" charset="0"/>
                <a:cs typeface="Calibri" panose="020F0502020204030204" pitchFamily="34" charset="0"/>
              </a:rPr>
              <a:t>Data Ethics</a:t>
            </a:r>
            <a:r>
              <a:rPr lang="en-US" sz="1600" b="1" kern="100" dirty="0">
                <a:effectLst/>
                <a:latin typeface="Calibri" panose="020F0502020204030204" pitchFamily="34" charset="0"/>
                <a:ea typeface="Calibri" panose="020F0502020204030204" pitchFamily="34" charset="0"/>
                <a:cs typeface="Calibri" panose="020F0502020204030204" pitchFamily="34" charset="0"/>
              </a:rPr>
              <a:t>:</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zh-CN" sz="1400" b="1" kern="100" dirty="0">
                <a:effectLst/>
                <a:latin typeface="Times New Roman" panose="02020603050405020304" pitchFamily="18" charset="0"/>
                <a:ea typeface="Calibri" panose="020F0502020204030204" pitchFamily="34" charset="0"/>
                <a:cs typeface="Times New Roman" panose="02020603050405020304" pitchFamily="18" charset="0"/>
              </a:rPr>
              <a:t>GDPR Compliance:</a:t>
            </a:r>
            <a:b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The dataset is anonymized, containing no personal or sensitive information, so GDPR requirements are not applicable.</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zh-CN" sz="1400" b="1" kern="100" dirty="0">
                <a:effectLst/>
                <a:latin typeface="Times New Roman" panose="02020603050405020304" pitchFamily="18" charset="0"/>
                <a:ea typeface="Calibri" panose="020F0502020204030204" pitchFamily="34" charset="0"/>
                <a:cs typeface="Times New Roman" panose="02020603050405020304" pitchFamily="18" charset="0"/>
              </a:rPr>
              <a:t>University of Hertfordshire Ethics Compliance:</a:t>
            </a:r>
            <a:b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This project complies with UH’s ethical standards, as it does not involve personal or sensitive data.</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zh-CN" sz="1400" b="1" kern="100" dirty="0">
                <a:effectLst/>
                <a:latin typeface="Times New Roman" panose="02020603050405020304" pitchFamily="18" charset="0"/>
                <a:ea typeface="Calibri" panose="020F0502020204030204" pitchFamily="34" charset="0"/>
                <a:cs typeface="Times New Roman" panose="02020603050405020304" pitchFamily="18" charset="0"/>
              </a:rPr>
              <a:t>Data Usage Permission:</a:t>
            </a:r>
            <a:b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The dataset is publicly available on Kaggle, explicitly approved for research purposes.</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
              <a:tabLst>
                <a:tab pos="457200" algn="l"/>
              </a:tabLst>
            </a:pPr>
            <a:r>
              <a:rPr lang="zh-CN" sz="1400" b="1" kern="100" dirty="0">
                <a:effectLst/>
                <a:latin typeface="Times New Roman" panose="02020603050405020304" pitchFamily="18" charset="0"/>
                <a:ea typeface="Calibri" panose="020F0502020204030204" pitchFamily="34" charset="0"/>
                <a:cs typeface="Times New Roman" panose="02020603050405020304" pitchFamily="18" charset="0"/>
              </a:rPr>
              <a:t>Ethical Data Collection:</a:t>
            </a:r>
            <a:b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zh-CN" sz="1400" kern="100" dirty="0">
                <a:effectLst/>
                <a:latin typeface="Times New Roman" panose="02020603050405020304" pitchFamily="18" charset="0"/>
                <a:ea typeface="Calibri" panose="020F0502020204030204" pitchFamily="34" charset="0"/>
                <a:cs typeface="Times New Roman" panose="02020603050405020304" pitchFamily="18" charset="0"/>
              </a:rPr>
              <a:t>The data is hosted on Kaggle, a reputable platform, that ensures ethical standards in data gathering.</a:t>
            </a:r>
            <a:endParaRPr lang="en-US"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94798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{0768BD84-7608-4D3E-BBFF-96227DF4890A}tf33552983_win32</Template>
  <TotalTime>487</TotalTime>
  <Words>2502</Words>
  <Application>Microsoft Office PowerPoint</Application>
  <PresentationFormat>Widescreen</PresentationFormat>
  <Paragraphs>139</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DengXian</vt:lpstr>
      <vt:lpstr>Arial</vt:lpstr>
      <vt:lpstr>Calibri</vt:lpstr>
      <vt:lpstr>Franklin Gothic Book</vt:lpstr>
      <vt:lpstr>Franklin Gothic Demi</vt:lpstr>
      <vt:lpstr>Times New Roman</vt:lpstr>
      <vt:lpstr>Wingdings</vt:lpstr>
      <vt:lpstr>Wingdings 2</vt:lpstr>
      <vt:lpstr>DividendVTI</vt:lpstr>
      <vt:lpstr>Early warning system for bankrupt prediction by using machine learning methods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VASANTH KUMAR</dc:creator>
  <cp:lastModifiedBy>VASANTH KUMAR</cp:lastModifiedBy>
  <cp:revision>2</cp:revision>
  <dcterms:created xsi:type="dcterms:W3CDTF">2024-10-14T11:29:01Z</dcterms:created>
  <dcterms:modified xsi:type="dcterms:W3CDTF">2025-07-16T19:08:43Z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