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9" r:id="rId3"/>
    <p:sldId id="260" r:id="rId4"/>
    <p:sldId id="279" r:id="rId5"/>
    <p:sldId id="278" r:id="rId6"/>
    <p:sldId id="286" r:id="rId7"/>
    <p:sldId id="287" r:id="rId8"/>
    <p:sldId id="281" r:id="rId9"/>
    <p:sldId id="282" r:id="rId10"/>
    <p:sldId id="280" r:id="rId11"/>
    <p:sldId id="288" r:id="rId12"/>
    <p:sldId id="290" r:id="rId13"/>
    <p:sldId id="292" r:id="rId14"/>
    <p:sldId id="291" r:id="rId15"/>
    <p:sldId id="289" r:id="rId16"/>
    <p:sldId id="293" r:id="rId17"/>
    <p:sldId id="294" r:id="rId18"/>
    <p:sldId id="283" r:id="rId19"/>
    <p:sldId id="261" r:id="rId20"/>
    <p:sldId id="262" r:id="rId21"/>
    <p:sldId id="263" r:id="rId22"/>
    <p:sldId id="275" r:id="rId23"/>
    <p:sldId id="264" r:id="rId24"/>
    <p:sldId id="265" r:id="rId25"/>
    <p:sldId id="267" r:id="rId26"/>
    <p:sldId id="268" r:id="rId27"/>
    <p:sldId id="274" r:id="rId28"/>
    <p:sldId id="284" r:id="rId29"/>
    <p:sldId id="271" r:id="rId30"/>
    <p:sldId id="2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66633-BE4B-4672-9D1F-68D07D3710C2}" type="datetimeFigureOut">
              <a:rPr lang="en-US" smtClean="0"/>
              <a:pPr/>
              <a:t>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48A17-98B3-4CA7-80E1-37D70BDED49B}" type="slidenum">
              <a:rPr lang="en-US" smtClean="0"/>
              <a:pPr/>
              <a:t>‹#›</a:t>
            </a:fld>
            <a:endParaRPr lang="en-US"/>
          </a:p>
        </p:txBody>
      </p:sp>
    </p:spTree>
    <p:extLst>
      <p:ext uri="{BB962C8B-B14F-4D97-AF65-F5344CB8AC3E}">
        <p14:creationId xmlns="" xmlns:p14="http://schemas.microsoft.com/office/powerpoint/2010/main" val="42170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48A17-98B3-4CA7-80E1-37D70BDED49B}" type="slidenum">
              <a:rPr lang="en-US" smtClean="0"/>
              <a:pPr/>
              <a:t>12</a:t>
            </a:fld>
            <a:endParaRPr lang="en-US"/>
          </a:p>
        </p:txBody>
      </p:sp>
    </p:spTree>
    <p:extLst>
      <p:ext uri="{BB962C8B-B14F-4D97-AF65-F5344CB8AC3E}">
        <p14:creationId xmlns="" xmlns:p14="http://schemas.microsoft.com/office/powerpoint/2010/main" val="57195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8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AB97C9-4509-4E4E-9161-519B561A5A28}" type="slidenum">
              <a:rPr lang="en-US" smtClean="0"/>
              <a:pPr fontAlgn="base">
                <a:spcBef>
                  <a:spcPct val="0"/>
                </a:spcBef>
                <a:spcAft>
                  <a:spcPct val="0"/>
                </a:spcAft>
                <a:defRPr/>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1D80580-6EBB-4D5A-8293-789C676A7967}" type="datetimeFigureOut">
              <a:rPr lang="en-US">
                <a:solidFill>
                  <a:prstClr val="black">
                    <a:tint val="75000"/>
                  </a:prstClr>
                </a:solidFill>
              </a:rPr>
              <a:pPr>
                <a:defRPr/>
              </a:pPr>
              <a:t>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00CB2F9-7D2B-433D-ABDA-84D9FFC3E21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4496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322B2B-DC85-4DB0-A52E-A4DE91D84F2B}" type="datetimeFigureOut">
              <a:rPr lang="en-US">
                <a:solidFill>
                  <a:prstClr val="black">
                    <a:tint val="75000"/>
                  </a:prstClr>
                </a:solidFill>
              </a:rPr>
              <a:pPr>
                <a:defRPr/>
              </a:pPr>
              <a:t>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51B9DF0-7D13-4E34-BA12-30201B96694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416187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40171F-81C8-428D-9EC7-B277F92A3B60}" type="datetimeFigureOut">
              <a:rPr lang="en-US">
                <a:solidFill>
                  <a:prstClr val="black">
                    <a:tint val="75000"/>
                  </a:prstClr>
                </a:solidFill>
              </a:rPr>
              <a:pPr>
                <a:defRPr/>
              </a:pPr>
              <a:t>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629F86-6494-445F-800E-B49DDE24D32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80401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DF7C69-3544-4986-A8E6-230E282F8E32}" type="datetimeFigureOut">
              <a:rPr lang="en-US">
                <a:solidFill>
                  <a:prstClr val="black">
                    <a:tint val="75000"/>
                  </a:prstClr>
                </a:solidFill>
              </a:rPr>
              <a:pPr>
                <a:defRPr/>
              </a:pPr>
              <a:t>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50DD573-9D14-4752-A0B6-91D4BA55AF5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13494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58391D7-AA91-4F1C-A492-8170A8C8DE41}" type="datetimeFigureOut">
              <a:rPr lang="en-US">
                <a:solidFill>
                  <a:prstClr val="black">
                    <a:tint val="75000"/>
                  </a:prstClr>
                </a:solidFill>
              </a:rPr>
              <a:pPr>
                <a:defRPr/>
              </a:pPr>
              <a:t>1/1/2013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7EA48B-6188-4919-8787-CCDFCDB7DBF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56908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CEB79A7-85A3-4AAD-9A46-3108C45BB1F6}" type="datetimeFigureOut">
              <a:rPr lang="en-US">
                <a:solidFill>
                  <a:prstClr val="black">
                    <a:tint val="75000"/>
                  </a:prstClr>
                </a:solidFill>
              </a:rPr>
              <a:pPr>
                <a:defRPr/>
              </a:pPr>
              <a:t>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596636-18F6-4E44-9A1C-7BD4ECAE9CD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75815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18743A0-EB55-4B09-A3E5-2DBC326BD5E5}" type="datetimeFigureOut">
              <a:rPr lang="en-US">
                <a:solidFill>
                  <a:prstClr val="black">
                    <a:tint val="75000"/>
                  </a:prstClr>
                </a:solidFill>
              </a:rPr>
              <a:pPr>
                <a:defRPr/>
              </a:pPr>
              <a:t>1/1/2013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1AA2BF9-B20A-4526-9DB7-B5D29165C8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21988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20EE58F-8ACC-4178-9C0E-5BBE0139C34E}" type="datetimeFigureOut">
              <a:rPr lang="en-US">
                <a:solidFill>
                  <a:prstClr val="black">
                    <a:tint val="75000"/>
                  </a:prstClr>
                </a:solidFill>
              </a:rPr>
              <a:pPr>
                <a:defRPr/>
              </a:pPr>
              <a:t>1/1/2013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776D099-C392-4C16-BF4F-5BFA53867C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1427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67CFC1-034B-4A9E-A9CB-4814A890C3BC}" type="datetimeFigureOut">
              <a:rPr lang="en-US">
                <a:solidFill>
                  <a:prstClr val="black">
                    <a:tint val="75000"/>
                  </a:prstClr>
                </a:solidFill>
              </a:rPr>
              <a:pPr>
                <a:defRPr/>
              </a:pPr>
              <a:t>1/1/2013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7CDF170-DD78-44EE-9D6B-AEE2EE7AFC1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4168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230195B-01C5-4591-92FE-BE12928E7DF6}" type="datetimeFigureOut">
              <a:rPr lang="en-US">
                <a:solidFill>
                  <a:prstClr val="black">
                    <a:tint val="75000"/>
                  </a:prstClr>
                </a:solidFill>
              </a:rPr>
              <a:pPr>
                <a:defRPr/>
              </a:pPr>
              <a:t>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15899D4-B16C-4BF5-968F-4A4CFA938DA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176335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6882D6A-B272-45EF-9FA5-CCA41E243171}" type="datetimeFigureOut">
              <a:rPr lang="en-US">
                <a:solidFill>
                  <a:prstClr val="black">
                    <a:tint val="75000"/>
                  </a:prstClr>
                </a:solidFill>
              </a:rPr>
              <a:pPr>
                <a:defRPr/>
              </a:pPr>
              <a:t>1/1/2013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0198DEC-9C6C-46F3-8C5D-BD25A23583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284696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7EBB065-38D9-4837-AC9D-83EBC399D361}" type="datetimeFigureOut">
              <a:rPr lang="en-US">
                <a:solidFill>
                  <a:prstClr val="black">
                    <a:tint val="75000"/>
                  </a:prstClr>
                </a:solidFill>
              </a:rPr>
              <a:pPr>
                <a:defRPr/>
              </a:pPr>
              <a:t>1/1/2013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C82D484-D189-4BC6-929E-E9A93314C3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 xmlns:p14="http://schemas.microsoft.com/office/powerpoint/2010/main" val="3396199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ieeexplore.ieee.org/document/523495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eeexplore.ieee.org/search/searchresult.jsp?searchWithin=%22Authors%22:.QT.P.%20Vuori.QT.&amp;newsearch=true" TargetMode="External"/><Relationship Id="rId2" Type="http://schemas.openxmlformats.org/officeDocument/2006/relationships/hyperlink" Target="http://ieeexplore.ieee.org/search/searchresult.jsp?searchWithin=%22Authors%22:.QT.Liang%20Gao.QT.&amp;newsearch=tru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file:///H:\VID-20180108-WA0014.mp4"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752600" y="1447800"/>
            <a:ext cx="5722938" cy="1270000"/>
          </a:xfrm>
        </p:spPr>
        <p:txBody>
          <a:bodyPr/>
          <a:lstStyle/>
          <a:p>
            <a:pPr eaLnBrk="1" hangingPunct="1"/>
            <a:r>
              <a:rPr lang="en-US" sz="5000" dirty="0" smtClean="0">
                <a:solidFill>
                  <a:srgbClr val="FF0000"/>
                </a:solidFill>
                <a:latin typeface="Times New Roman" pitchFamily="18" charset="0"/>
                <a:cs typeface="Times New Roman" pitchFamily="18" charset="0"/>
                <a:sym typeface="Times New Roman" pitchFamily="18" charset="0"/>
              </a:rPr>
              <a:t>Virtual</a:t>
            </a:r>
            <a:r>
              <a:rPr lang="en-US" sz="6600" dirty="0" smtClean="0">
                <a:solidFill>
                  <a:srgbClr val="FF0000"/>
                </a:solidFill>
                <a:latin typeface="Times New Roman" pitchFamily="18" charset="0"/>
                <a:cs typeface="Times New Roman" pitchFamily="18" charset="0"/>
                <a:sym typeface="Times New Roman" pitchFamily="18" charset="0"/>
              </a:rPr>
              <a:t> </a:t>
            </a:r>
            <a:r>
              <a:rPr lang="en-US" sz="5000" dirty="0" smtClean="0">
                <a:solidFill>
                  <a:srgbClr val="000000"/>
                </a:solidFill>
                <a:latin typeface="Times New Roman" pitchFamily="18" charset="0"/>
                <a:cs typeface="Times New Roman" pitchFamily="18" charset="0"/>
                <a:sym typeface="Times New Roman" pitchFamily="18" charset="0"/>
              </a:rPr>
              <a:t>Keyboard</a:t>
            </a:r>
            <a:endParaRPr lang="en-US" sz="5000" dirty="0">
              <a:solidFill>
                <a:srgbClr val="000000"/>
              </a:solidFill>
              <a:latin typeface="Times New Roman" pitchFamily="18" charset="0"/>
              <a:cs typeface="Times New Roman" pitchFamily="18" charset="0"/>
              <a:sym typeface="Times New Roman" pitchFamily="18" charset="0"/>
            </a:endParaRPr>
          </a:p>
        </p:txBody>
      </p:sp>
      <p:sp>
        <p:nvSpPr>
          <p:cNvPr id="139" name="Subtitle 2"/>
          <p:cNvSpPr txBox="1">
            <a:spLocks noGrp="1"/>
          </p:cNvSpPr>
          <p:nvPr>
            <p:ph type="subTitle" sz="half" idx="1"/>
          </p:nvPr>
        </p:nvSpPr>
        <p:spPr>
          <a:xfrm>
            <a:off x="1752600" y="2616200"/>
            <a:ext cx="5621338" cy="3116263"/>
          </a:xfrm>
        </p:spPr>
        <p:txBody>
          <a:bodyPr rtlCol="0">
            <a:normAutofit/>
          </a:bodyPr>
          <a:lstStyle/>
          <a:p>
            <a:pPr eaLnBrk="1" fontAlgn="auto" hangingPunct="1">
              <a:lnSpc>
                <a:spcPct val="72000"/>
              </a:lnSpc>
              <a:spcAft>
                <a:spcPts val="0"/>
              </a:spcAft>
              <a:buFont typeface="Arial" pitchFamily="34" charset="0"/>
              <a:buNone/>
              <a:defRPr sz="2300">
                <a:solidFill>
                  <a:srgbClr val="FF0000"/>
                </a:solidFill>
                <a:latin typeface="Times New Roman"/>
                <a:ea typeface="Times New Roman"/>
                <a:cs typeface="Times New Roman"/>
                <a:sym typeface="Times New Roman"/>
              </a:defRPr>
            </a:pPr>
            <a:r>
              <a:rPr sz="2300">
                <a:solidFill>
                  <a:srgbClr val="FF0000"/>
                </a:solidFill>
                <a:latin typeface="Times New Roman"/>
                <a:ea typeface="Times New Roman"/>
                <a:cs typeface="Times New Roman"/>
                <a:sym typeface="Times New Roman"/>
              </a:rPr>
              <a:t>A project done by</a:t>
            </a:r>
            <a:r>
              <a:rPr sz="2300" smtClean="0">
                <a:solidFill>
                  <a:srgbClr val="00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Abhishek K (715514106002)</a:t>
            </a: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Arjhun M (715514106007</a:t>
            </a:r>
            <a:r>
              <a:rPr sz="1500" b="1" smtClean="0">
                <a:latin typeface="Times New Roman"/>
                <a:ea typeface="Times New Roman"/>
                <a:cs typeface="Times New Roman"/>
                <a:sym typeface="Times New Roman"/>
              </a:rPr>
              <a:t>)</a:t>
            </a:r>
            <a:endParaRPr lang="en-US" sz="1500" b="1" dirty="0" smtClean="0">
              <a:latin typeface="Times New Roman"/>
              <a:ea typeface="Times New Roman"/>
              <a:cs typeface="Times New Roman"/>
              <a:sym typeface="Times New Roman"/>
            </a:endParaRPr>
          </a:p>
          <a:p>
            <a:pPr eaLnBrk="1" fontAlgn="auto" hangingPunct="1">
              <a:lnSpc>
                <a:spcPct val="72000"/>
              </a:lnSpc>
              <a:spcAft>
                <a:spcPts val="0"/>
              </a:spcAft>
              <a:defRPr sz="1500" b="1">
                <a:latin typeface="Times New Roman"/>
                <a:ea typeface="Times New Roman"/>
                <a:cs typeface="Times New Roman"/>
                <a:sym typeface="Times New Roman"/>
              </a:defRPr>
            </a:pPr>
            <a:r>
              <a:rPr lang="en-US" sz="1500" b="1" dirty="0" err="1" smtClean="0">
                <a:latin typeface="Times New Roman"/>
                <a:ea typeface="Times New Roman"/>
                <a:cs typeface="Times New Roman"/>
                <a:sym typeface="Times New Roman"/>
              </a:rPr>
              <a:t>Arullanandh</a:t>
            </a:r>
            <a:r>
              <a:rPr lang="en-US" sz="1500" b="1" dirty="0" smtClean="0">
                <a:latin typeface="Times New Roman"/>
                <a:ea typeface="Times New Roman"/>
                <a:cs typeface="Times New Roman"/>
                <a:sym typeface="Times New Roman"/>
              </a:rPr>
              <a:t> S (715514106008)</a:t>
            </a:r>
            <a:endParaRPr sz="1500" b="1">
              <a:latin typeface="Times New Roman"/>
              <a:ea typeface="Times New Roman"/>
              <a:cs typeface="Times New Roman"/>
              <a:sym typeface="Times New Roman"/>
            </a:endParaRP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Vasigaran S (715514106057)</a:t>
            </a:r>
          </a:p>
          <a:p>
            <a:pPr eaLnBrk="1" fontAlgn="auto" hangingPunct="1">
              <a:lnSpc>
                <a:spcPct val="72000"/>
              </a:lnSpc>
              <a:spcAft>
                <a:spcPts val="0"/>
              </a:spcAft>
              <a:buFont typeface="Arial" pitchFamily="34" charset="0"/>
              <a:buNone/>
              <a:defRPr sz="1500">
                <a:latin typeface="Times New Roman"/>
                <a:ea typeface="Times New Roman"/>
                <a:cs typeface="Times New Roman"/>
                <a:sym typeface="Times New Roman"/>
              </a:defRPr>
            </a:pPr>
            <a:endParaRPr sz="1500">
              <a:latin typeface="Times New Roman"/>
              <a:ea typeface="Times New Roman"/>
              <a:cs typeface="Times New Roman"/>
              <a:sym typeface="Times New Roman"/>
            </a:endParaRPr>
          </a:p>
          <a:p>
            <a:pPr eaLnBrk="1" fontAlgn="auto" hangingPunct="1">
              <a:lnSpc>
                <a:spcPct val="72000"/>
              </a:lnSpc>
              <a:spcAft>
                <a:spcPts val="0"/>
              </a:spcAft>
              <a:buFont typeface="Arial" pitchFamily="34" charset="0"/>
              <a:buNone/>
              <a:defRPr sz="2300">
                <a:solidFill>
                  <a:srgbClr val="FF0000"/>
                </a:solidFill>
                <a:latin typeface="Times New Roman"/>
                <a:ea typeface="Times New Roman"/>
                <a:cs typeface="Times New Roman"/>
                <a:sym typeface="Times New Roman"/>
              </a:defRPr>
            </a:pPr>
            <a:r>
              <a:rPr sz="2300">
                <a:solidFill>
                  <a:srgbClr val="FF0000"/>
                </a:solidFill>
                <a:latin typeface="Times New Roman"/>
                <a:ea typeface="Times New Roman"/>
                <a:cs typeface="Times New Roman"/>
                <a:sym typeface="Times New Roman"/>
              </a:rPr>
              <a:t>Guided by</a:t>
            </a:r>
            <a:r>
              <a:rPr sz="2300">
                <a:solidFill>
                  <a:srgbClr val="00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eaLnBrk="1" fontAlgn="auto" hangingPunct="1">
              <a:lnSpc>
                <a:spcPct val="72000"/>
              </a:lnSpc>
              <a:spcAft>
                <a:spcPts val="0"/>
              </a:spcAft>
              <a:buFont typeface="Arial" pitchFamily="34" charset="0"/>
              <a:buNone/>
              <a:defRPr sz="1500" b="1">
                <a:latin typeface="Times New Roman"/>
                <a:ea typeface="Times New Roman"/>
                <a:cs typeface="Times New Roman"/>
                <a:sym typeface="Times New Roman"/>
              </a:defRPr>
            </a:pPr>
            <a:r>
              <a:rPr sz="1500" b="1">
                <a:latin typeface="Times New Roman"/>
                <a:ea typeface="Times New Roman"/>
                <a:cs typeface="Times New Roman"/>
                <a:sym typeface="Times New Roman"/>
              </a:rPr>
              <a:t>Dr. G. Santhanamari AP(Sl.G) / ECE</a:t>
            </a:r>
          </a:p>
        </p:txBody>
      </p:sp>
      <p:sp>
        <p:nvSpPr>
          <p:cNvPr id="3" name="TextBox 2"/>
          <p:cNvSpPr txBox="1"/>
          <p:nvPr/>
        </p:nvSpPr>
        <p:spPr>
          <a:xfrm>
            <a:off x="914400" y="457200"/>
            <a:ext cx="8229600" cy="95410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latin typeface="Times New Roman" pitchFamily="18" charset="0"/>
                <a:cs typeface="Times New Roman" pitchFamily="18" charset="0"/>
              </a:rPr>
              <a:t>PSG INSTITUTE OF TECHNOLOGY AND APPLIED RESEARCH</a:t>
            </a:r>
          </a:p>
        </p:txBody>
      </p:sp>
      <p:pic>
        <p:nvPicPr>
          <p:cNvPr id="1026" name="Picture 2" descr="G:\itech logo.png"/>
          <p:cNvPicPr>
            <a:picLocks noChangeAspect="1" noChangeArrowheads="1"/>
          </p:cNvPicPr>
          <p:nvPr/>
        </p:nvPicPr>
        <p:blipFill>
          <a:blip r:embed="rId2"/>
          <a:srcRect/>
          <a:stretch>
            <a:fillRect/>
          </a:stretch>
        </p:blipFill>
        <p:spPr bwMode="auto">
          <a:xfrm>
            <a:off x="228600" y="457200"/>
            <a:ext cx="762000" cy="923925"/>
          </a:xfrm>
          <a:prstGeom prst="rect">
            <a:avLst/>
          </a:prstGeom>
          <a:noFill/>
        </p:spPr>
      </p:pic>
    </p:spTree>
    <p:extLst>
      <p:ext uri="{BB962C8B-B14F-4D97-AF65-F5344CB8AC3E}">
        <p14:creationId xmlns="" xmlns:p14="http://schemas.microsoft.com/office/powerpoint/2010/main" val="27932552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 descr="Image"/>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1600200"/>
            <a:ext cx="3113191"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pic>
      <p:pic>
        <p:nvPicPr>
          <p:cNvPr id="9219" name="LDR_GL5537.jpg" descr="LDR_GL5537.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4876800" y="1600200"/>
            <a:ext cx="4010199"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pic>
      <p:sp>
        <p:nvSpPr>
          <p:cNvPr id="9220" name="HARDWARE COMPONENTS"/>
          <p:cNvSpPr txBox="1">
            <a:spLocks noChangeArrowheads="1"/>
          </p:cNvSpPr>
          <p:nvPr/>
        </p:nvSpPr>
        <p:spPr bwMode="auto">
          <a:xfrm>
            <a:off x="2682875" y="86881"/>
            <a:ext cx="4821639" cy="5386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1" hangingPunct="1"/>
            <a:r>
              <a:rPr lang="en-US" altLang="en-US" sz="2900" dirty="0">
                <a:latin typeface="Times New Roman" pitchFamily="18" charset="0"/>
                <a:cs typeface="Times New Roman" pitchFamily="18" charset="0"/>
              </a:rPr>
              <a:t>HARDWARE COMPONENTS</a:t>
            </a:r>
          </a:p>
        </p:txBody>
      </p:sp>
      <p:sp>
        <p:nvSpPr>
          <p:cNvPr id="9222" name="REES52 Red laser diodes 650nm"/>
          <p:cNvSpPr txBox="1">
            <a:spLocks noChangeArrowheads="1"/>
          </p:cNvSpPr>
          <p:nvPr/>
        </p:nvSpPr>
        <p:spPr bwMode="auto">
          <a:xfrm>
            <a:off x="533400" y="5334000"/>
            <a:ext cx="3509933" cy="498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defTabSz="457200">
              <a:defRPr sz="3200">
                <a:solidFill>
                  <a:schemeClr val="tx1"/>
                </a:solidFill>
                <a:latin typeface="Calibri" pitchFamily="34" charset="0"/>
              </a:defRPr>
            </a:lvl1pPr>
            <a:lvl2pPr defTabSz="457200">
              <a:defRPr sz="2800">
                <a:solidFill>
                  <a:schemeClr val="tx1"/>
                </a:solidFill>
                <a:latin typeface="Calibri" pitchFamily="34" charset="0"/>
              </a:defRPr>
            </a:lvl2pPr>
            <a:lvl3pPr defTabSz="457200">
              <a:defRPr sz="2400">
                <a:solidFill>
                  <a:schemeClr val="tx1"/>
                </a:solidFill>
                <a:latin typeface="Calibri" pitchFamily="34" charset="0"/>
              </a:defRPr>
            </a:lvl3pPr>
            <a:lvl4pPr defTabSz="457200">
              <a:defRPr sz="2000">
                <a:solidFill>
                  <a:schemeClr val="tx1"/>
                </a:solidFill>
                <a:latin typeface="Calibri" pitchFamily="34" charset="0"/>
              </a:defRPr>
            </a:lvl4pPr>
            <a:lvl5pPr defTabSz="457200">
              <a:defRPr sz="2000">
                <a:solidFill>
                  <a:schemeClr val="tx1"/>
                </a:solidFill>
                <a:latin typeface="Calibri" pitchFamily="34" charset="0"/>
              </a:defRPr>
            </a:lvl5pPr>
            <a:lvl6pPr defTabSz="457200" eaLnBrk="0" fontAlgn="base" hangingPunct="0">
              <a:spcAft>
                <a:spcPct val="0"/>
              </a:spcAft>
              <a:buFont typeface="Arial" charset="0"/>
              <a:buChar char="»"/>
              <a:defRPr sz="2000">
                <a:solidFill>
                  <a:schemeClr val="tx1"/>
                </a:solidFill>
                <a:latin typeface="Calibri" pitchFamily="34" charset="0"/>
              </a:defRPr>
            </a:lvl6pPr>
            <a:lvl7pPr defTabSz="457200" eaLnBrk="0" fontAlgn="base" hangingPunct="0">
              <a:spcAft>
                <a:spcPct val="0"/>
              </a:spcAft>
              <a:buFont typeface="Arial" charset="0"/>
              <a:buChar char="»"/>
              <a:defRPr sz="2000">
                <a:solidFill>
                  <a:schemeClr val="tx1"/>
                </a:solidFill>
                <a:latin typeface="Calibri" pitchFamily="34" charset="0"/>
              </a:defRPr>
            </a:lvl7pPr>
            <a:lvl8pPr defTabSz="457200" eaLnBrk="0" fontAlgn="base" hangingPunct="0">
              <a:spcAft>
                <a:spcPct val="0"/>
              </a:spcAft>
              <a:buFont typeface="Arial" charset="0"/>
              <a:buChar char="»"/>
              <a:defRPr sz="2000">
                <a:solidFill>
                  <a:schemeClr val="tx1"/>
                </a:solidFill>
                <a:latin typeface="Calibri" pitchFamily="34" charset="0"/>
              </a:defRPr>
            </a:lvl8pPr>
            <a:lvl9pPr defTabSz="457200" eaLnBrk="0" fontAlgn="base" hangingPunct="0">
              <a:spcAft>
                <a:spcPct val="0"/>
              </a:spcAft>
              <a:buFont typeface="Arial" charset="0"/>
              <a:buChar char="»"/>
              <a:defRPr sz="2000">
                <a:solidFill>
                  <a:schemeClr val="tx1"/>
                </a:solidFill>
                <a:latin typeface="Calibri" pitchFamily="34" charset="0"/>
              </a:defRPr>
            </a:lvl9pPr>
          </a:lstStyle>
          <a:p>
            <a:pPr algn="just" eaLnBrk="1" hangingPunct="1">
              <a:lnSpc>
                <a:spcPts val="3600"/>
              </a:lnSpc>
            </a:pPr>
            <a:r>
              <a:rPr lang="en-US" altLang="en-US" sz="2000" dirty="0">
                <a:solidFill>
                  <a:srgbClr val="020202"/>
                </a:solidFill>
                <a:latin typeface="Times New Roman" pitchFamily="18" charset="0"/>
                <a:cs typeface="Times New Roman" pitchFamily="18" charset="0"/>
                <a:sym typeface="Times New Roman" pitchFamily="18" charset="0"/>
              </a:rPr>
              <a:t>REES52 Red laser diodes 650nm</a:t>
            </a:r>
          </a:p>
        </p:txBody>
      </p:sp>
      <p:sp>
        <p:nvSpPr>
          <p:cNvPr id="9223" name="5mm Light Dependent Resistors"/>
          <p:cNvSpPr txBox="1">
            <a:spLocks noChangeArrowheads="1"/>
          </p:cNvSpPr>
          <p:nvPr/>
        </p:nvSpPr>
        <p:spPr bwMode="auto">
          <a:xfrm>
            <a:off x="5334000" y="5334000"/>
            <a:ext cx="3413753" cy="5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square" lIns="45719" rIns="45719">
            <a:spAutoFit/>
          </a:bodyPr>
          <a:lstStyle>
            <a:lvl1pPr defTabSz="457200">
              <a:defRPr sz="3200">
                <a:solidFill>
                  <a:schemeClr val="tx1"/>
                </a:solidFill>
                <a:latin typeface="Calibri" pitchFamily="34" charset="0"/>
              </a:defRPr>
            </a:lvl1pPr>
            <a:lvl2pPr defTabSz="457200">
              <a:defRPr sz="2800">
                <a:solidFill>
                  <a:schemeClr val="tx1"/>
                </a:solidFill>
                <a:latin typeface="Calibri" pitchFamily="34" charset="0"/>
              </a:defRPr>
            </a:lvl2pPr>
            <a:lvl3pPr defTabSz="457200">
              <a:defRPr sz="2400">
                <a:solidFill>
                  <a:schemeClr val="tx1"/>
                </a:solidFill>
                <a:latin typeface="Calibri" pitchFamily="34" charset="0"/>
              </a:defRPr>
            </a:lvl3pPr>
            <a:lvl4pPr defTabSz="457200">
              <a:defRPr sz="2000">
                <a:solidFill>
                  <a:schemeClr val="tx1"/>
                </a:solidFill>
                <a:latin typeface="Calibri" pitchFamily="34" charset="0"/>
              </a:defRPr>
            </a:lvl4pPr>
            <a:lvl5pPr defTabSz="457200">
              <a:defRPr sz="2000">
                <a:solidFill>
                  <a:schemeClr val="tx1"/>
                </a:solidFill>
                <a:latin typeface="Calibri" pitchFamily="34" charset="0"/>
              </a:defRPr>
            </a:lvl5pPr>
            <a:lvl6pPr defTabSz="457200" eaLnBrk="0" fontAlgn="base" hangingPunct="0">
              <a:spcAft>
                <a:spcPct val="0"/>
              </a:spcAft>
              <a:buFont typeface="Arial" charset="0"/>
              <a:buChar char="»"/>
              <a:defRPr sz="2000">
                <a:solidFill>
                  <a:schemeClr val="tx1"/>
                </a:solidFill>
                <a:latin typeface="Calibri" pitchFamily="34" charset="0"/>
              </a:defRPr>
            </a:lvl6pPr>
            <a:lvl7pPr defTabSz="457200" eaLnBrk="0" fontAlgn="base" hangingPunct="0">
              <a:spcAft>
                <a:spcPct val="0"/>
              </a:spcAft>
              <a:buFont typeface="Arial" charset="0"/>
              <a:buChar char="»"/>
              <a:defRPr sz="2000">
                <a:solidFill>
                  <a:schemeClr val="tx1"/>
                </a:solidFill>
                <a:latin typeface="Calibri" pitchFamily="34" charset="0"/>
              </a:defRPr>
            </a:lvl7pPr>
            <a:lvl8pPr defTabSz="457200" eaLnBrk="0" fontAlgn="base" hangingPunct="0">
              <a:spcAft>
                <a:spcPct val="0"/>
              </a:spcAft>
              <a:buFont typeface="Arial" charset="0"/>
              <a:buChar char="»"/>
              <a:defRPr sz="2000">
                <a:solidFill>
                  <a:schemeClr val="tx1"/>
                </a:solidFill>
                <a:latin typeface="Calibri" pitchFamily="34" charset="0"/>
              </a:defRPr>
            </a:lvl8pPr>
            <a:lvl9pPr defTabSz="457200" eaLnBrk="0" fontAlgn="base" hangingPunct="0">
              <a:spcAft>
                <a:spcPct val="0"/>
              </a:spcAft>
              <a:buFont typeface="Arial" charset="0"/>
              <a:buChar char="»"/>
              <a:defRPr sz="2000">
                <a:solidFill>
                  <a:schemeClr val="tx1"/>
                </a:solidFill>
                <a:latin typeface="Calibri" pitchFamily="34" charset="0"/>
              </a:defRPr>
            </a:lvl9pPr>
          </a:lstStyle>
          <a:p>
            <a:pPr algn="just" eaLnBrk="1" hangingPunct="1">
              <a:lnSpc>
                <a:spcPts val="3600"/>
              </a:lnSpc>
              <a:spcBef>
                <a:spcPts val="1200"/>
              </a:spcBef>
            </a:pPr>
            <a:r>
              <a:rPr lang="en-US" altLang="en-US" sz="2000" dirty="0">
                <a:solidFill>
                  <a:srgbClr val="020202"/>
                </a:solidFill>
                <a:latin typeface="Times New Roman" pitchFamily="18" charset="0"/>
                <a:cs typeface="Times New Roman" pitchFamily="18" charset="0"/>
                <a:sym typeface="Times New Roman" pitchFamily="18" charset="0"/>
              </a:rPr>
              <a:t>5mm Light Dependent Resistors</a:t>
            </a:r>
          </a:p>
        </p:txBody>
      </p:sp>
    </p:spTree>
    <p:extLst>
      <p:ext uri="{BB962C8B-B14F-4D97-AF65-F5344CB8AC3E}">
        <p14:creationId xmlns="" xmlns:p14="http://schemas.microsoft.com/office/powerpoint/2010/main" val="225746819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Processing module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The National Instruments MyRIO-1900 is a portable reconfigurable I/O (RIO) device used to design control robotics and mechatronics system. The hardware is based on Xilinx Zynq-7010 with a dual-core ARM Cortex-A9 processor </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NI </a:t>
            </a:r>
            <a:r>
              <a:rPr lang="en-US" sz="2300" dirty="0" err="1">
                <a:latin typeface="Times New Roman" pitchFamily="18" charset="0"/>
                <a:cs typeface="Times New Roman" pitchFamily="18" charset="0"/>
              </a:rPr>
              <a:t>MyRIO</a:t>
            </a:r>
            <a:r>
              <a:rPr lang="en-US" sz="2300" dirty="0">
                <a:latin typeface="Times New Roman" pitchFamily="18" charset="0"/>
                <a:cs typeface="Times New Roman" pitchFamily="18" charset="0"/>
              </a:rPr>
              <a:t> microcontroller is programmed with a lab view code to differentiate the position of key presses.</a:t>
            </a:r>
          </a:p>
        </p:txBody>
      </p:sp>
      <p:pic>
        <p:nvPicPr>
          <p:cNvPr id="4" name="NI_myRIO_MXP_Connectors.jpg" descr="NI_myRIO_MXP_Connectors.jp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2682875" y="4138613"/>
            <a:ext cx="4013200" cy="271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pic>
    </p:spTree>
    <p:extLst>
      <p:ext uri="{BB962C8B-B14F-4D97-AF65-F5344CB8AC3E}">
        <p14:creationId xmlns="" xmlns:p14="http://schemas.microsoft.com/office/powerpoint/2010/main" val="4263787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Workflow of </a:t>
            </a:r>
            <a:r>
              <a:rPr lang="en-US" dirty="0" smtClean="0">
                <a:latin typeface="Times New Roman" pitchFamily="18" charset="0"/>
                <a:cs typeface="Times New Roman" pitchFamily="18" charset="0"/>
              </a:rPr>
              <a:t>code</a:t>
            </a:r>
            <a:endParaRPr lang="en-US" dirty="0">
              <a:latin typeface="Times New Roman" pitchFamily="18" charset="0"/>
              <a:cs typeface="Times New Roman" pitchFamily="18" charset="0"/>
            </a:endParaRPr>
          </a:p>
        </p:txBody>
      </p:sp>
      <p:pic>
        <p:nvPicPr>
          <p:cNvPr id="4" name="Content Placeholder 3" descr="C:\Users\JIVI\Downloads\WhatsApp Image 2018-03-25 at 14.01.41.jpeg"/>
          <p:cNvPicPr>
            <a:picLocks noGrp="1"/>
          </p:cNvPicPr>
          <p:nvPr>
            <p:ph idx="1"/>
          </p:nvPr>
        </p:nvPicPr>
        <p:blipFill>
          <a:blip r:embed="rId3" cstate="print"/>
          <a:srcRect/>
          <a:stretch>
            <a:fillRect/>
          </a:stretch>
        </p:blipFill>
        <p:spPr bwMode="auto">
          <a:xfrm>
            <a:off x="0" y="990600"/>
            <a:ext cx="3200400" cy="5867400"/>
          </a:xfrm>
          <a:prstGeom prst="rect">
            <a:avLst/>
          </a:prstGeom>
          <a:noFill/>
          <a:ln w="9525">
            <a:noFill/>
            <a:miter lim="800000"/>
            <a:headEnd/>
            <a:tailEnd/>
          </a:ln>
        </p:spPr>
      </p:pic>
      <p:sp>
        <p:nvSpPr>
          <p:cNvPr id="5" name="TextBox 4"/>
          <p:cNvSpPr txBox="1"/>
          <p:nvPr/>
        </p:nvSpPr>
        <p:spPr>
          <a:xfrm>
            <a:off x="3144982" y="1102578"/>
            <a:ext cx="5791200" cy="4693593"/>
          </a:xfrm>
          <a:prstGeom prst="rect">
            <a:avLst/>
          </a:prstGeom>
          <a:noFill/>
        </p:spPr>
        <p:txBody>
          <a:bodyPr wrap="square" rtlCol="0">
            <a:spAutoFit/>
          </a:bodyPr>
          <a:lstStyle/>
          <a:p>
            <a:pPr marL="342900" indent="-342900">
              <a:buFont typeface="Wingdings" pitchFamily="2" charset="2"/>
              <a:buChar char="§"/>
            </a:pPr>
            <a:r>
              <a:rPr lang="en-US" sz="2300" dirty="0">
                <a:latin typeface="Times New Roman" pitchFamily="18" charset="0"/>
                <a:cs typeface="Times New Roman" pitchFamily="18" charset="0"/>
              </a:rPr>
              <a:t>First the VI specific to </a:t>
            </a:r>
            <a:r>
              <a:rPr lang="en-US" sz="2300" dirty="0" err="1">
                <a:latin typeface="Times New Roman" pitchFamily="18" charset="0"/>
                <a:cs typeface="Times New Roman" pitchFamily="18" charset="0"/>
              </a:rPr>
              <a:t>myRIO</a:t>
            </a:r>
            <a:r>
              <a:rPr lang="en-US" sz="2300" dirty="0">
                <a:latin typeface="Times New Roman" pitchFamily="18" charset="0"/>
                <a:cs typeface="Times New Roman" pitchFamily="18" charset="0"/>
              </a:rPr>
              <a:t> is used to get the data at that instant.  The whole workflow is placed in a while loop so that data will be collected repeatedly at every instant.  If this data input is taken individually and processed repeatedly, it will </a:t>
            </a:r>
            <a:r>
              <a:rPr lang="en-US" sz="2300" dirty="0" smtClean="0">
                <a:latin typeface="Times New Roman" pitchFamily="18" charset="0"/>
                <a:cs typeface="Times New Roman" pitchFamily="18" charset="0"/>
              </a:rPr>
              <a:t>consume lot of time and is less efficient. </a:t>
            </a:r>
          </a:p>
          <a:p>
            <a:pPr marL="342900" indent="-342900">
              <a:buFont typeface="Wingdings" pitchFamily="2" charset="2"/>
              <a:buChar char="§"/>
            </a:pPr>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program takes the input as the corresponding </a:t>
            </a:r>
            <a:r>
              <a:rPr lang="en-US" sz="2300" dirty="0" smtClean="0">
                <a:latin typeface="Times New Roman" pitchFamily="18" charset="0"/>
                <a:cs typeface="Times New Roman" pitchFamily="18" charset="0"/>
              </a:rPr>
              <a:t>coordinates </a:t>
            </a:r>
            <a:r>
              <a:rPr lang="en-US" sz="2300" dirty="0">
                <a:latin typeface="Times New Roman" pitchFamily="18" charset="0"/>
                <a:cs typeface="Times New Roman" pitchFamily="18" charset="0"/>
              </a:rPr>
              <a:t>on the matrix that identifies a key press</a:t>
            </a:r>
            <a:r>
              <a:rPr lang="en-US" sz="2300" dirty="0" smtClean="0">
                <a:latin typeface="Times New Roman" pitchFamily="18" charset="0"/>
                <a:cs typeface="Times New Roman" pitchFamily="18" charset="0"/>
              </a:rPr>
              <a:t>.</a:t>
            </a:r>
            <a:r>
              <a:rPr lang="en-US" sz="2300" dirty="0">
                <a:latin typeface="Times New Roman" pitchFamily="18" charset="0"/>
                <a:cs typeface="Times New Roman" pitchFamily="18" charset="0"/>
              </a:rPr>
              <a:t> Two arrays, one for horizontal rows and another for vertical columns are used to get data in rows and columns. </a:t>
            </a:r>
          </a:p>
        </p:txBody>
      </p:sp>
    </p:spTree>
    <p:extLst>
      <p:ext uri="{BB962C8B-B14F-4D97-AF65-F5344CB8AC3E}">
        <p14:creationId xmlns="" xmlns:p14="http://schemas.microsoft.com/office/powerpoint/2010/main" val="2793549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IVI\Downloads\WhatsApp Image 2018-03-25 at 14.01.43.jpeg"/>
          <p:cNvPicPr/>
          <p:nvPr/>
        </p:nvPicPr>
        <p:blipFill>
          <a:blip r:embed="rId2" cstate="print"/>
          <a:srcRect/>
          <a:stretch>
            <a:fillRect/>
          </a:stretch>
        </p:blipFill>
        <p:spPr bwMode="auto">
          <a:xfrm>
            <a:off x="876300" y="457200"/>
            <a:ext cx="7467600" cy="3886200"/>
          </a:xfrm>
          <a:prstGeom prst="rect">
            <a:avLst/>
          </a:prstGeom>
          <a:noFill/>
          <a:ln w="9525">
            <a:noFill/>
            <a:miter lim="800000"/>
            <a:headEnd/>
            <a:tailEnd/>
          </a:ln>
        </p:spPr>
      </p:pic>
      <p:sp>
        <p:nvSpPr>
          <p:cNvPr id="3" name="TextBox 2"/>
          <p:cNvSpPr txBox="1"/>
          <p:nvPr/>
        </p:nvSpPr>
        <p:spPr>
          <a:xfrm>
            <a:off x="228600" y="4367779"/>
            <a:ext cx="8763000" cy="2492990"/>
          </a:xfrm>
          <a:prstGeom prst="rect">
            <a:avLst/>
          </a:prstGeom>
          <a:noFill/>
        </p:spPr>
        <p:txBody>
          <a:bodyPr wrap="square" rtlCol="0">
            <a:spAutoFit/>
          </a:bodyPr>
          <a:lstStyle/>
          <a:p>
            <a:pPr marL="342900" indent="-342900">
              <a:buFont typeface="Wingdings" pitchFamily="2" charset="2"/>
              <a:buChar char="§"/>
            </a:pPr>
            <a:r>
              <a:rPr lang="en-US" sz="2300" dirty="0">
                <a:latin typeface="Times New Roman" pitchFamily="18" charset="0"/>
                <a:cs typeface="Times New Roman" pitchFamily="18" charset="0"/>
              </a:rPr>
              <a:t>This part of the code is to convert the single dimension arrays into a matrix (two-dimensional array). We use an element selector to get the individual elements from the two arrays and place them in the matrix (i.e.) </a:t>
            </a:r>
            <a:r>
              <a:rPr lang="en-US" sz="2300" dirty="0" err="1">
                <a:latin typeface="Times New Roman" pitchFamily="18" charset="0"/>
                <a:cs typeface="Times New Roman" pitchFamily="18" charset="0"/>
              </a:rPr>
              <a:t>zeroth</a:t>
            </a:r>
            <a:r>
              <a:rPr lang="en-US" sz="2300" dirty="0">
                <a:latin typeface="Times New Roman" pitchFamily="18" charset="0"/>
                <a:cs typeface="Times New Roman" pitchFamily="18" charset="0"/>
              </a:rPr>
              <a:t> index of the two arrays are placed in (0,0) position of the matrix. The program thus takes the input as the corresponding coordinate of array, taken as variables as “x” and “y”.</a:t>
            </a:r>
          </a:p>
          <a:p>
            <a:pPr marL="342900" indent="-342900">
              <a:buFont typeface="Wingdings" pitchFamily="2" charset="2"/>
              <a:buChar char="§"/>
            </a:pPr>
            <a:endParaRPr lang="en-US" dirty="0"/>
          </a:p>
        </p:txBody>
      </p:sp>
    </p:spTree>
    <p:extLst>
      <p:ext uri="{BB962C8B-B14F-4D97-AF65-F5344CB8AC3E}">
        <p14:creationId xmlns="" xmlns:p14="http://schemas.microsoft.com/office/powerpoint/2010/main" val="2984193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IVI\Downloads\WhatsApp Image 2018-03-25 at 14.01.42(1).jpeg"/>
          <p:cNvPicPr/>
          <p:nvPr/>
        </p:nvPicPr>
        <p:blipFill>
          <a:blip r:embed="rId2" cstate="print"/>
          <a:srcRect/>
          <a:stretch>
            <a:fillRect/>
          </a:stretch>
        </p:blipFill>
        <p:spPr bwMode="auto">
          <a:xfrm>
            <a:off x="609600" y="381000"/>
            <a:ext cx="8229600" cy="4710546"/>
          </a:xfrm>
          <a:prstGeom prst="rect">
            <a:avLst/>
          </a:prstGeom>
          <a:noFill/>
          <a:ln w="9525">
            <a:noFill/>
            <a:miter lim="800000"/>
            <a:headEnd/>
            <a:tailEnd/>
          </a:ln>
        </p:spPr>
      </p:pic>
      <p:sp>
        <p:nvSpPr>
          <p:cNvPr id="4" name="TextBox 3"/>
          <p:cNvSpPr txBox="1"/>
          <p:nvPr/>
        </p:nvSpPr>
        <p:spPr>
          <a:xfrm>
            <a:off x="0" y="5181600"/>
            <a:ext cx="9144000" cy="1154162"/>
          </a:xfrm>
          <a:prstGeom prst="rect">
            <a:avLst/>
          </a:prstGeom>
          <a:noFill/>
        </p:spPr>
        <p:txBody>
          <a:bodyPr wrap="square" rtlCol="0">
            <a:spAutoFit/>
          </a:bodyPr>
          <a:lstStyle/>
          <a:p>
            <a:pPr marL="342900" indent="-342900">
              <a:buFont typeface="Wingdings" pitchFamily="2" charset="2"/>
              <a:buChar char="§"/>
            </a:pPr>
            <a:r>
              <a:rPr lang="en-US" sz="2300" dirty="0">
                <a:latin typeface="Times New Roman" pitchFamily="18" charset="0"/>
                <a:cs typeface="Times New Roman" pitchFamily="18" charset="0"/>
              </a:rPr>
              <a:t>E</a:t>
            </a:r>
            <a:r>
              <a:rPr lang="en-US" sz="2300" dirty="0" smtClean="0">
                <a:latin typeface="Times New Roman" pitchFamily="18" charset="0"/>
                <a:cs typeface="Times New Roman" pitchFamily="18" charset="0"/>
              </a:rPr>
              <a:t>very </a:t>
            </a:r>
            <a:r>
              <a:rPr lang="en-US" sz="2300" dirty="0">
                <a:latin typeface="Times New Roman" pitchFamily="18" charset="0"/>
                <a:cs typeface="Times New Roman" pitchFamily="18" charset="0"/>
              </a:rPr>
              <a:t>key in the keyboard is mapped to all the values of x and y with the help of nested switch statements. The same logic is used to concatenate all the key press to form a single string.</a:t>
            </a:r>
          </a:p>
        </p:txBody>
      </p:sp>
    </p:spTree>
    <p:extLst>
      <p:ext uri="{BB962C8B-B14F-4D97-AF65-F5344CB8AC3E}">
        <p14:creationId xmlns="" xmlns:p14="http://schemas.microsoft.com/office/powerpoint/2010/main" val="3383890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Layout for Key detection</a:t>
            </a: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762000" y="1981200"/>
            <a:ext cx="8001000" cy="3810000"/>
          </a:xfrm>
          <a:prstGeom prst="rect">
            <a:avLst/>
          </a:prstGeom>
          <a:noFill/>
          <a:ln w="9525">
            <a:noFill/>
            <a:miter lim="800000"/>
            <a:headEnd/>
            <a:tailEnd/>
          </a:ln>
        </p:spPr>
      </p:pic>
      <p:sp>
        <p:nvSpPr>
          <p:cNvPr id="5" name="Rectangle 4"/>
          <p:cNvSpPr/>
          <p:nvPr/>
        </p:nvSpPr>
        <p:spPr>
          <a:xfrm>
            <a:off x="1295400" y="2438400"/>
            <a:ext cx="7467600"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00197" y="2743200"/>
            <a:ext cx="6781801"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03552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Connection of NI </a:t>
            </a:r>
            <a:r>
              <a:rPr lang="en-US" dirty="0" err="1" smtClean="0">
                <a:latin typeface="Times New Roman" pitchFamily="18" charset="0"/>
                <a:cs typeface="Times New Roman" pitchFamily="18" charset="0"/>
              </a:rPr>
              <a:t>myRIO</a:t>
            </a:r>
            <a:r>
              <a:rPr lang="en-US" dirty="0" smtClean="0">
                <a:latin typeface="Times New Roman" pitchFamily="18" charset="0"/>
                <a:cs typeface="Times New Roman" pitchFamily="18" charset="0"/>
              </a:rPr>
              <a:t> and LDR</a:t>
            </a: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447800" y="1752600"/>
            <a:ext cx="6705600" cy="3810000"/>
          </a:xfrm>
          <a:prstGeom prst="rect">
            <a:avLst/>
          </a:prstGeom>
          <a:noFill/>
          <a:ln>
            <a:noFill/>
          </a:ln>
        </p:spPr>
      </p:pic>
    </p:spTree>
    <p:extLst>
      <p:ext uri="{BB962C8B-B14F-4D97-AF65-F5344CB8AC3E}">
        <p14:creationId xmlns="" xmlns:p14="http://schemas.microsoft.com/office/powerpoint/2010/main" val="1581584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228600"/>
            <a:ext cx="3886200" cy="4191000"/>
          </a:xfrm>
          <a:prstGeom prst="rect">
            <a:avLst/>
          </a:prstGeom>
          <a:noFill/>
          <a:ln>
            <a:noFill/>
          </a:ln>
        </p:spPr>
      </p:pic>
      <p:pic>
        <p:nvPicPr>
          <p:cNvPr id="5" name="Picture 4"/>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4572000"/>
            <a:ext cx="4800600" cy="2057400"/>
          </a:xfrm>
          <a:prstGeom prst="rect">
            <a:avLst/>
          </a:prstGeom>
          <a:noFill/>
          <a:ln>
            <a:noFill/>
          </a:ln>
        </p:spPr>
      </p:pic>
      <p:sp>
        <p:nvSpPr>
          <p:cNvPr id="11" name="TextBox 10"/>
          <p:cNvSpPr txBox="1"/>
          <p:nvPr/>
        </p:nvSpPr>
        <p:spPr>
          <a:xfrm>
            <a:off x="4572000" y="533400"/>
            <a:ext cx="4191000" cy="3985706"/>
          </a:xfrm>
          <a:prstGeom prst="rect">
            <a:avLst/>
          </a:prstGeom>
          <a:noFill/>
        </p:spPr>
        <p:txBody>
          <a:bodyPr wrap="square" rtlCol="0">
            <a:spAutoFit/>
          </a:bodyPr>
          <a:lstStyle/>
          <a:p>
            <a:r>
              <a:rPr lang="en-US" sz="2300" dirty="0">
                <a:latin typeface="Times New Roman" pitchFamily="18" charset="0"/>
                <a:cs typeface="Times New Roman" pitchFamily="18" charset="0"/>
              </a:rPr>
              <a:t>R1: 1.5 K ohms</a:t>
            </a:r>
          </a:p>
          <a:p>
            <a:r>
              <a:rPr lang="en-US" sz="2300" dirty="0">
                <a:latin typeface="Times New Roman" pitchFamily="18" charset="0"/>
                <a:cs typeface="Times New Roman" pitchFamily="18" charset="0"/>
              </a:rPr>
              <a:t>R2: 20M ohm in dark and 300 ohms in Power greater than 11 watt</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Vin</a:t>
            </a:r>
            <a:r>
              <a:rPr lang="en-US" sz="2300" dirty="0">
                <a:latin typeface="Times New Roman" pitchFamily="18" charset="0"/>
                <a:cs typeface="Times New Roman" pitchFamily="18" charset="0"/>
              </a:rPr>
              <a:t>: 5 volt</a:t>
            </a:r>
          </a:p>
          <a:p>
            <a:r>
              <a:rPr lang="en-US" sz="2300" dirty="0" err="1" smtClean="0">
                <a:latin typeface="Times New Roman" pitchFamily="18" charset="0"/>
                <a:cs typeface="Times New Roman" pitchFamily="18" charset="0"/>
              </a:rPr>
              <a:t>Vout</a:t>
            </a:r>
            <a:r>
              <a:rPr lang="en-US" sz="2300" dirty="0">
                <a:latin typeface="Times New Roman" pitchFamily="18" charset="0"/>
                <a:cs typeface="Times New Roman" pitchFamily="18" charset="0"/>
              </a:rPr>
              <a:t>: Given to digital input of NI </a:t>
            </a:r>
            <a:r>
              <a:rPr lang="en-US" sz="2300" dirty="0" err="1">
                <a:latin typeface="Times New Roman" pitchFamily="18" charset="0"/>
                <a:cs typeface="Times New Roman" pitchFamily="18" charset="0"/>
              </a:rPr>
              <a:t>myRIO</a:t>
            </a:r>
            <a:r>
              <a:rPr lang="en-US" sz="2300" dirty="0">
                <a:latin typeface="Times New Roman" pitchFamily="18" charset="0"/>
                <a:cs typeface="Times New Roman" pitchFamily="18" charset="0"/>
              </a:rPr>
              <a:t> with reference to ground </a:t>
            </a:r>
          </a:p>
          <a:p>
            <a:endParaRPr lang="en-US" sz="2300" b="1" dirty="0" smtClean="0">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Formula</a:t>
            </a:r>
            <a:endParaRPr lang="en-US" sz="2300" b="1" dirty="0" smtClean="0">
              <a:latin typeface="Times New Roman" pitchFamily="18" charset="0"/>
              <a:cs typeface="Times New Roman" pitchFamily="18" charset="0"/>
            </a:endParaRPr>
          </a:p>
          <a:p>
            <a:r>
              <a:rPr lang="en-US" sz="2300" dirty="0" err="1">
                <a:latin typeface="Times New Roman" pitchFamily="18" charset="0"/>
                <a:cs typeface="Times New Roman" pitchFamily="18" charset="0"/>
              </a:rPr>
              <a:t>Vout</a:t>
            </a:r>
            <a:r>
              <a:rPr lang="en-US" sz="2300" dirty="0">
                <a:latin typeface="Times New Roman" pitchFamily="18" charset="0"/>
                <a:cs typeface="Times New Roman" pitchFamily="18" charset="0"/>
              </a:rPr>
              <a:t> = Vin (R2/(R1+R2))</a:t>
            </a:r>
          </a:p>
        </p:txBody>
      </p:sp>
    </p:spTree>
    <p:extLst>
      <p:ext uri="{BB962C8B-B14F-4D97-AF65-F5344CB8AC3E}">
        <p14:creationId xmlns="" xmlns:p14="http://schemas.microsoft.com/office/powerpoint/2010/main" val="3742015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66800" y="381000"/>
            <a:ext cx="6965950" cy="1201738"/>
          </a:xfrm>
        </p:spPr>
        <p:txBody>
          <a:bodyPr/>
          <a:lstStyle/>
          <a:p>
            <a:pPr eaLnBrk="1" hangingPunct="1"/>
            <a:r>
              <a:rPr lang="en-US" altLang="en-US">
                <a:latin typeface="Times New Roman" pitchFamily="18" charset="0"/>
                <a:cs typeface="Times New Roman" pitchFamily="18" charset="0"/>
                <a:sym typeface="Times New Roman" pitchFamily="18" charset="0"/>
              </a:rPr>
              <a:t>Comparative study</a:t>
            </a:r>
          </a:p>
        </p:txBody>
      </p:sp>
      <p:graphicFrame>
        <p:nvGraphicFramePr>
          <p:cNvPr id="248" name="Content Placeholder 3"/>
          <p:cNvGraphicFramePr/>
          <p:nvPr>
            <p:extLst>
              <p:ext uri="{D42A27DB-BD31-4B8C-83A1-F6EECF244321}">
                <p14:modId xmlns="" xmlns:p14="http://schemas.microsoft.com/office/powerpoint/2010/main" val="2174973296"/>
              </p:ext>
            </p:extLst>
          </p:nvPr>
        </p:nvGraphicFramePr>
        <p:xfrm>
          <a:off x="1447800" y="1905000"/>
          <a:ext cx="6196014" cy="3946878"/>
        </p:xfrm>
        <a:graphic>
          <a:graphicData uri="http://schemas.openxmlformats.org/drawingml/2006/table">
            <a:tbl>
              <a:tblPr firstRow="1" bandRow="1"/>
              <a:tblGrid>
                <a:gridCol w="2065338">
                  <a:extLst>
                    <a:ext uri="{9D8B030D-6E8A-4147-A177-3AD203B41FA5}">
                      <a16:colId xmlns="" xmlns:a16="http://schemas.microsoft.com/office/drawing/2014/main" val="20000"/>
                    </a:ext>
                  </a:extLst>
                </a:gridCol>
                <a:gridCol w="2065338">
                  <a:extLst>
                    <a:ext uri="{9D8B030D-6E8A-4147-A177-3AD203B41FA5}">
                      <a16:colId xmlns="" xmlns:a16="http://schemas.microsoft.com/office/drawing/2014/main" val="20001"/>
                    </a:ext>
                  </a:extLst>
                </a:gridCol>
                <a:gridCol w="2065338">
                  <a:extLst>
                    <a:ext uri="{9D8B030D-6E8A-4147-A177-3AD203B41FA5}">
                      <a16:colId xmlns="" xmlns:a16="http://schemas.microsoft.com/office/drawing/2014/main" val="20002"/>
                    </a:ext>
                  </a:extLst>
                </a:gridCol>
              </a:tblGrid>
              <a:tr h="837960">
                <a:tc>
                  <a:txBody>
                    <a:bodyPr/>
                    <a:lstStyle/>
                    <a:p>
                      <a:pPr algn="ctr" defTabSz="685800">
                        <a:defRPr sz="1800" b="0">
                          <a:solidFill>
                            <a:srgbClr val="000000"/>
                          </a:solidFill>
                        </a:defRPr>
                      </a:pPr>
                      <a:r>
                        <a:rPr sz="2000" b="1">
                          <a:solidFill>
                            <a:schemeClr val="tx1"/>
                          </a:solidFill>
                          <a:latin typeface="Times New Roman"/>
                          <a:ea typeface="Times New Roman"/>
                          <a:cs typeface="Times New Roman"/>
                          <a:sym typeface="Times New Roman"/>
                        </a:rPr>
                        <a:t>C</a:t>
                      </a:r>
                      <a:r>
                        <a:rPr lang="en-IN" sz="2000" b="1" dirty="0" err="1" smtClean="0">
                          <a:solidFill>
                            <a:schemeClr val="tx1"/>
                          </a:solidFill>
                          <a:latin typeface="Times New Roman"/>
                          <a:ea typeface="Times New Roman"/>
                          <a:cs typeface="Times New Roman"/>
                          <a:sym typeface="Times New Roman"/>
                        </a:rPr>
                        <a:t>onstraints</a:t>
                      </a:r>
                      <a:endParaRPr sz="2000" b="1" dirty="0">
                        <a:solidFill>
                          <a:schemeClr val="tx1"/>
                        </a:solidFill>
                        <a:latin typeface="Times New Roman"/>
                        <a:ea typeface="Times New Roman"/>
                        <a:cs typeface="Times New Roman"/>
                        <a:sym typeface="Times New Roman"/>
                      </a:endParaRPr>
                    </a:p>
                  </a:txBody>
                  <a:tcPr marL="45720" marR="45720" marT="60953" marB="60953" anchor="ctr" horzOverflow="overflow"/>
                </a:tc>
                <a:tc>
                  <a:txBody>
                    <a:bodyPr/>
                    <a:lstStyle/>
                    <a:p>
                      <a:pPr algn="ctr" defTabSz="685800">
                        <a:defRPr sz="1800" b="0">
                          <a:solidFill>
                            <a:srgbClr val="000000"/>
                          </a:solidFill>
                        </a:defRPr>
                      </a:pPr>
                      <a:r>
                        <a:rPr lang="en-US" sz="2000" b="1" dirty="0">
                          <a:solidFill>
                            <a:schemeClr val="tx1"/>
                          </a:solidFill>
                          <a:latin typeface="Times New Roman"/>
                          <a:ea typeface="Times New Roman"/>
                          <a:cs typeface="Times New Roman"/>
                          <a:sym typeface="Times New Roman"/>
                        </a:rPr>
                        <a:t>Existing</a:t>
                      </a:r>
                      <a:r>
                        <a:rPr sz="2000" b="1" dirty="0">
                          <a:solidFill>
                            <a:schemeClr val="tx1"/>
                          </a:solidFill>
                          <a:latin typeface="Times New Roman"/>
                          <a:ea typeface="Times New Roman"/>
                          <a:cs typeface="Times New Roman"/>
                          <a:sym typeface="Times New Roman"/>
                        </a:rPr>
                        <a:t> method</a:t>
                      </a:r>
                    </a:p>
                  </a:txBody>
                  <a:tcPr marL="45720" marR="45720" marT="60953" marB="60953" anchor="ctr" horzOverflow="overflow"/>
                </a:tc>
                <a:tc>
                  <a:txBody>
                    <a:bodyPr/>
                    <a:lstStyle/>
                    <a:p>
                      <a:pPr algn="ctr" defTabSz="685800">
                        <a:defRPr sz="1800" b="0">
                          <a:solidFill>
                            <a:srgbClr val="000000"/>
                          </a:solidFill>
                        </a:defRPr>
                      </a:pPr>
                      <a:r>
                        <a:rPr sz="2000" b="1">
                          <a:solidFill>
                            <a:schemeClr val="tx1"/>
                          </a:solidFill>
                          <a:latin typeface="Times New Roman"/>
                          <a:ea typeface="Times New Roman"/>
                          <a:cs typeface="Times New Roman"/>
                          <a:sym typeface="Times New Roman"/>
                        </a:rPr>
                        <a:t>Proposed method</a:t>
                      </a:r>
                    </a:p>
                  </a:txBody>
                  <a:tcPr marL="45720" marR="45720" marT="60953" marB="60953" anchor="ctr" horzOverflow="overflow"/>
                </a:tc>
                <a:extLst>
                  <a:ext uri="{0D108BD9-81ED-4DB2-BD59-A6C34878D82A}">
                    <a16:rowId xmlns="" xmlns:a16="http://schemas.microsoft.com/office/drawing/2014/main" val="10000"/>
                  </a:ext>
                </a:extLst>
              </a:tr>
              <a:tr h="899134">
                <a:tc>
                  <a:txBody>
                    <a:bodyPr/>
                    <a:lstStyle/>
                    <a:p>
                      <a:pPr algn="ctr" defTabSz="685800">
                        <a:defRPr sz="1800"/>
                      </a:pPr>
                      <a:r>
                        <a:rPr sz="2000" dirty="0">
                          <a:solidFill>
                            <a:schemeClr val="tx1"/>
                          </a:solidFill>
                          <a:latin typeface="Times New Roman"/>
                          <a:ea typeface="Times New Roman"/>
                          <a:cs typeface="Times New Roman"/>
                          <a:sym typeface="Times New Roman"/>
                        </a:rPr>
                        <a:t>Surface dependencies</a:t>
                      </a:r>
                    </a:p>
                  </a:txBody>
                  <a:tcPr marL="45720" marR="45720" marT="60953" marB="60953" anchor="ctr" horzOverflow="overflow"/>
                </a:tc>
                <a:tc>
                  <a:txBody>
                    <a:bodyPr/>
                    <a:lstStyle/>
                    <a:p>
                      <a:pPr algn="ctr" defTabSz="685800">
                        <a:defRPr sz="1800"/>
                      </a:pPr>
                      <a:r>
                        <a:rPr sz="2000">
                          <a:solidFill>
                            <a:schemeClr val="tx1"/>
                          </a:solidFill>
                          <a:latin typeface="Times New Roman"/>
                          <a:ea typeface="Times New Roman"/>
                          <a:cs typeface="Times New Roman"/>
                          <a:sym typeface="Times New Roman"/>
                        </a:rPr>
                        <a:t>Doesn't work on transparent and rough surface</a:t>
                      </a:r>
                    </a:p>
                  </a:txBody>
                  <a:tcPr marL="45720" marR="45720" marT="60953" marB="60953" anchor="ctr" horzOverflow="overflow"/>
                </a:tc>
                <a:tc>
                  <a:txBody>
                    <a:bodyPr/>
                    <a:lstStyle/>
                    <a:p>
                      <a:pPr algn="ctr" defTabSz="685800">
                        <a:defRPr sz="1800"/>
                      </a:pPr>
                      <a:r>
                        <a:rPr sz="2000">
                          <a:solidFill>
                            <a:schemeClr val="tx1"/>
                          </a:solidFill>
                          <a:latin typeface="Times New Roman"/>
                          <a:ea typeface="Times New Roman"/>
                          <a:cs typeface="Times New Roman"/>
                          <a:sym typeface="Times New Roman"/>
                        </a:rPr>
                        <a:t>Independent of surfaces</a:t>
                      </a:r>
                    </a:p>
                  </a:txBody>
                  <a:tcPr marL="45720" marR="45720" marT="60953" marB="60953" anchor="ctr" horzOverflow="overflow"/>
                </a:tc>
                <a:extLst>
                  <a:ext uri="{0D108BD9-81ED-4DB2-BD59-A6C34878D82A}">
                    <a16:rowId xmlns="" xmlns:a16="http://schemas.microsoft.com/office/drawing/2014/main" val="10001"/>
                  </a:ext>
                </a:extLst>
              </a:tr>
              <a:tr h="899134">
                <a:tc>
                  <a:txBody>
                    <a:bodyPr/>
                    <a:lstStyle/>
                    <a:p>
                      <a:pPr algn="ctr" defTabSz="685800">
                        <a:defRPr sz="1800"/>
                      </a:pPr>
                      <a:r>
                        <a:rPr sz="2000">
                          <a:solidFill>
                            <a:schemeClr val="tx1"/>
                          </a:solidFill>
                          <a:latin typeface="Times New Roman"/>
                          <a:ea typeface="Times New Roman"/>
                          <a:cs typeface="Times New Roman"/>
                          <a:sym typeface="Times New Roman"/>
                        </a:rPr>
                        <a:t>Surrounding light dependencies </a:t>
                      </a:r>
                    </a:p>
                  </a:txBody>
                  <a:tcPr marL="45720" marR="45720" marT="60953" marB="60953" anchor="ctr" horzOverflow="overflow"/>
                </a:tc>
                <a:tc>
                  <a:txBody>
                    <a:bodyPr/>
                    <a:lstStyle/>
                    <a:p>
                      <a:pPr algn="ctr" defTabSz="685800">
                        <a:defRPr sz="1800"/>
                      </a:pPr>
                      <a:r>
                        <a:rPr sz="2000" dirty="0">
                          <a:solidFill>
                            <a:schemeClr val="tx1"/>
                          </a:solidFill>
                          <a:latin typeface="Times New Roman"/>
                          <a:ea typeface="Times New Roman"/>
                          <a:cs typeface="Times New Roman"/>
                          <a:sym typeface="Times New Roman"/>
                        </a:rPr>
                        <a:t>Keyboard display does not work on  bright lights</a:t>
                      </a:r>
                    </a:p>
                  </a:txBody>
                  <a:tcPr marL="45720" marR="45720" marT="60953" marB="60953" anchor="ctr" horzOverflow="overflow"/>
                </a:tc>
                <a:tc>
                  <a:txBody>
                    <a:bodyPr/>
                    <a:lstStyle/>
                    <a:p>
                      <a:pPr algn="ctr" defTabSz="685800">
                        <a:defRPr sz="1800"/>
                      </a:pPr>
                      <a:r>
                        <a:rPr sz="2000">
                          <a:solidFill>
                            <a:schemeClr val="tx1"/>
                          </a:solidFill>
                          <a:latin typeface="Times New Roman"/>
                          <a:ea typeface="Times New Roman"/>
                          <a:cs typeface="Times New Roman"/>
                          <a:sym typeface="Times New Roman"/>
                        </a:rPr>
                        <a:t>Independent of surrounding lights</a:t>
                      </a:r>
                    </a:p>
                  </a:txBody>
                  <a:tcPr marL="45720" marR="45720" marT="60953" marB="60953" anchor="ctr" horzOverflow="overflow"/>
                </a:tc>
                <a:extLst>
                  <a:ext uri="{0D108BD9-81ED-4DB2-BD59-A6C34878D82A}">
                    <a16:rowId xmlns="" xmlns:a16="http://schemas.microsoft.com/office/drawing/2014/main" val="10002"/>
                  </a:ext>
                </a:extLst>
              </a:tr>
              <a:tr h="899134">
                <a:tc>
                  <a:txBody>
                    <a:bodyPr/>
                    <a:lstStyle/>
                    <a:p>
                      <a:pPr algn="ctr" defTabSz="685800">
                        <a:defRPr sz="1800"/>
                      </a:pPr>
                      <a:r>
                        <a:rPr sz="2000">
                          <a:solidFill>
                            <a:schemeClr val="tx1"/>
                          </a:solidFill>
                          <a:latin typeface="Times New Roman"/>
                          <a:ea typeface="Times New Roman"/>
                          <a:cs typeface="Times New Roman"/>
                          <a:sym typeface="Times New Roman"/>
                        </a:rPr>
                        <a:t>Cost </a:t>
                      </a:r>
                    </a:p>
                  </a:txBody>
                  <a:tcPr marL="45720" marR="45720" marT="60953" marB="60953" anchor="ctr" horzOverflow="overflow"/>
                </a:tc>
                <a:tc>
                  <a:txBody>
                    <a:bodyPr/>
                    <a:lstStyle/>
                    <a:p>
                      <a:pPr algn="ctr" defTabSz="685800">
                        <a:defRPr sz="1800"/>
                      </a:pPr>
                      <a:r>
                        <a:rPr sz="2000">
                          <a:solidFill>
                            <a:schemeClr val="tx1"/>
                          </a:solidFill>
                          <a:latin typeface="Times New Roman"/>
                          <a:ea typeface="Times New Roman"/>
                          <a:cs typeface="Times New Roman"/>
                          <a:sym typeface="Times New Roman"/>
                        </a:rPr>
                        <a:t>Rs.10,000 (epic) to Rs.1,00,000 (xperia touch)</a:t>
                      </a:r>
                    </a:p>
                  </a:txBody>
                  <a:tcPr marL="45720" marR="45720" marT="60953" marB="60953" anchor="ctr" horzOverflow="overflow"/>
                </a:tc>
                <a:tc>
                  <a:txBody>
                    <a:bodyPr/>
                    <a:lstStyle/>
                    <a:p>
                      <a:pPr algn="ctr" defTabSz="685800">
                        <a:defRPr sz="1800"/>
                      </a:pPr>
                      <a:r>
                        <a:rPr sz="2000" dirty="0">
                          <a:solidFill>
                            <a:schemeClr val="tx1"/>
                          </a:solidFill>
                          <a:latin typeface="Times New Roman"/>
                          <a:ea typeface="Times New Roman"/>
                          <a:cs typeface="Times New Roman"/>
                          <a:sym typeface="Times New Roman"/>
                        </a:rPr>
                        <a:t>Not more than Rs.3500 </a:t>
                      </a:r>
                    </a:p>
                  </a:txBody>
                  <a:tcPr marL="45720" marR="45720" marT="60953" marB="60953" anchor="ctr" horzOverflow="overflow"/>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83976308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Virtual </a:t>
            </a:r>
            <a:r>
              <a:rPr lang="en-US"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eyboard Test Suite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648200"/>
          </a:xfrm>
        </p:spPr>
        <p:txBody>
          <a:bodyPr/>
          <a:lstStyle/>
          <a:p>
            <a:pPr marL="514350" indent="-514350">
              <a:buAutoNum type="arabicPeriod"/>
            </a:pPr>
            <a:r>
              <a:rPr lang="en-US" sz="2600" dirty="0">
                <a:latin typeface="Times New Roman" pitchFamily="18" charset="0"/>
                <a:cs typeface="Times New Roman" pitchFamily="18" charset="0"/>
              </a:rPr>
              <a:t>Keyboard response time</a:t>
            </a:r>
          </a:p>
          <a:p>
            <a:pPr marL="514350" indent="-514350">
              <a:buAutoNum type="arabicPeriod"/>
            </a:pPr>
            <a:r>
              <a:rPr lang="en-US" sz="2600" dirty="0">
                <a:latin typeface="Times New Roman" pitchFamily="18" charset="0"/>
                <a:cs typeface="Times New Roman" pitchFamily="18" charset="0"/>
              </a:rPr>
              <a:t>Key Accuracy test</a:t>
            </a:r>
          </a:p>
        </p:txBody>
      </p:sp>
    </p:spTree>
    <p:extLst>
      <p:ext uri="{BB962C8B-B14F-4D97-AF65-F5344CB8AC3E}">
        <p14:creationId xmlns="" xmlns:p14="http://schemas.microsoft.com/office/powerpoint/2010/main" val="1522134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762000" y="228600"/>
            <a:ext cx="6965950" cy="1201738"/>
          </a:xfrm>
        </p:spPr>
        <p:txBody>
          <a:bodyPr/>
          <a:lstStyle/>
          <a:p>
            <a:pPr eaLnBrk="1" hangingPunct="1"/>
            <a:r>
              <a:rPr lang="en-US" b="1" dirty="0">
                <a:latin typeface="Times New Roman" pitchFamily="18" charset="0"/>
                <a:cs typeface="Times New Roman" pitchFamily="18" charset="0"/>
                <a:sym typeface="Times New Roman" pitchFamily="18" charset="0"/>
              </a:rPr>
              <a:t>Objectives</a:t>
            </a:r>
          </a:p>
        </p:txBody>
      </p:sp>
      <p:sp>
        <p:nvSpPr>
          <p:cNvPr id="3075" name="Content Placeholder 1"/>
          <p:cNvSpPr>
            <a:spLocks noGrp="1"/>
          </p:cNvSpPr>
          <p:nvPr>
            <p:ph type="body" sz="half" idx="1"/>
          </p:nvPr>
        </p:nvSpPr>
        <p:spPr>
          <a:xfrm>
            <a:off x="533400" y="1371600"/>
            <a:ext cx="8077200" cy="4645025"/>
          </a:xfrm>
        </p:spPr>
        <p:txBody>
          <a:bodyPr/>
          <a:lstStyle/>
          <a:p>
            <a:pPr algn="just" eaLnBrk="1" hangingPunct="1"/>
            <a:r>
              <a:rPr lang="en-US" sz="2400" dirty="0" smtClean="0">
                <a:latin typeface="Times New Roman" pitchFamily="18" charset="0"/>
                <a:cs typeface="Times New Roman" pitchFamily="18" charset="0"/>
                <a:sym typeface="Times New Roman" pitchFamily="18" charset="0"/>
              </a:rPr>
              <a:t>To design a virtual keyboard i.e. a keyboard without mechanical keys and functions by </a:t>
            </a:r>
            <a:r>
              <a:rPr lang="en-US" sz="2400" b="1" dirty="0" smtClean="0">
                <a:latin typeface="Times New Roman" pitchFamily="18" charset="0"/>
                <a:cs typeface="Times New Roman" pitchFamily="18" charset="0"/>
                <a:sym typeface="Times New Roman" pitchFamily="18" charset="0"/>
              </a:rPr>
              <a:t>air typing.</a:t>
            </a:r>
          </a:p>
          <a:p>
            <a:pPr algn="just" eaLnBrk="1" hangingPunct="1"/>
            <a:r>
              <a:rPr lang="en-US" sz="2400" dirty="0" smtClean="0">
                <a:latin typeface="Times New Roman" pitchFamily="18" charset="0"/>
                <a:cs typeface="Times New Roman" pitchFamily="18" charset="0"/>
                <a:sym typeface="Times New Roman" pitchFamily="18" charset="0"/>
              </a:rPr>
              <a:t>To </a:t>
            </a:r>
            <a:r>
              <a:rPr lang="en-US" sz="2400" dirty="0">
                <a:latin typeface="Times New Roman" pitchFamily="18" charset="0"/>
                <a:cs typeface="Times New Roman" pitchFamily="18" charset="0"/>
                <a:sym typeface="Times New Roman" pitchFamily="18" charset="0"/>
              </a:rPr>
              <a:t>implement all </a:t>
            </a:r>
            <a:r>
              <a:rPr lang="en-US" sz="2400" b="1" dirty="0">
                <a:latin typeface="Times New Roman" pitchFamily="18" charset="0"/>
                <a:cs typeface="Times New Roman" pitchFamily="18" charset="0"/>
                <a:sym typeface="Times New Roman" pitchFamily="18" charset="0"/>
              </a:rPr>
              <a:t>functions of </a:t>
            </a:r>
            <a:r>
              <a:rPr lang="en-US" sz="2400" b="1" dirty="0" smtClean="0">
                <a:latin typeface="Times New Roman" pitchFamily="18" charset="0"/>
                <a:cs typeface="Times New Roman" pitchFamily="18" charset="0"/>
                <a:sym typeface="Times New Roman" pitchFamily="18" charset="0"/>
              </a:rPr>
              <a:t>existing mechanical </a:t>
            </a:r>
            <a:r>
              <a:rPr lang="en-US" sz="2400" b="1" dirty="0">
                <a:latin typeface="Times New Roman" pitchFamily="18" charset="0"/>
                <a:cs typeface="Times New Roman" pitchFamily="18" charset="0"/>
                <a:sym typeface="Times New Roman" pitchFamily="18" charset="0"/>
              </a:rPr>
              <a:t>keyboards.</a:t>
            </a:r>
          </a:p>
          <a:p>
            <a:pPr algn="just" eaLnBrk="1" hangingPunct="1"/>
            <a:r>
              <a:rPr lang="en-US" sz="2400" dirty="0" smtClean="0">
                <a:latin typeface="Times New Roman" pitchFamily="18" charset="0"/>
                <a:cs typeface="Times New Roman" pitchFamily="18" charset="0"/>
                <a:sym typeface="Times New Roman" pitchFamily="18" charset="0"/>
              </a:rPr>
              <a:t>To </a:t>
            </a:r>
            <a:r>
              <a:rPr lang="en-US" sz="2400" dirty="0">
                <a:latin typeface="Times New Roman" pitchFamily="18" charset="0"/>
                <a:cs typeface="Times New Roman" pitchFamily="18" charset="0"/>
                <a:sym typeface="Times New Roman" pitchFamily="18" charset="0"/>
              </a:rPr>
              <a:t>improve </a:t>
            </a:r>
            <a:r>
              <a:rPr lang="en-US" sz="2400" b="1" dirty="0">
                <a:latin typeface="Times New Roman" pitchFamily="18" charset="0"/>
                <a:cs typeface="Times New Roman" pitchFamily="18" charset="0"/>
                <a:sym typeface="Times New Roman" pitchFamily="18" charset="0"/>
              </a:rPr>
              <a:t>performance</a:t>
            </a:r>
            <a:r>
              <a:rPr lang="en-US" sz="2400" dirty="0">
                <a:latin typeface="Times New Roman" pitchFamily="18" charset="0"/>
                <a:cs typeface="Times New Roman" pitchFamily="18" charset="0"/>
                <a:sym typeface="Times New Roman" pitchFamily="18" charset="0"/>
              </a:rPr>
              <a:t> and </a:t>
            </a:r>
            <a:r>
              <a:rPr lang="en-US" sz="2400" b="1" dirty="0">
                <a:latin typeface="Times New Roman" pitchFamily="18" charset="0"/>
                <a:cs typeface="Times New Roman" pitchFamily="18" charset="0"/>
                <a:sym typeface="Times New Roman" pitchFamily="18" charset="0"/>
              </a:rPr>
              <a:t>reduce </a:t>
            </a:r>
            <a:r>
              <a:rPr lang="en-US" sz="2400" b="1" dirty="0" smtClean="0">
                <a:latin typeface="Times New Roman" pitchFamily="18" charset="0"/>
                <a:cs typeface="Times New Roman" pitchFamily="18" charset="0"/>
                <a:sym typeface="Times New Roman" pitchFamily="18" charset="0"/>
              </a:rPr>
              <a:t>cost</a:t>
            </a:r>
            <a:r>
              <a:rPr lang="en-US" sz="2400" dirty="0" smtClean="0">
                <a:latin typeface="Times New Roman" pitchFamily="18" charset="0"/>
                <a:cs typeface="Times New Roman" pitchFamily="18" charset="0"/>
                <a:sym typeface="Times New Roman" pitchFamily="18" charset="0"/>
              </a:rPr>
              <a:t> in comparison with the existing virtual keyboards.</a:t>
            </a:r>
          </a:p>
          <a:p>
            <a:pPr algn="just" eaLnBrk="1" hangingPunct="1"/>
            <a:r>
              <a:rPr lang="en-US" sz="2400" dirty="0">
                <a:latin typeface="Times New Roman" pitchFamily="18" charset="0"/>
                <a:cs typeface="Times New Roman" pitchFamily="18" charset="0"/>
                <a:sym typeface="Times New Roman" pitchFamily="18" charset="0"/>
              </a:rPr>
              <a:t>To increase </a:t>
            </a:r>
            <a:r>
              <a:rPr lang="en-US" sz="2400" b="1" dirty="0">
                <a:latin typeface="Times New Roman" pitchFamily="18" charset="0"/>
                <a:cs typeface="Times New Roman" pitchFamily="18" charset="0"/>
                <a:sym typeface="Times New Roman" pitchFamily="18" charset="0"/>
              </a:rPr>
              <a:t>portability</a:t>
            </a:r>
            <a:r>
              <a:rPr lang="en-US" sz="2400" dirty="0" smtClean="0">
                <a:latin typeface="Times New Roman" pitchFamily="18" charset="0"/>
                <a:cs typeface="Times New Roman" pitchFamily="18" charset="0"/>
                <a:sym typeface="Times New Roman" pitchFamily="18" charset="0"/>
              </a:rPr>
              <a:t>.</a:t>
            </a:r>
          </a:p>
          <a:p>
            <a:pPr algn="just" eaLnBrk="1" hangingPunct="1"/>
            <a:r>
              <a:rPr lang="en-US" sz="2400" dirty="0">
                <a:latin typeface="Times New Roman" pitchFamily="18" charset="0"/>
                <a:cs typeface="Times New Roman" pitchFamily="18" charset="0"/>
                <a:sym typeface="Times New Roman" pitchFamily="18" charset="0"/>
              </a:rPr>
              <a:t>To give a </a:t>
            </a:r>
            <a:r>
              <a:rPr lang="en-US" sz="2400" b="1" dirty="0">
                <a:latin typeface="Times New Roman" pitchFamily="18" charset="0"/>
                <a:cs typeface="Times New Roman" pitchFamily="18" charset="0"/>
                <a:sym typeface="Times New Roman" pitchFamily="18" charset="0"/>
              </a:rPr>
              <a:t>different perspective</a:t>
            </a:r>
            <a:r>
              <a:rPr lang="en-US" sz="2400" dirty="0">
                <a:latin typeface="Times New Roman" pitchFamily="18" charset="0"/>
                <a:cs typeface="Times New Roman" pitchFamily="18" charset="0"/>
                <a:sym typeface="Times New Roman" pitchFamily="18" charset="0"/>
              </a:rPr>
              <a:t> of laser keyboards.</a:t>
            </a:r>
          </a:p>
          <a:p>
            <a:pPr algn="just" eaLnBrk="1" hangingPunct="1"/>
            <a:endParaRPr lang="en-US" sz="2400" dirty="0">
              <a:latin typeface="Times New Roman" pitchFamily="18" charset="0"/>
              <a:cs typeface="Times New Roman" pitchFamily="18" charset="0"/>
              <a:sym typeface="Times New Roman" pitchFamily="18" charset="0"/>
            </a:endParaRPr>
          </a:p>
          <a:p>
            <a:pPr algn="just" eaLnBrk="1" hangingPunct="1"/>
            <a:endParaRPr lang="en-US" sz="2400" dirty="0">
              <a:latin typeface="Times New Roman" pitchFamily="18" charset="0"/>
              <a:cs typeface="Times New Roman" pitchFamily="18" charset="0"/>
              <a:sym typeface="Times New Roman" pitchFamily="18" charset="0"/>
            </a:endParaRPr>
          </a:p>
        </p:txBody>
      </p:sp>
    </p:spTree>
    <p:extLst>
      <p:ext uri="{BB962C8B-B14F-4D97-AF65-F5344CB8AC3E}">
        <p14:creationId xmlns="" xmlns:p14="http://schemas.microsoft.com/office/powerpoint/2010/main" val="236974088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latin typeface="Times New Roman" pitchFamily="18" charset="0"/>
                <a:cs typeface="Times New Roman" pitchFamily="18" charset="0"/>
              </a:rPr>
              <a:t>Keyboard response time</a:t>
            </a:r>
          </a:p>
        </p:txBody>
      </p:sp>
      <p:sp>
        <p:nvSpPr>
          <p:cNvPr id="3" name="Content Placeholder 2"/>
          <p:cNvSpPr>
            <a:spLocks noGrp="1"/>
          </p:cNvSpPr>
          <p:nvPr>
            <p:ph idx="1"/>
          </p:nvPr>
        </p:nvSpPr>
        <p:spPr>
          <a:xfrm>
            <a:off x="533400" y="1219200"/>
            <a:ext cx="8229600" cy="5638800"/>
          </a:xfrm>
        </p:spPr>
        <p:txBody>
          <a:bodyPr/>
          <a:lstStyle/>
          <a:p>
            <a:r>
              <a:rPr lang="en-US" sz="2400" dirty="0">
                <a:latin typeface="Times New Roman" pitchFamily="18" charset="0"/>
                <a:cs typeface="Times New Roman" pitchFamily="18" charset="0"/>
              </a:rPr>
              <a:t>Keyboard response time represents the time requirement in milliseconds by the keyboard to capture the key press and display the corresponding character on the screen.</a:t>
            </a:r>
          </a:p>
          <a:p>
            <a:pPr marL="0" indent="0">
              <a:buNone/>
            </a:pP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In case of normal keyboard, the response time is a factor of the key </a:t>
            </a:r>
            <a:r>
              <a:rPr lang="en-US" sz="2400" dirty="0" err="1">
                <a:latin typeface="Times New Roman" pitchFamily="18" charset="0"/>
                <a:cs typeface="Times New Roman" pitchFamily="18" charset="0"/>
              </a:rPr>
              <a:t>debounce</a:t>
            </a:r>
            <a:r>
              <a:rPr lang="en-US" sz="2400" dirty="0">
                <a:latin typeface="Times New Roman" pitchFamily="18" charset="0"/>
                <a:cs typeface="Times New Roman" pitchFamily="18" charset="0"/>
              </a:rPr>
              <a:t> response, the scan rate, the internal CPU translation, the </a:t>
            </a:r>
            <a:r>
              <a:rPr lang="en-US" sz="2400" dirty="0" err="1">
                <a:latin typeface="Times New Roman" pitchFamily="18" charset="0"/>
                <a:cs typeface="Times New Roman" pitchFamily="18" charset="0"/>
              </a:rPr>
              <a:t>signalling</a:t>
            </a:r>
            <a:r>
              <a:rPr lang="en-US" sz="2400" dirty="0">
                <a:latin typeface="Times New Roman" pitchFamily="18" charset="0"/>
                <a:cs typeface="Times New Roman" pitchFamily="18" charset="0"/>
              </a:rPr>
              <a:t> speed, the interrupt latency of the main computer and the driver code. </a:t>
            </a:r>
          </a:p>
        </p:txBody>
      </p:sp>
    </p:spTree>
    <p:extLst>
      <p:ext uri="{BB962C8B-B14F-4D97-AF65-F5344CB8AC3E}">
        <p14:creationId xmlns="" xmlns:p14="http://schemas.microsoft.com/office/powerpoint/2010/main" val="824622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Testing process</a:t>
            </a:r>
          </a:p>
        </p:txBody>
      </p:sp>
      <p:sp>
        <p:nvSpPr>
          <p:cNvPr id="3" name="Content Placeholder 2"/>
          <p:cNvSpPr>
            <a:spLocks noGrp="1"/>
          </p:cNvSpPr>
          <p:nvPr>
            <p:ph idx="1"/>
          </p:nvPr>
        </p:nvSpPr>
        <p:spPr>
          <a:xfrm>
            <a:off x="533400" y="1295400"/>
            <a:ext cx="8229600" cy="4906963"/>
          </a:xfrm>
        </p:spPr>
        <p:txBody>
          <a:bodyPr/>
          <a:lstStyle/>
          <a:p>
            <a:r>
              <a:rPr lang="en-US" sz="2400" dirty="0">
                <a:latin typeface="Times New Roman" pitchFamily="18" charset="0"/>
                <a:cs typeface="Times New Roman" pitchFamily="18" charset="0"/>
              </a:rPr>
              <a:t>The keyboard response time is identified by subtracting the timestamp values at the position of the code, where the input is taken and another time stamp at the position of the code where the key is displayed.</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Since it is a virtual keyboard the </a:t>
            </a:r>
            <a:r>
              <a:rPr lang="en-US" sz="2400" dirty="0" err="1">
                <a:latin typeface="Times New Roman" pitchFamily="18" charset="0"/>
                <a:cs typeface="Times New Roman" pitchFamily="18" charset="0"/>
              </a:rPr>
              <a:t>debouncing</a:t>
            </a:r>
            <a:r>
              <a:rPr lang="en-US" sz="2400" dirty="0">
                <a:latin typeface="Times New Roman" pitchFamily="18" charset="0"/>
                <a:cs typeface="Times New Roman" pitchFamily="18" charset="0"/>
              </a:rPr>
              <a:t> criteria is not applicable but additionally the lab view code pipeline execution time itself will add up to the keyboard response time.</a:t>
            </a:r>
          </a:p>
        </p:txBody>
      </p:sp>
    </p:spTree>
    <p:extLst>
      <p:ext uri="{BB962C8B-B14F-4D97-AF65-F5344CB8AC3E}">
        <p14:creationId xmlns="" xmlns:p14="http://schemas.microsoft.com/office/powerpoint/2010/main" val="417478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latin typeface="Times New Roman" pitchFamily="18" charset="0"/>
                <a:cs typeface="Times New Roman" pitchFamily="18" charset="0"/>
              </a:rPr>
              <a:t>Screenshot of results</a:t>
            </a:r>
          </a:p>
        </p:txBody>
      </p:sp>
      <p:pic>
        <p:nvPicPr>
          <p:cNvPr id="3074" name="Picture 2" descr="C:\Users\User all\Desktop\output.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52400" y="685800"/>
            <a:ext cx="8915400" cy="8534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68680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059661963"/>
              </p:ext>
            </p:extLst>
          </p:nvPr>
        </p:nvGraphicFramePr>
        <p:xfrm>
          <a:off x="304800" y="1447800"/>
          <a:ext cx="8229600" cy="342900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571500">
                <a:tc>
                  <a:txBody>
                    <a:bodyPr/>
                    <a:lstStyle/>
                    <a:p>
                      <a:r>
                        <a:rPr lang="en-US" dirty="0"/>
                        <a:t>Trials </a:t>
                      </a:r>
                    </a:p>
                  </a:txBody>
                  <a:tcPr/>
                </a:tc>
                <a:tc>
                  <a:txBody>
                    <a:bodyPr/>
                    <a:lstStyle/>
                    <a:p>
                      <a:r>
                        <a:rPr lang="en-US" dirty="0"/>
                        <a:t>Keyboard response time(in milliseconds)</a:t>
                      </a:r>
                    </a:p>
                  </a:txBody>
                  <a:tcPr/>
                </a:tc>
                <a:extLst>
                  <a:ext uri="{0D108BD9-81ED-4DB2-BD59-A6C34878D82A}">
                    <a16:rowId xmlns="" xmlns:a16="http://schemas.microsoft.com/office/drawing/2014/main" val="10000"/>
                  </a:ext>
                </a:extLst>
              </a:tr>
              <a:tr h="571500">
                <a:tc>
                  <a:txBody>
                    <a:bodyPr/>
                    <a:lstStyle/>
                    <a:p>
                      <a:r>
                        <a:rPr lang="en-US" dirty="0"/>
                        <a:t>Trial 1</a:t>
                      </a:r>
                    </a:p>
                  </a:txBody>
                  <a:tcPr/>
                </a:tc>
                <a:tc>
                  <a:txBody>
                    <a:bodyPr/>
                    <a:lstStyle/>
                    <a:p>
                      <a:r>
                        <a:rPr lang="en-US" dirty="0"/>
                        <a:t>6</a:t>
                      </a:r>
                    </a:p>
                  </a:txBody>
                  <a:tcPr/>
                </a:tc>
                <a:extLst>
                  <a:ext uri="{0D108BD9-81ED-4DB2-BD59-A6C34878D82A}">
                    <a16:rowId xmlns="" xmlns:a16="http://schemas.microsoft.com/office/drawing/2014/main" val="10001"/>
                  </a:ext>
                </a:extLst>
              </a:tr>
              <a:tr h="571500">
                <a:tc>
                  <a:txBody>
                    <a:bodyPr/>
                    <a:lstStyle/>
                    <a:p>
                      <a:r>
                        <a:rPr lang="en-US" dirty="0"/>
                        <a:t>Trial 2 </a:t>
                      </a:r>
                    </a:p>
                  </a:txBody>
                  <a:tcPr/>
                </a:tc>
                <a:tc>
                  <a:txBody>
                    <a:bodyPr/>
                    <a:lstStyle/>
                    <a:p>
                      <a:r>
                        <a:rPr lang="en-US" dirty="0"/>
                        <a:t>8</a:t>
                      </a:r>
                    </a:p>
                  </a:txBody>
                  <a:tcPr/>
                </a:tc>
                <a:extLst>
                  <a:ext uri="{0D108BD9-81ED-4DB2-BD59-A6C34878D82A}">
                    <a16:rowId xmlns="" xmlns:a16="http://schemas.microsoft.com/office/drawing/2014/main" val="10002"/>
                  </a:ext>
                </a:extLst>
              </a:tr>
              <a:tr h="571500">
                <a:tc>
                  <a:txBody>
                    <a:bodyPr/>
                    <a:lstStyle/>
                    <a:p>
                      <a:r>
                        <a:rPr lang="en-US" dirty="0"/>
                        <a:t>Trial 3 </a:t>
                      </a:r>
                    </a:p>
                  </a:txBody>
                  <a:tcPr/>
                </a:tc>
                <a:tc>
                  <a:txBody>
                    <a:bodyPr/>
                    <a:lstStyle/>
                    <a:p>
                      <a:r>
                        <a:rPr lang="en-US" dirty="0"/>
                        <a:t>12</a:t>
                      </a:r>
                    </a:p>
                  </a:txBody>
                  <a:tcPr/>
                </a:tc>
                <a:extLst>
                  <a:ext uri="{0D108BD9-81ED-4DB2-BD59-A6C34878D82A}">
                    <a16:rowId xmlns="" xmlns:a16="http://schemas.microsoft.com/office/drawing/2014/main" val="10003"/>
                  </a:ext>
                </a:extLst>
              </a:tr>
              <a:tr h="571500">
                <a:tc>
                  <a:txBody>
                    <a:bodyPr/>
                    <a:lstStyle/>
                    <a:p>
                      <a:r>
                        <a:rPr lang="en-US" dirty="0"/>
                        <a:t>Trial 4</a:t>
                      </a:r>
                    </a:p>
                  </a:txBody>
                  <a:tcPr/>
                </a:tc>
                <a:tc>
                  <a:txBody>
                    <a:bodyPr/>
                    <a:lstStyle/>
                    <a:p>
                      <a:r>
                        <a:rPr lang="en-US" dirty="0"/>
                        <a:t>9</a:t>
                      </a:r>
                    </a:p>
                  </a:txBody>
                  <a:tcPr/>
                </a:tc>
                <a:extLst>
                  <a:ext uri="{0D108BD9-81ED-4DB2-BD59-A6C34878D82A}">
                    <a16:rowId xmlns="" xmlns:a16="http://schemas.microsoft.com/office/drawing/2014/main" val="10004"/>
                  </a:ext>
                </a:extLst>
              </a:tr>
              <a:tr h="571500">
                <a:tc>
                  <a:txBody>
                    <a:bodyPr/>
                    <a:lstStyle/>
                    <a:p>
                      <a:r>
                        <a:rPr lang="en-US" dirty="0"/>
                        <a:t>Trial</a:t>
                      </a:r>
                      <a:r>
                        <a:rPr lang="en-US" baseline="0" dirty="0"/>
                        <a:t> 5</a:t>
                      </a:r>
                      <a:endParaRPr lang="en-US" dirty="0"/>
                    </a:p>
                  </a:txBody>
                  <a:tcPr/>
                </a:tc>
                <a:tc>
                  <a:txBody>
                    <a:bodyPr/>
                    <a:lstStyle/>
                    <a:p>
                      <a:r>
                        <a:rPr lang="en-US" dirty="0"/>
                        <a:t>8</a:t>
                      </a:r>
                    </a:p>
                  </a:txBody>
                  <a:tcPr/>
                </a:tc>
                <a:extLst>
                  <a:ext uri="{0D108BD9-81ED-4DB2-BD59-A6C34878D82A}">
                    <a16:rowId xmlns="" xmlns:a16="http://schemas.microsoft.com/office/drawing/2014/main" val="10005"/>
                  </a:ext>
                </a:extLst>
              </a:tr>
            </a:tbl>
          </a:graphicData>
        </a:graphic>
      </p:graphicFrame>
      <p:sp>
        <p:nvSpPr>
          <p:cNvPr id="5" name="TextBox 4"/>
          <p:cNvSpPr txBox="1"/>
          <p:nvPr/>
        </p:nvSpPr>
        <p:spPr>
          <a:xfrm>
            <a:off x="304800" y="304800"/>
            <a:ext cx="8077200" cy="707886"/>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Test Results</a:t>
            </a:r>
            <a:endParaRPr lang="en-US" sz="4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875593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Accuracy test</a:t>
            </a:r>
          </a:p>
        </p:txBody>
      </p:sp>
      <p:sp>
        <p:nvSpPr>
          <p:cNvPr id="3" name="Content Placeholder 2"/>
          <p:cNvSpPr>
            <a:spLocks noGrp="1"/>
          </p:cNvSpPr>
          <p:nvPr>
            <p:ph idx="1"/>
          </p:nvPr>
        </p:nvSpPr>
        <p:spPr>
          <a:xfrm>
            <a:off x="457200" y="990600"/>
            <a:ext cx="8229600" cy="4953000"/>
          </a:xfrm>
        </p:spPr>
        <p:txBody>
          <a:bodyPr/>
          <a:lstStyle/>
          <a:p>
            <a:r>
              <a:rPr lang="en-US" sz="2300" dirty="0">
                <a:latin typeface="Times New Roman" pitchFamily="18" charset="0"/>
                <a:cs typeface="Times New Roman" pitchFamily="18" charset="0"/>
              </a:rPr>
              <a:t>Virtual keyboards are vulnerable to “key stroke deviations”. There are different ways keystroke deviation may occur. </a:t>
            </a:r>
          </a:p>
          <a:p>
            <a:pPr marL="0" indent="0">
              <a:buNone/>
            </a:pP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When we strike the keyboard in high frequency, the keystroke is easy to deviate. Repeated striking of the same key results in unexpected recognition due to deviations. Thus users cannot get the feedback just as striking a real keyboard.</a:t>
            </a:r>
          </a:p>
          <a:p>
            <a:pPr marL="0" indent="0">
              <a:buNone/>
            </a:pP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If the finger tip almost falls in the expected key stroke position, the result turns out to be more accurate. When the finger tip falls in the position between the two keys , it might results in erroneous key recognition. </a:t>
            </a:r>
          </a:p>
          <a:p>
            <a:endParaRPr lang="en-US" sz="23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a:p>
            <a:pPr marL="0" indent="0">
              <a:buNone/>
            </a:pPr>
            <a:r>
              <a:rPr lang="en-US" sz="2300" dirty="0">
                <a:latin typeface="Times New Roman" pitchFamily="18" charset="0"/>
                <a:cs typeface="Times New Roman" pitchFamily="18" charset="0"/>
              </a:rPr>
              <a:t> </a:t>
            </a:r>
          </a:p>
        </p:txBody>
      </p:sp>
    </p:spTree>
    <p:extLst>
      <p:ext uri="{BB962C8B-B14F-4D97-AF65-F5344CB8AC3E}">
        <p14:creationId xmlns="" xmlns:p14="http://schemas.microsoft.com/office/powerpoint/2010/main" val="3444103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latin typeface="Times New Roman" pitchFamily="18" charset="0"/>
                <a:cs typeface="Times New Roman" pitchFamily="18" charset="0"/>
              </a:rPr>
              <a:t>Testing process</a:t>
            </a:r>
          </a:p>
        </p:txBody>
      </p:sp>
      <p:sp>
        <p:nvSpPr>
          <p:cNvPr id="3" name="Content Placeholder 2"/>
          <p:cNvSpPr>
            <a:spLocks noGrp="1"/>
          </p:cNvSpPr>
          <p:nvPr>
            <p:ph idx="1"/>
          </p:nvPr>
        </p:nvSpPr>
        <p:spPr>
          <a:xfrm>
            <a:off x="457200" y="838200"/>
            <a:ext cx="8229600" cy="5791200"/>
          </a:xfrm>
        </p:spPr>
        <p:txBody>
          <a:bodyPr/>
          <a:lstStyle/>
          <a:p>
            <a:r>
              <a:rPr lang="en-US" sz="2400" dirty="0">
                <a:latin typeface="Times New Roman" pitchFamily="18" charset="0"/>
                <a:cs typeface="Times New Roman" pitchFamily="18" charset="0"/>
              </a:rPr>
              <a:t>Keys are  selected at random and are typed repeatedly and then the key recognition statistics is collected.</a:t>
            </a:r>
          </a:p>
          <a:p>
            <a:r>
              <a:rPr lang="en-US" sz="2400" dirty="0">
                <a:latin typeface="Times New Roman" pitchFamily="18" charset="0"/>
                <a:cs typeface="Times New Roman" pitchFamily="18" charset="0"/>
              </a:rPr>
              <a:t>This is repeated for single characters(number, letter, space) and multiple characters.</a:t>
            </a:r>
          </a:p>
          <a:p>
            <a:endParaRPr lang="en-US" sz="2400" dirty="0"/>
          </a:p>
          <a:p>
            <a:endParaRPr lang="en-US" sz="2400" dirty="0"/>
          </a:p>
        </p:txBody>
      </p:sp>
      <p:pic>
        <p:nvPicPr>
          <p:cNvPr id="5" name="Picture 4">
            <a:extLst>
              <a:ext uri="{FF2B5EF4-FFF2-40B4-BE49-F238E27FC236}">
                <a16:creationId xmlns="" xmlns:a16="http://schemas.microsoft.com/office/drawing/2014/main" id="{ACC54654-9E3E-42A1-82AA-D389C1A143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28800" y="2703095"/>
            <a:ext cx="6114737" cy="3926305"/>
          </a:xfrm>
          <a:prstGeom prst="rect">
            <a:avLst/>
          </a:prstGeom>
        </p:spPr>
      </p:pic>
    </p:spTree>
    <p:extLst>
      <p:ext uri="{BB962C8B-B14F-4D97-AF65-F5344CB8AC3E}">
        <p14:creationId xmlns="" xmlns:p14="http://schemas.microsoft.com/office/powerpoint/2010/main" val="2574470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dirty="0" smtClean="0">
                <a:latin typeface="Times New Roman" pitchFamily="18" charset="0"/>
                <a:cs typeface="Times New Roman" pitchFamily="18" charset="0"/>
              </a:rPr>
              <a:t>Test Results</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4288571521"/>
              </p:ext>
            </p:extLst>
          </p:nvPr>
        </p:nvGraphicFramePr>
        <p:xfrm>
          <a:off x="1524000" y="762000"/>
          <a:ext cx="6096000" cy="5965376"/>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631372">
                <a:tc>
                  <a:txBody>
                    <a:bodyPr/>
                    <a:lstStyle/>
                    <a:p>
                      <a:r>
                        <a:rPr lang="en-US" dirty="0"/>
                        <a:t>Character</a:t>
                      </a:r>
                    </a:p>
                  </a:txBody>
                  <a:tcPr/>
                </a:tc>
                <a:tc>
                  <a:txBody>
                    <a:bodyPr/>
                    <a:lstStyle/>
                    <a:p>
                      <a:r>
                        <a:rPr lang="en-US" dirty="0"/>
                        <a:t>No</a:t>
                      </a:r>
                      <a:r>
                        <a:rPr lang="en-US" baseline="0" dirty="0"/>
                        <a:t> of Trials</a:t>
                      </a:r>
                      <a:endParaRPr lang="en-US" dirty="0"/>
                    </a:p>
                  </a:txBody>
                  <a:tcPr/>
                </a:tc>
                <a:tc>
                  <a:txBody>
                    <a:bodyPr/>
                    <a:lstStyle/>
                    <a:p>
                      <a:r>
                        <a:rPr lang="en-US" dirty="0"/>
                        <a:t>Accuracy= (no of success trials/ total no of</a:t>
                      </a:r>
                      <a:r>
                        <a:rPr lang="en-US" baseline="0" dirty="0"/>
                        <a:t> trials)*100</a:t>
                      </a:r>
                      <a:endParaRPr lang="en-US" dirty="0"/>
                    </a:p>
                  </a:txBody>
                  <a:tcPr/>
                </a:tc>
                <a:extLst>
                  <a:ext uri="{0D108BD9-81ED-4DB2-BD59-A6C34878D82A}">
                    <a16:rowId xmlns="" xmlns:a16="http://schemas.microsoft.com/office/drawing/2014/main" val="10000"/>
                  </a:ext>
                </a:extLst>
              </a:tr>
              <a:tr h="631372">
                <a:tc>
                  <a:txBody>
                    <a:bodyPr/>
                    <a:lstStyle/>
                    <a:p>
                      <a:r>
                        <a:rPr lang="en-US" dirty="0"/>
                        <a:t>“a”</a:t>
                      </a:r>
                    </a:p>
                  </a:txBody>
                  <a:tcPr/>
                </a:tc>
                <a:tc>
                  <a:txBody>
                    <a:bodyPr/>
                    <a:lstStyle/>
                    <a:p>
                      <a:r>
                        <a:rPr lang="en-US" dirty="0"/>
                        <a:t>20</a:t>
                      </a:r>
                    </a:p>
                  </a:txBody>
                  <a:tcPr/>
                </a:tc>
                <a:tc>
                  <a:txBody>
                    <a:bodyPr/>
                    <a:lstStyle/>
                    <a:p>
                      <a:r>
                        <a:rPr lang="en-US" dirty="0"/>
                        <a:t>100%</a:t>
                      </a:r>
                    </a:p>
                  </a:txBody>
                  <a:tcPr/>
                </a:tc>
                <a:extLst>
                  <a:ext uri="{0D108BD9-81ED-4DB2-BD59-A6C34878D82A}">
                    <a16:rowId xmlns="" xmlns:a16="http://schemas.microsoft.com/office/drawing/2014/main" val="10001"/>
                  </a:ext>
                </a:extLst>
              </a:tr>
              <a:tr h="631372">
                <a:tc>
                  <a:txBody>
                    <a:bodyPr/>
                    <a:lstStyle/>
                    <a:p>
                      <a:r>
                        <a:rPr lang="en-US" dirty="0"/>
                        <a:t>“y”</a:t>
                      </a:r>
                    </a:p>
                  </a:txBody>
                  <a:tcPr/>
                </a:tc>
                <a:tc>
                  <a:txBody>
                    <a:bodyPr/>
                    <a:lstStyle/>
                    <a:p>
                      <a:r>
                        <a:rPr lang="en-US" dirty="0"/>
                        <a:t>20</a:t>
                      </a:r>
                    </a:p>
                  </a:txBody>
                  <a:tcPr/>
                </a:tc>
                <a:tc>
                  <a:txBody>
                    <a:bodyPr/>
                    <a:lstStyle/>
                    <a:p>
                      <a:r>
                        <a:rPr lang="en-US" dirty="0"/>
                        <a:t>100%</a:t>
                      </a:r>
                    </a:p>
                  </a:txBody>
                  <a:tcPr/>
                </a:tc>
                <a:extLst>
                  <a:ext uri="{0D108BD9-81ED-4DB2-BD59-A6C34878D82A}">
                    <a16:rowId xmlns="" xmlns:a16="http://schemas.microsoft.com/office/drawing/2014/main" val="10002"/>
                  </a:ext>
                </a:extLst>
              </a:tr>
              <a:tr h="631372">
                <a:tc>
                  <a:txBody>
                    <a:bodyPr/>
                    <a:lstStyle/>
                    <a:p>
                      <a:r>
                        <a:rPr lang="en-US" dirty="0"/>
                        <a:t>“r”</a:t>
                      </a:r>
                    </a:p>
                  </a:txBody>
                  <a:tcPr/>
                </a:tc>
                <a:tc>
                  <a:txBody>
                    <a:bodyPr/>
                    <a:lstStyle/>
                    <a:p>
                      <a:r>
                        <a:rPr lang="en-US" dirty="0"/>
                        <a:t>20</a:t>
                      </a:r>
                    </a:p>
                  </a:txBody>
                  <a:tcPr/>
                </a:tc>
                <a:tc>
                  <a:txBody>
                    <a:bodyPr/>
                    <a:lstStyle/>
                    <a:p>
                      <a:r>
                        <a:rPr lang="en-US" dirty="0"/>
                        <a:t>100%</a:t>
                      </a:r>
                    </a:p>
                  </a:txBody>
                  <a:tcPr/>
                </a:tc>
                <a:extLst>
                  <a:ext uri="{0D108BD9-81ED-4DB2-BD59-A6C34878D82A}">
                    <a16:rowId xmlns="" xmlns:a16="http://schemas.microsoft.com/office/drawing/2014/main" val="10003"/>
                  </a:ext>
                </a:extLst>
              </a:tr>
              <a:tr h="631372">
                <a:tc>
                  <a:txBody>
                    <a:bodyPr/>
                    <a:lstStyle/>
                    <a:p>
                      <a:r>
                        <a:rPr lang="en-US" dirty="0"/>
                        <a:t>“8”</a:t>
                      </a:r>
                    </a:p>
                  </a:txBody>
                  <a:tcPr/>
                </a:tc>
                <a:tc>
                  <a:txBody>
                    <a:bodyPr/>
                    <a:lstStyle/>
                    <a:p>
                      <a:r>
                        <a:rPr lang="en-US" dirty="0"/>
                        <a:t>20</a:t>
                      </a:r>
                    </a:p>
                  </a:txBody>
                  <a:tcPr/>
                </a:tc>
                <a:tc>
                  <a:txBody>
                    <a:bodyPr/>
                    <a:lstStyle/>
                    <a:p>
                      <a:r>
                        <a:rPr lang="en-US" dirty="0"/>
                        <a:t>100%</a:t>
                      </a:r>
                    </a:p>
                  </a:txBody>
                  <a:tcPr/>
                </a:tc>
                <a:extLst>
                  <a:ext uri="{0D108BD9-81ED-4DB2-BD59-A6C34878D82A}">
                    <a16:rowId xmlns="" xmlns:a16="http://schemas.microsoft.com/office/drawing/2014/main" val="10004"/>
                  </a:ext>
                </a:extLst>
              </a:tr>
              <a:tr h="631372">
                <a:tc>
                  <a:txBody>
                    <a:bodyPr/>
                    <a:lstStyle/>
                    <a:p>
                      <a:r>
                        <a:rPr lang="en-US" dirty="0"/>
                        <a:t>“1”</a:t>
                      </a:r>
                    </a:p>
                  </a:txBody>
                  <a:tcPr/>
                </a:tc>
                <a:tc>
                  <a:txBody>
                    <a:bodyPr/>
                    <a:lstStyle/>
                    <a:p>
                      <a:r>
                        <a:rPr lang="en-US" dirty="0"/>
                        <a:t>20</a:t>
                      </a:r>
                    </a:p>
                  </a:txBody>
                  <a:tcPr/>
                </a:tc>
                <a:tc>
                  <a:txBody>
                    <a:bodyPr/>
                    <a:lstStyle/>
                    <a:p>
                      <a:r>
                        <a:rPr lang="en-US" dirty="0"/>
                        <a:t>100%</a:t>
                      </a:r>
                    </a:p>
                  </a:txBody>
                  <a:tcPr/>
                </a:tc>
                <a:extLst>
                  <a:ext uri="{0D108BD9-81ED-4DB2-BD59-A6C34878D82A}">
                    <a16:rowId xmlns="" xmlns:a16="http://schemas.microsoft.com/office/drawing/2014/main" val="10005"/>
                  </a:ext>
                </a:extLst>
              </a:tr>
              <a:tr h="631372">
                <a:tc>
                  <a:txBody>
                    <a:bodyPr/>
                    <a:lstStyle/>
                    <a:p>
                      <a:r>
                        <a:rPr lang="en-US" dirty="0"/>
                        <a:t>“501”</a:t>
                      </a:r>
                    </a:p>
                  </a:txBody>
                  <a:tcPr/>
                </a:tc>
                <a:tc>
                  <a:txBody>
                    <a:bodyPr/>
                    <a:lstStyle/>
                    <a:p>
                      <a:r>
                        <a:rPr lang="en-US" dirty="0"/>
                        <a:t>20</a:t>
                      </a:r>
                    </a:p>
                  </a:txBody>
                  <a:tcPr/>
                </a:tc>
                <a:tc>
                  <a:txBody>
                    <a:bodyPr/>
                    <a:lstStyle/>
                    <a:p>
                      <a:r>
                        <a:rPr lang="en-US" dirty="0"/>
                        <a:t>90%</a:t>
                      </a:r>
                    </a:p>
                  </a:txBody>
                  <a:tcPr/>
                </a:tc>
                <a:extLst>
                  <a:ext uri="{0D108BD9-81ED-4DB2-BD59-A6C34878D82A}">
                    <a16:rowId xmlns="" xmlns:a16="http://schemas.microsoft.com/office/drawing/2014/main" val="10006"/>
                  </a:ext>
                </a:extLst>
              </a:tr>
              <a:tr h="631372">
                <a:tc>
                  <a:txBody>
                    <a:bodyPr/>
                    <a:lstStyle/>
                    <a:p>
                      <a:r>
                        <a:rPr lang="en-US" dirty="0"/>
                        <a:t>“</a:t>
                      </a:r>
                      <a:r>
                        <a:rPr lang="en-US" dirty="0" err="1"/>
                        <a:t>pqr</a:t>
                      </a:r>
                      <a:r>
                        <a:rPr lang="en-US" dirty="0"/>
                        <a:t>”</a:t>
                      </a:r>
                    </a:p>
                  </a:txBody>
                  <a:tcPr/>
                </a:tc>
                <a:tc>
                  <a:txBody>
                    <a:bodyPr/>
                    <a:lstStyle/>
                    <a:p>
                      <a:r>
                        <a:rPr lang="en-US" dirty="0"/>
                        <a:t>20</a:t>
                      </a:r>
                    </a:p>
                  </a:txBody>
                  <a:tcPr/>
                </a:tc>
                <a:tc>
                  <a:txBody>
                    <a:bodyPr/>
                    <a:lstStyle/>
                    <a:p>
                      <a:r>
                        <a:rPr lang="en-US" dirty="0"/>
                        <a:t>95%</a:t>
                      </a:r>
                    </a:p>
                  </a:txBody>
                  <a:tcPr/>
                </a:tc>
                <a:extLst>
                  <a:ext uri="{0D108BD9-81ED-4DB2-BD59-A6C34878D82A}">
                    <a16:rowId xmlns="" xmlns:a16="http://schemas.microsoft.com/office/drawing/2014/main" val="10007"/>
                  </a:ext>
                </a:extLst>
              </a:tr>
              <a:tr h="631372">
                <a:tc>
                  <a:txBody>
                    <a:bodyPr/>
                    <a:lstStyle/>
                    <a:p>
                      <a:r>
                        <a:rPr lang="en-US" dirty="0"/>
                        <a:t>Space bar</a:t>
                      </a:r>
                    </a:p>
                  </a:txBody>
                  <a:tcPr/>
                </a:tc>
                <a:tc>
                  <a:txBody>
                    <a:bodyPr/>
                    <a:lstStyle/>
                    <a:p>
                      <a:r>
                        <a:rPr lang="en-US" dirty="0"/>
                        <a:t>20</a:t>
                      </a:r>
                    </a:p>
                  </a:txBody>
                  <a:tcPr/>
                </a:tc>
                <a:tc>
                  <a:txBody>
                    <a:bodyPr/>
                    <a:lstStyle/>
                    <a:p>
                      <a:r>
                        <a:rPr lang="en-US" dirty="0"/>
                        <a:t>100%</a:t>
                      </a:r>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 xmlns:p14="http://schemas.microsoft.com/office/powerpoint/2010/main" val="3105680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latin typeface="Times New Roman" pitchFamily="18" charset="0"/>
                <a:cs typeface="Times New Roman" pitchFamily="18" charset="0"/>
              </a:rPr>
              <a:t>Observations</a:t>
            </a:r>
          </a:p>
        </p:txBody>
      </p:sp>
      <p:sp>
        <p:nvSpPr>
          <p:cNvPr id="3" name="Content Placeholder 2"/>
          <p:cNvSpPr>
            <a:spLocks noGrp="1"/>
          </p:cNvSpPr>
          <p:nvPr>
            <p:ph idx="1"/>
          </p:nvPr>
        </p:nvSpPr>
        <p:spPr>
          <a:xfrm>
            <a:off x="457200" y="1143000"/>
            <a:ext cx="8229600" cy="4983163"/>
          </a:xfrm>
        </p:spPr>
        <p:txBody>
          <a:bodyPr/>
          <a:lstStyle/>
          <a:p>
            <a:r>
              <a:rPr lang="en-US" sz="2300" dirty="0">
                <a:latin typeface="Times New Roman" pitchFamily="18" charset="0"/>
                <a:cs typeface="Times New Roman" pitchFamily="18" charset="0"/>
              </a:rPr>
              <a:t>Our Virtual keyboard achieves a maximum key response time of 12 </a:t>
            </a:r>
            <a:r>
              <a:rPr lang="en-US" sz="2300" dirty="0" err="1">
                <a:latin typeface="Times New Roman" pitchFamily="18" charset="0"/>
                <a:cs typeface="Times New Roman" pitchFamily="18" charset="0"/>
              </a:rPr>
              <a:t>ms</a:t>
            </a:r>
            <a:r>
              <a:rPr lang="en-US" sz="2300" dirty="0">
                <a:latin typeface="Times New Roman" pitchFamily="18" charset="0"/>
                <a:cs typeface="Times New Roman" pitchFamily="18" charset="0"/>
              </a:rPr>
              <a:t> and on average response time of 8.6 </a:t>
            </a:r>
            <a:r>
              <a:rPr lang="en-US" sz="2300" dirty="0" err="1">
                <a:latin typeface="Times New Roman" pitchFamily="18" charset="0"/>
                <a:cs typeface="Times New Roman" pitchFamily="18" charset="0"/>
              </a:rPr>
              <a:t>ms.</a:t>
            </a:r>
            <a:endParaRPr lang="en-US" sz="2300" dirty="0">
              <a:latin typeface="Times New Roman" pitchFamily="18" charset="0"/>
              <a:cs typeface="Times New Roman" pitchFamily="18" charset="0"/>
            </a:endParaRPr>
          </a:p>
          <a:p>
            <a:pPr marL="0" indent="0">
              <a:buNone/>
            </a:pPr>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The accuracy of the key recognition can be increased by optimizing the alignment of lasers and Light dependent Resistors. </a:t>
            </a:r>
          </a:p>
        </p:txBody>
      </p:sp>
    </p:spTree>
    <p:extLst>
      <p:ext uri="{BB962C8B-B14F-4D97-AF65-F5344CB8AC3E}">
        <p14:creationId xmlns="" xmlns:p14="http://schemas.microsoft.com/office/powerpoint/2010/main" val="41691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Applications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lstStyle/>
          <a:p>
            <a:r>
              <a:rPr lang="en-US" sz="2300" dirty="0">
                <a:latin typeface="Times New Roman" pitchFamily="18" charset="0"/>
                <a:cs typeface="Times New Roman" pitchFamily="18" charset="0"/>
              </a:rPr>
              <a:t>Virtual keyboards may be used in some cases to reduce the risk of keystroke logging. For example, </a:t>
            </a:r>
            <a:r>
              <a:rPr lang="de-DE" sz="2300" dirty="0">
                <a:latin typeface="Times New Roman" pitchFamily="18" charset="0"/>
                <a:cs typeface="Times New Roman" pitchFamily="18" charset="0"/>
              </a:rPr>
              <a:t>Westpac</a:t>
            </a:r>
            <a:r>
              <a:rPr lang="en-US" sz="2300" dirty="0">
                <a:latin typeface="Times New Roman" pitchFamily="18" charset="0"/>
                <a:cs typeface="Times New Roman" pitchFamily="18" charset="0"/>
              </a:rPr>
              <a:t>’s online banking service uses a virtual keyboard for the password entry, as does Treasury Direct. It is more difficult for malware to monitor the data entered via the virtual keyboard, than it is to monitor real keystrokes. Thus, it is difficult to spy on the data entered by users</a:t>
            </a:r>
            <a:r>
              <a:rPr lang="en-US" sz="2300" dirty="0" smtClean="0">
                <a:latin typeface="Times New Roman" pitchFamily="18" charset="0"/>
                <a:cs typeface="Times New Roman" pitchFamily="18" charset="0"/>
              </a:rPr>
              <a:t>.</a:t>
            </a:r>
          </a:p>
          <a:p>
            <a:r>
              <a:rPr lang="en-US" sz="2300" dirty="0">
                <a:latin typeface="Times New Roman" pitchFamily="18" charset="0"/>
                <a:cs typeface="Times New Roman" pitchFamily="18" charset="0"/>
              </a:rPr>
              <a:t>Virtual keyboard could become an important entity of augmented reality in the future</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The </a:t>
            </a:r>
            <a:r>
              <a:rPr lang="en-US" sz="2300" dirty="0">
                <a:latin typeface="Times New Roman" pitchFamily="18" charset="0"/>
                <a:cs typeface="Times New Roman" pitchFamily="18" charset="0"/>
              </a:rPr>
              <a:t>device can be programmed to display letters of any language and this is possible with the mapping of the letters of the language to the laser presses. Thus, the virtual keyboard acts a multiple language insertion device.</a:t>
            </a:r>
            <a:endParaRPr lang="en-US" sz="2300" b="1"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p:txBody>
      </p:sp>
    </p:spTree>
    <p:extLst>
      <p:ext uri="{BB962C8B-B14F-4D97-AF65-F5344CB8AC3E}">
        <p14:creationId xmlns="" xmlns:p14="http://schemas.microsoft.com/office/powerpoint/2010/main" val="440258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Placeholder 1"/>
          <p:cNvSpPr>
            <a:spLocks noGrp="1"/>
          </p:cNvSpPr>
          <p:nvPr>
            <p:ph type="title"/>
          </p:nvPr>
        </p:nvSpPr>
        <p:spPr>
          <a:xfrm>
            <a:off x="533400" y="0"/>
            <a:ext cx="7564438" cy="1060450"/>
          </a:xfrm>
        </p:spPr>
        <p:txBody>
          <a:bodyPr/>
          <a:lstStyle/>
          <a:p>
            <a:pPr eaLnBrk="1" hangingPunct="1"/>
            <a:r>
              <a:rPr lang="en-US" sz="2600" dirty="0">
                <a:latin typeface="Times New Roman" pitchFamily="18" charset="0"/>
                <a:cs typeface="Times New Roman" pitchFamily="18" charset="0"/>
                <a:sym typeface="Times New Roman" pitchFamily="18" charset="0"/>
              </a:rPr>
              <a:t>REFERENCES</a:t>
            </a:r>
          </a:p>
        </p:txBody>
      </p:sp>
      <p:sp>
        <p:nvSpPr>
          <p:cNvPr id="14339" name="Content Placeholder 2"/>
          <p:cNvSpPr>
            <a:spLocks noGrp="1"/>
          </p:cNvSpPr>
          <p:nvPr>
            <p:ph type="body" idx="1"/>
          </p:nvPr>
        </p:nvSpPr>
        <p:spPr>
          <a:xfrm>
            <a:off x="192088" y="571500"/>
            <a:ext cx="8647112" cy="6111875"/>
          </a:xfrm>
        </p:spPr>
        <p:txBody>
          <a:bodyPr/>
          <a:lstStyle/>
          <a:p>
            <a:pPr marL="0" indent="0" algn="just" defTabSz="182563" eaLnBrk="1" hangingPunct="1">
              <a:spcBef>
                <a:spcPct val="0"/>
              </a:spcBef>
              <a:buFontTx/>
              <a:buNone/>
            </a:pPr>
            <a:endParaRPr lang="en-IN" sz="1600" dirty="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dirty="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dirty="0">
                <a:solidFill>
                  <a:srgbClr val="060606"/>
                </a:solidFill>
                <a:latin typeface="Times New Roman" pitchFamily="18" charset="0"/>
                <a:cs typeface="Times New Roman" pitchFamily="18" charset="0"/>
                <a:sym typeface="Times New Roman" pitchFamily="18" charset="0"/>
              </a:rPr>
              <a:t>1. </a:t>
            </a:r>
            <a:r>
              <a:rPr lang="en-US" sz="1600" dirty="0" err="1">
                <a:solidFill>
                  <a:srgbClr val="060606"/>
                </a:solidFill>
                <a:latin typeface="Times New Roman" pitchFamily="18" charset="0"/>
                <a:cs typeface="Times New Roman" pitchFamily="18" charset="0"/>
                <a:sym typeface="Times New Roman" pitchFamily="18" charset="0"/>
              </a:rPr>
              <a:t>Xiaoli</a:t>
            </a:r>
            <a:r>
              <a:rPr lang="en-IN" sz="1600" dirty="0">
                <a:solidFill>
                  <a:srgbClr val="060606"/>
                </a:solidFill>
                <a:latin typeface="Times New Roman" pitchFamily="18" charset="0"/>
                <a:cs typeface="Times New Roman" pitchFamily="18" charset="0"/>
                <a:sym typeface="Times New Roman" pitchFamily="18" charset="0"/>
              </a:rPr>
              <a:t>n </a:t>
            </a:r>
            <a:r>
              <a:rPr lang="en-IN" sz="1600" dirty="0" err="1">
                <a:solidFill>
                  <a:srgbClr val="060606"/>
                </a:solidFill>
                <a:latin typeface="Times New Roman" pitchFamily="18" charset="0"/>
                <a:cs typeface="Times New Roman" pitchFamily="18" charset="0"/>
                <a:sym typeface="Times New Roman" pitchFamily="18" charset="0"/>
              </a:rPr>
              <a:t>su</a:t>
            </a:r>
            <a:r>
              <a:rPr lang="en-US" sz="1600" dirty="0">
                <a:solidFill>
                  <a:srgbClr val="060606"/>
                </a:solidFill>
                <a:latin typeface="Times New Roman" pitchFamily="18" charset="0"/>
                <a:cs typeface="Times New Roman" pitchFamily="18" charset="0"/>
                <a:sym typeface="Times New Roman" pitchFamily="18" charset="0"/>
              </a:rPr>
              <a:t>,</a:t>
            </a:r>
            <a:r>
              <a:rPr lang="en-US" sz="1600" dirty="0" err="1">
                <a:solidFill>
                  <a:srgbClr val="060606"/>
                </a:solidFill>
                <a:latin typeface="Times New Roman" pitchFamily="18" charset="0"/>
                <a:cs typeface="Times New Roman" pitchFamily="18" charset="0"/>
                <a:sym typeface="Times New Roman" pitchFamily="18" charset="0"/>
              </a:rPr>
              <a:t>Yunzhou</a:t>
            </a:r>
            <a:r>
              <a:rPr lang="en-US" sz="1600" dirty="0">
                <a:solidFill>
                  <a:srgbClr val="060606"/>
                </a:solidFill>
                <a:latin typeface="Times New Roman" pitchFamily="18" charset="0"/>
                <a:cs typeface="Times New Roman" pitchFamily="18" charset="0"/>
                <a:sym typeface="Times New Roman" pitchFamily="18" charset="0"/>
              </a:rPr>
              <a:t> Zhang, </a:t>
            </a:r>
            <a:r>
              <a:rPr lang="en-US" sz="1600" dirty="0" err="1">
                <a:solidFill>
                  <a:srgbClr val="060606"/>
                </a:solidFill>
                <a:latin typeface="Times New Roman" pitchFamily="18" charset="0"/>
                <a:cs typeface="Times New Roman" pitchFamily="18" charset="0"/>
                <a:sym typeface="Times New Roman" pitchFamily="18" charset="0"/>
              </a:rPr>
              <a:t>Qingyang</a:t>
            </a:r>
            <a:r>
              <a:rPr lang="en-IN" sz="1600" dirty="0">
                <a:solidFill>
                  <a:srgbClr val="060606"/>
                </a:solidFill>
                <a:latin typeface="Times New Roman" pitchFamily="18" charset="0"/>
                <a:cs typeface="Times New Roman" pitchFamily="18" charset="0"/>
                <a:sym typeface="Times New Roman" pitchFamily="18" charset="0"/>
              </a:rPr>
              <a:t> </a:t>
            </a:r>
            <a:r>
              <a:rPr lang="en-US" sz="1600" dirty="0">
                <a:solidFill>
                  <a:srgbClr val="060606"/>
                </a:solidFill>
                <a:latin typeface="Times New Roman" pitchFamily="18" charset="0"/>
                <a:cs typeface="Times New Roman" pitchFamily="18" charset="0"/>
                <a:sym typeface="Times New Roman" pitchFamily="18" charset="0"/>
              </a:rPr>
              <a:t>Zhao, Liang </a:t>
            </a:r>
            <a:r>
              <a:rPr lang="en-US" sz="1600" dirty="0" err="1">
                <a:solidFill>
                  <a:srgbClr val="060606"/>
                </a:solidFill>
                <a:latin typeface="Times New Roman" pitchFamily="18" charset="0"/>
                <a:cs typeface="Times New Roman" pitchFamily="18" charset="0"/>
                <a:sym typeface="Times New Roman" pitchFamily="18" charset="0"/>
              </a:rPr>
              <a:t>Gao</a:t>
            </a:r>
            <a:r>
              <a:rPr lang="en-US" sz="1600" dirty="0">
                <a:solidFill>
                  <a:srgbClr val="060606"/>
                </a:solidFill>
                <a:latin typeface="Times New Roman" pitchFamily="18" charset="0"/>
                <a:cs typeface="Times New Roman" pitchFamily="18" charset="0"/>
                <a:sym typeface="Times New Roman" pitchFamily="18" charset="0"/>
              </a:rPr>
              <a:t>, "Virtual keyboard: A human-computer interaction device based on laser and image processing“, Published in</a:t>
            </a:r>
            <a:r>
              <a:rPr lang="en-IN" sz="1600" dirty="0">
                <a:solidFill>
                  <a:srgbClr val="060606"/>
                </a:solidFill>
                <a:latin typeface="Times New Roman" pitchFamily="18" charset="0"/>
                <a:cs typeface="Times New Roman" pitchFamily="18" charset="0"/>
                <a:sym typeface="Times New Roman" pitchFamily="18" charset="0"/>
              </a:rPr>
              <a:t> </a:t>
            </a:r>
            <a:r>
              <a:rPr lang="en-US" sz="1600" dirty="0">
                <a:solidFill>
                  <a:srgbClr val="060606"/>
                </a:solidFill>
                <a:latin typeface="Times New Roman" pitchFamily="18" charset="0"/>
                <a:cs typeface="Times New Roman" pitchFamily="18" charset="0"/>
                <a:sym typeface="Times New Roman" pitchFamily="18" charset="0"/>
              </a:rPr>
              <a:t>IEEE International Conference on Cyber Technology in Automation, Control, and Intelligent Systems (CYBER),Year: 2015</a:t>
            </a:r>
          </a:p>
          <a:p>
            <a:pPr marL="0" indent="0" algn="just" defTabSz="182563" eaLnBrk="1" hangingPunct="1">
              <a:spcBef>
                <a:spcPct val="0"/>
              </a:spcBef>
              <a:buFontTx/>
              <a:buNone/>
            </a:pPr>
            <a:endParaRPr lang="en-US" sz="1600" dirty="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dirty="0">
                <a:solidFill>
                  <a:srgbClr val="060606"/>
                </a:solidFill>
                <a:latin typeface="Times New Roman" pitchFamily="18" charset="0"/>
                <a:cs typeface="Times New Roman" pitchFamily="18" charset="0"/>
                <a:sym typeface="Times New Roman" pitchFamily="18" charset="0"/>
              </a:rPr>
              <a:t>2. J. </a:t>
            </a:r>
            <a:r>
              <a:rPr lang="en-US" sz="1600" dirty="0" err="1">
                <a:solidFill>
                  <a:srgbClr val="060606"/>
                </a:solidFill>
                <a:latin typeface="Times New Roman" pitchFamily="18" charset="0"/>
                <a:cs typeface="Times New Roman" pitchFamily="18" charset="0"/>
                <a:sym typeface="Times New Roman" pitchFamily="18" charset="0"/>
              </a:rPr>
              <a:t>Mantyjarvi</a:t>
            </a:r>
            <a:r>
              <a:rPr lang="en-US" sz="1600" dirty="0">
                <a:solidFill>
                  <a:srgbClr val="060606"/>
                </a:solidFill>
                <a:latin typeface="Times New Roman" pitchFamily="18" charset="0"/>
                <a:cs typeface="Times New Roman" pitchFamily="18" charset="0"/>
                <a:sym typeface="Times New Roman" pitchFamily="18" charset="0"/>
              </a:rPr>
              <a:t>, J. </a:t>
            </a:r>
            <a:r>
              <a:rPr lang="en-US" sz="1600" dirty="0" err="1">
                <a:solidFill>
                  <a:srgbClr val="060606"/>
                </a:solidFill>
                <a:latin typeface="Times New Roman" pitchFamily="18" charset="0"/>
                <a:cs typeface="Times New Roman" pitchFamily="18" charset="0"/>
                <a:sym typeface="Times New Roman" pitchFamily="18" charset="0"/>
              </a:rPr>
              <a:t>Koivumaki</a:t>
            </a:r>
            <a:r>
              <a:rPr lang="en-US" sz="1600" dirty="0">
                <a:solidFill>
                  <a:srgbClr val="060606"/>
                </a:solidFill>
                <a:latin typeface="Times New Roman" pitchFamily="18" charset="0"/>
                <a:cs typeface="Times New Roman" pitchFamily="18" charset="0"/>
                <a:sym typeface="Times New Roman" pitchFamily="18" charset="0"/>
              </a:rPr>
              <a:t>, P. </a:t>
            </a:r>
            <a:r>
              <a:rPr lang="en-US" sz="1600" dirty="0" err="1">
                <a:solidFill>
                  <a:srgbClr val="060606"/>
                </a:solidFill>
                <a:latin typeface="Times New Roman" pitchFamily="18" charset="0"/>
                <a:cs typeface="Times New Roman" pitchFamily="18" charset="0"/>
                <a:sym typeface="Times New Roman" pitchFamily="18" charset="0"/>
              </a:rPr>
              <a:t>Vuori</a:t>
            </a:r>
            <a:r>
              <a:rPr lang="en-US" sz="1600" dirty="0">
                <a:solidFill>
                  <a:srgbClr val="060606"/>
                </a:solidFill>
                <a:latin typeface="Times New Roman" pitchFamily="18" charset="0"/>
                <a:cs typeface="Times New Roman" pitchFamily="18" charset="0"/>
                <a:sym typeface="Times New Roman" pitchFamily="18" charset="0"/>
              </a:rPr>
              <a:t>, “Keystroke recognition for virtual keyboard” Published in IEEE International Conference on Multimedia and Expo, Year: 2002</a:t>
            </a:r>
          </a:p>
          <a:p>
            <a:pPr marL="0" indent="0" algn="just" defTabSz="182563" eaLnBrk="1" hangingPunct="1">
              <a:spcBef>
                <a:spcPct val="0"/>
              </a:spcBef>
              <a:buFontTx/>
              <a:buNone/>
            </a:pPr>
            <a:endParaRPr lang="en-US" sz="1600" dirty="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dirty="0">
                <a:solidFill>
                  <a:srgbClr val="060606"/>
                </a:solidFill>
                <a:latin typeface="Times New Roman" pitchFamily="18" charset="0"/>
                <a:cs typeface="Times New Roman" pitchFamily="18" charset="0"/>
                <a:sym typeface="Times New Roman" pitchFamily="18" charset="0"/>
              </a:rPr>
              <a:t>3. Z. Zhang, Y. Wu, Y. Shan et </a:t>
            </a:r>
            <a:r>
              <a:rPr lang="en-US" sz="1600" dirty="0" err="1">
                <a:solidFill>
                  <a:srgbClr val="060606"/>
                </a:solidFill>
                <a:latin typeface="Times New Roman" pitchFamily="18" charset="0"/>
                <a:cs typeface="Times New Roman" pitchFamily="18" charset="0"/>
                <a:sym typeface="Times New Roman" pitchFamily="18" charset="0"/>
              </a:rPr>
              <a:t>al.,"Visual</a:t>
            </a:r>
            <a:r>
              <a:rPr lang="en-US" sz="1600" dirty="0">
                <a:solidFill>
                  <a:srgbClr val="060606"/>
                </a:solidFill>
                <a:latin typeface="Times New Roman" pitchFamily="18" charset="0"/>
                <a:cs typeface="Times New Roman" pitchFamily="18" charset="0"/>
                <a:sym typeface="Times New Roman" pitchFamily="18" charset="0"/>
              </a:rPr>
              <a:t> panel: virtual mouse keyboard and 3D controller with an ordinary piece of paper", Published in workshop on Perceptive user </a:t>
            </a:r>
            <a:r>
              <a:rPr lang="en-US" sz="1600" dirty="0" err="1">
                <a:solidFill>
                  <a:srgbClr val="060606"/>
                </a:solidFill>
                <a:latin typeface="Times New Roman" pitchFamily="18" charset="0"/>
                <a:cs typeface="Times New Roman" pitchFamily="18" charset="0"/>
                <a:sym typeface="Times New Roman" pitchFamily="18" charset="0"/>
              </a:rPr>
              <a:t>interfaces.Year</a:t>
            </a:r>
            <a:r>
              <a:rPr lang="en-US" sz="1600" dirty="0">
                <a:solidFill>
                  <a:srgbClr val="060606"/>
                </a:solidFill>
                <a:latin typeface="Times New Roman" pitchFamily="18" charset="0"/>
                <a:cs typeface="Times New Roman" pitchFamily="18" charset="0"/>
                <a:sym typeface="Times New Roman" pitchFamily="18" charset="0"/>
              </a:rPr>
              <a:t>: 2001</a:t>
            </a:r>
          </a:p>
          <a:p>
            <a:pPr marL="0" indent="0" algn="just" defTabSz="182563" eaLnBrk="1" hangingPunct="1">
              <a:spcBef>
                <a:spcPct val="0"/>
              </a:spcBef>
              <a:buFontTx/>
              <a:buNone/>
            </a:pPr>
            <a:endParaRPr lang="en-US" sz="1600" dirty="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dirty="0">
                <a:solidFill>
                  <a:srgbClr val="060606"/>
                </a:solidFill>
                <a:latin typeface="Times New Roman" pitchFamily="18" charset="0"/>
                <a:cs typeface="Times New Roman" pitchFamily="18" charset="0"/>
                <a:sym typeface="Times New Roman" pitchFamily="18" charset="0"/>
              </a:rPr>
              <a:t>4. </a:t>
            </a:r>
            <a:r>
              <a:rPr lang="en-US" sz="1600" dirty="0" err="1">
                <a:solidFill>
                  <a:srgbClr val="060606"/>
                </a:solidFill>
                <a:latin typeface="Times New Roman" pitchFamily="18" charset="0"/>
                <a:cs typeface="Times New Roman" pitchFamily="18" charset="0"/>
                <a:sym typeface="Times New Roman" pitchFamily="18" charset="0"/>
              </a:rPr>
              <a:t>Hari</a:t>
            </a:r>
            <a:r>
              <a:rPr lang="en-US" sz="1600" dirty="0">
                <a:solidFill>
                  <a:srgbClr val="060606"/>
                </a:solidFill>
                <a:latin typeface="Times New Roman" pitchFamily="18" charset="0"/>
                <a:cs typeface="Times New Roman" pitchFamily="18" charset="0"/>
                <a:sym typeface="Times New Roman" pitchFamily="18" charset="0"/>
              </a:rPr>
              <a:t> Singh </a:t>
            </a:r>
            <a:r>
              <a:rPr lang="en-US" sz="1600" dirty="0" err="1">
                <a:solidFill>
                  <a:srgbClr val="060606"/>
                </a:solidFill>
                <a:latin typeface="Times New Roman" pitchFamily="18" charset="0"/>
                <a:cs typeface="Times New Roman" pitchFamily="18" charset="0"/>
                <a:sym typeface="Times New Roman" pitchFamily="18" charset="0"/>
              </a:rPr>
              <a:t>Dhillon</a:t>
            </a:r>
            <a:r>
              <a:rPr lang="en-US" sz="1600" dirty="0">
                <a:solidFill>
                  <a:srgbClr val="060606"/>
                </a:solidFill>
                <a:latin typeface="Times New Roman" pitchFamily="18" charset="0"/>
                <a:cs typeface="Times New Roman" pitchFamily="18" charset="0"/>
                <a:sym typeface="Times New Roman" pitchFamily="18" charset="0"/>
              </a:rPr>
              <a:t>, Rajesh </a:t>
            </a:r>
            <a:r>
              <a:rPr lang="en-US" sz="1600" dirty="0" err="1">
                <a:solidFill>
                  <a:srgbClr val="060606"/>
                </a:solidFill>
                <a:latin typeface="Times New Roman" pitchFamily="18" charset="0"/>
                <a:cs typeface="Times New Roman" pitchFamily="18" charset="0"/>
                <a:sym typeface="Times New Roman" pitchFamily="18" charset="0"/>
              </a:rPr>
              <a:t>Singla</a:t>
            </a:r>
            <a:r>
              <a:rPr lang="en-US" sz="1600" dirty="0">
                <a:solidFill>
                  <a:srgbClr val="060606"/>
                </a:solidFill>
                <a:latin typeface="Times New Roman" pitchFamily="18" charset="0"/>
                <a:cs typeface="Times New Roman" pitchFamily="18" charset="0"/>
                <a:sym typeface="Times New Roman" pitchFamily="18" charset="0"/>
              </a:rPr>
              <a:t>, </a:t>
            </a:r>
            <a:r>
              <a:rPr lang="en-US" sz="1600" dirty="0" err="1">
                <a:solidFill>
                  <a:srgbClr val="060606"/>
                </a:solidFill>
                <a:latin typeface="Times New Roman" pitchFamily="18" charset="0"/>
                <a:cs typeface="Times New Roman" pitchFamily="18" charset="0"/>
                <a:sym typeface="Times New Roman" pitchFamily="18" charset="0"/>
              </a:rPr>
              <a:t>Navleen</a:t>
            </a:r>
            <a:r>
              <a:rPr lang="en-US" sz="1600" dirty="0">
                <a:solidFill>
                  <a:srgbClr val="060606"/>
                </a:solidFill>
                <a:latin typeface="Times New Roman" pitchFamily="18" charset="0"/>
                <a:cs typeface="Times New Roman" pitchFamily="18" charset="0"/>
                <a:sym typeface="Times New Roman" pitchFamily="18" charset="0"/>
              </a:rPr>
              <a:t> Singh </a:t>
            </a:r>
            <a:r>
              <a:rPr lang="en-US" sz="1600" dirty="0" err="1">
                <a:solidFill>
                  <a:srgbClr val="060606"/>
                </a:solidFill>
                <a:latin typeface="Times New Roman" pitchFamily="18" charset="0"/>
                <a:cs typeface="Times New Roman" pitchFamily="18" charset="0"/>
                <a:sym typeface="Times New Roman" pitchFamily="18" charset="0"/>
              </a:rPr>
              <a:t>Rekhi</a:t>
            </a:r>
            <a:r>
              <a:rPr lang="en-US" sz="1600" dirty="0">
                <a:solidFill>
                  <a:srgbClr val="060606"/>
                </a:solidFill>
                <a:latin typeface="Times New Roman" pitchFamily="18" charset="0"/>
                <a:cs typeface="Times New Roman" pitchFamily="18" charset="0"/>
                <a:sym typeface="Times New Roman" pitchFamily="18" charset="0"/>
              </a:rPr>
              <a:t>, "EOG and EMG based virtual keyboard: A brain-computer</a:t>
            </a:r>
            <a:r>
              <a:rPr lang="en-US" sz="1600" dirty="0">
                <a:solidFill>
                  <a:srgbClr val="060606"/>
                </a:solidFill>
                <a:latin typeface="Times New Roman" pitchFamily="18" charset="0"/>
                <a:cs typeface="Times New Roman" pitchFamily="18" charset="0"/>
                <a:sym typeface="Times New Roman" pitchFamily="18" charset="0"/>
                <a:hlinkClick r:id="rId3"/>
              </a:rPr>
              <a:t> </a:t>
            </a:r>
            <a:r>
              <a:rPr lang="en-US" sz="1600" dirty="0">
                <a:solidFill>
                  <a:srgbClr val="060606"/>
                </a:solidFill>
                <a:latin typeface="Times New Roman" pitchFamily="18" charset="0"/>
                <a:cs typeface="Times New Roman" pitchFamily="18" charset="0"/>
                <a:sym typeface="Times New Roman" pitchFamily="18" charset="0"/>
              </a:rPr>
              <a:t>interface“ Published in IEEE International Conference on Computer Science and Information Technology Year: 2009</a:t>
            </a:r>
          </a:p>
          <a:p>
            <a:pPr marL="0" indent="0" algn="just" defTabSz="182563" eaLnBrk="1" hangingPunct="1">
              <a:spcBef>
                <a:spcPct val="0"/>
              </a:spcBef>
              <a:buFontTx/>
              <a:buNone/>
            </a:pPr>
            <a:endParaRPr lang="en-US" sz="1600" dirty="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dirty="0">
                <a:solidFill>
                  <a:srgbClr val="060606"/>
                </a:solidFill>
                <a:latin typeface="Times New Roman" pitchFamily="18" charset="0"/>
                <a:cs typeface="Times New Roman" pitchFamily="18" charset="0"/>
                <a:sym typeface="Times New Roman" pitchFamily="18" charset="0"/>
              </a:rPr>
              <a:t>5. R. Scherer, G. R. Muller, C. </a:t>
            </a:r>
            <a:r>
              <a:rPr lang="en-US" sz="1600" dirty="0" err="1">
                <a:solidFill>
                  <a:srgbClr val="060606"/>
                </a:solidFill>
                <a:latin typeface="Times New Roman" pitchFamily="18" charset="0"/>
                <a:cs typeface="Times New Roman" pitchFamily="18" charset="0"/>
                <a:sym typeface="Times New Roman" pitchFamily="18" charset="0"/>
              </a:rPr>
              <a:t>Neuper</a:t>
            </a:r>
            <a:r>
              <a:rPr lang="en-US" sz="1600" dirty="0">
                <a:solidFill>
                  <a:srgbClr val="060606"/>
                </a:solidFill>
                <a:latin typeface="Times New Roman" pitchFamily="18" charset="0"/>
                <a:cs typeface="Times New Roman" pitchFamily="18" charset="0"/>
                <a:sym typeface="Times New Roman" pitchFamily="18" charset="0"/>
              </a:rPr>
              <a:t> et al., "An asynchronously controlled EEG-based virtual keyboard: improvement of the spelling rate",  Published in IEEE Transactions on Biomedical Engineering. Year:2004</a:t>
            </a:r>
          </a:p>
          <a:p>
            <a:pPr marL="0" indent="0" defTabSz="182563" eaLnBrk="1" hangingPunct="1">
              <a:spcBef>
                <a:spcPct val="0"/>
              </a:spcBef>
              <a:buFontTx/>
              <a:buNone/>
            </a:pPr>
            <a:endParaRPr lang="en-US" sz="1600" dirty="0">
              <a:solidFill>
                <a:srgbClr val="060606"/>
              </a:solidFill>
              <a:latin typeface="Times New Roman" pitchFamily="18" charset="0"/>
              <a:cs typeface="Times New Roman" pitchFamily="18" charset="0"/>
              <a:sym typeface="Times New Roman" pitchFamily="18" charset="0"/>
            </a:endParaRPr>
          </a:p>
          <a:p>
            <a:pPr marL="0" indent="0" defTabSz="182563" eaLnBrk="1" hangingPunct="1">
              <a:spcBef>
                <a:spcPct val="0"/>
              </a:spcBef>
              <a:buFontTx/>
              <a:buNone/>
            </a:pPr>
            <a:endParaRPr lang="en-IN" sz="1600" dirty="0">
              <a:solidFill>
                <a:srgbClr val="060606"/>
              </a:solidFill>
              <a:latin typeface="Times New Roman" pitchFamily="18" charset="0"/>
              <a:cs typeface="Times New Roman" pitchFamily="18" charset="0"/>
              <a:sym typeface="Times New Roman" pitchFamily="18" charset="0"/>
            </a:endParaRPr>
          </a:p>
        </p:txBody>
      </p:sp>
    </p:spTree>
    <p:extLst>
      <p:ext uri="{BB962C8B-B14F-4D97-AF65-F5344CB8AC3E}">
        <p14:creationId xmlns="" xmlns:p14="http://schemas.microsoft.com/office/powerpoint/2010/main" val="10019280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TERATURE SURVEY"/>
          <p:cNvSpPr>
            <a:spLocks noGrp="1"/>
          </p:cNvSpPr>
          <p:nvPr>
            <p:ph type="title"/>
          </p:nvPr>
        </p:nvSpPr>
        <p:spPr>
          <a:xfrm>
            <a:off x="628650" y="-138113"/>
            <a:ext cx="7886700" cy="830263"/>
          </a:xfrm>
        </p:spPr>
        <p:txBody>
          <a:bodyPr/>
          <a:lstStyle/>
          <a:p>
            <a:pPr eaLnBrk="1" hangingPunct="1"/>
            <a:r>
              <a:rPr lang="en-US" sz="3000">
                <a:latin typeface="Times New Roman" pitchFamily="18" charset="0"/>
                <a:cs typeface="Times New Roman" pitchFamily="18" charset="0"/>
                <a:sym typeface="Times New Roman" pitchFamily="18" charset="0"/>
              </a:rPr>
              <a:t>LITERATURE SURVEY</a:t>
            </a:r>
          </a:p>
        </p:txBody>
      </p:sp>
      <p:graphicFrame>
        <p:nvGraphicFramePr>
          <p:cNvPr id="145" name="Table"/>
          <p:cNvGraphicFramePr/>
          <p:nvPr>
            <p:extLst>
              <p:ext uri="{D42A27DB-BD31-4B8C-83A1-F6EECF244321}">
                <p14:modId xmlns="" xmlns:p14="http://schemas.microsoft.com/office/powerpoint/2010/main" val="2648677504"/>
              </p:ext>
            </p:extLst>
          </p:nvPr>
        </p:nvGraphicFramePr>
        <p:xfrm>
          <a:off x="127000" y="541338"/>
          <a:ext cx="8890001" cy="6240461"/>
        </p:xfrm>
        <a:graphic>
          <a:graphicData uri="http://schemas.openxmlformats.org/drawingml/2006/table">
            <a:tbl>
              <a:tblPr bandRow="1"/>
              <a:tblGrid>
                <a:gridCol w="330200">
                  <a:extLst>
                    <a:ext uri="{9D8B030D-6E8A-4147-A177-3AD203B41FA5}">
                      <a16:colId xmlns="" xmlns:a16="http://schemas.microsoft.com/office/drawing/2014/main" val="20000"/>
                    </a:ext>
                  </a:extLst>
                </a:gridCol>
                <a:gridCol w="3261003">
                  <a:extLst>
                    <a:ext uri="{9D8B030D-6E8A-4147-A177-3AD203B41FA5}">
                      <a16:colId xmlns="" xmlns:a16="http://schemas.microsoft.com/office/drawing/2014/main" val="20001"/>
                    </a:ext>
                  </a:extLst>
                </a:gridCol>
                <a:gridCol w="3035067">
                  <a:extLst>
                    <a:ext uri="{9D8B030D-6E8A-4147-A177-3AD203B41FA5}">
                      <a16:colId xmlns="" xmlns:a16="http://schemas.microsoft.com/office/drawing/2014/main" val="20002"/>
                    </a:ext>
                  </a:extLst>
                </a:gridCol>
                <a:gridCol w="2263731">
                  <a:extLst>
                    <a:ext uri="{9D8B030D-6E8A-4147-A177-3AD203B41FA5}">
                      <a16:colId xmlns="" xmlns:a16="http://schemas.microsoft.com/office/drawing/2014/main" val="20003"/>
                    </a:ext>
                  </a:extLst>
                </a:gridCol>
              </a:tblGrid>
              <a:tr h="524873">
                <a:tc>
                  <a:txBody>
                    <a:bodyPr/>
                    <a:lstStyle/>
                    <a:p>
                      <a:pPr algn="ctr" defTabSz="685800">
                        <a:defRPr sz="1800"/>
                      </a:pPr>
                      <a:r>
                        <a:rPr sz="1500" b="0" u="none" dirty="0">
                          <a:solidFill>
                            <a:schemeClr val="tx1"/>
                          </a:solidFill>
                          <a:effectLst/>
                          <a:latin typeface="Times New Roman" pitchFamily="18" charset="0"/>
                          <a:cs typeface="Times New Roman" pitchFamily="18" charset="0"/>
                        </a:rPr>
                        <a:t>SL.no</a:t>
                      </a:r>
                    </a:p>
                  </a:txBody>
                  <a:tcPr marL="0" marR="0" marT="0" marB="0" anchor="ctr" horzOverflow="overflow"/>
                </a:tc>
                <a:tc>
                  <a:txBody>
                    <a:bodyPr/>
                    <a:lstStyle/>
                    <a:p>
                      <a:pPr algn="ctr" defTabSz="685800">
                        <a:defRPr sz="1800"/>
                      </a:pPr>
                      <a:r>
                        <a:rPr sz="1500" b="0" u="none">
                          <a:solidFill>
                            <a:schemeClr val="tx1"/>
                          </a:solidFill>
                          <a:effectLst/>
                          <a:latin typeface="Times New Roman" pitchFamily="18" charset="0"/>
                          <a:cs typeface="Times New Roman" pitchFamily="18" charset="0"/>
                        </a:rPr>
                        <a:t>RESEARCH PAPER TITLE/ AUTHOR</a:t>
                      </a:r>
                    </a:p>
                  </a:txBody>
                  <a:tcPr marL="0" marR="0" marT="0" marB="0" anchor="ctr" horzOverflow="overflow"/>
                </a:tc>
                <a:tc>
                  <a:txBody>
                    <a:bodyPr/>
                    <a:lstStyle/>
                    <a:p>
                      <a:pPr algn="ctr" defTabSz="685800">
                        <a:defRPr sz="1800"/>
                      </a:pPr>
                      <a:r>
                        <a:rPr sz="1500" b="0" u="none" dirty="0">
                          <a:solidFill>
                            <a:schemeClr val="tx1"/>
                          </a:solidFill>
                          <a:effectLst/>
                          <a:latin typeface="Times New Roman" pitchFamily="18" charset="0"/>
                          <a:cs typeface="Times New Roman" pitchFamily="18" charset="0"/>
                        </a:rPr>
                        <a:t>METHODOLOGY</a:t>
                      </a:r>
                    </a:p>
                  </a:txBody>
                  <a:tcPr marL="0" marR="0" marT="0" marB="0" anchor="ctr" horzOverflow="overflow"/>
                </a:tc>
                <a:tc>
                  <a:txBody>
                    <a:bodyPr/>
                    <a:lstStyle/>
                    <a:p>
                      <a:pPr algn="ctr" defTabSz="685800">
                        <a:defRPr sz="1800"/>
                      </a:pPr>
                      <a:r>
                        <a:rPr lang="en-IN" sz="1500" b="0" u="none" dirty="0">
                          <a:solidFill>
                            <a:schemeClr val="tx1"/>
                          </a:solidFill>
                          <a:effectLst/>
                          <a:latin typeface="Times New Roman" pitchFamily="18" charset="0"/>
                          <a:cs typeface="Times New Roman" pitchFamily="18" charset="0"/>
                        </a:rPr>
                        <a:t>ISSUES</a:t>
                      </a:r>
                      <a:r>
                        <a:rPr lang="en-IN" sz="1500" b="0" u="none" baseline="0" dirty="0">
                          <a:solidFill>
                            <a:schemeClr val="tx1"/>
                          </a:solidFill>
                          <a:effectLst/>
                          <a:latin typeface="Times New Roman" pitchFamily="18" charset="0"/>
                          <a:cs typeface="Times New Roman" pitchFamily="18" charset="0"/>
                        </a:rPr>
                        <a:t> TO BE ADDRESSED</a:t>
                      </a:r>
                      <a:endParaRPr sz="1500" b="0" u="none" dirty="0">
                        <a:solidFill>
                          <a:schemeClr val="tx1"/>
                        </a:solidFill>
                        <a:effectLst/>
                        <a:latin typeface="Times New Roman" pitchFamily="18" charset="0"/>
                        <a:cs typeface="Times New Roman" pitchFamily="18" charset="0"/>
                      </a:endParaRPr>
                    </a:p>
                  </a:txBody>
                  <a:tcPr marL="0" marR="0" marT="0" marB="0" anchor="ctr" horzOverflow="overflow"/>
                </a:tc>
                <a:extLst>
                  <a:ext uri="{0D108BD9-81ED-4DB2-BD59-A6C34878D82A}">
                    <a16:rowId xmlns="" xmlns:a16="http://schemas.microsoft.com/office/drawing/2014/main" val="10000"/>
                  </a:ext>
                </a:extLst>
              </a:tr>
              <a:tr h="1371741">
                <a:tc>
                  <a:txBody>
                    <a:bodyPr/>
                    <a:lstStyle/>
                    <a:p>
                      <a:pPr algn="ctr" defTabSz="685800">
                        <a:defRPr sz="1800"/>
                      </a:pPr>
                      <a:r>
                        <a:rPr sz="1500" b="0" u="none">
                          <a:solidFill>
                            <a:schemeClr val="tx1"/>
                          </a:solidFill>
                          <a:effectLst/>
                          <a:latin typeface="Times New Roman" pitchFamily="18" charset="0"/>
                          <a:cs typeface="Times New Roman" pitchFamily="18" charset="0"/>
                        </a:rPr>
                        <a:t>1</a:t>
                      </a:r>
                    </a:p>
                  </a:txBody>
                  <a:tcPr marL="0" marR="0" marT="0" marB="0" horzOverflow="overflow"/>
                </a:tc>
                <a:tc>
                  <a:txBody>
                    <a:bodyPr/>
                    <a:lstStyle/>
                    <a:p>
                      <a:pPr algn="ctr" defTabSz="457200">
                        <a:defRPr sz="1200">
                          <a:latin typeface="Times New Roman"/>
                          <a:ea typeface="Times New Roman"/>
                          <a:cs typeface="Times New Roman"/>
                          <a:sym typeface="Times New Roman"/>
                        </a:defRPr>
                      </a:pPr>
                      <a:r>
                        <a:rPr sz="1500" b="0" u="none" dirty="0">
                          <a:solidFill>
                            <a:schemeClr val="tx1"/>
                          </a:solidFill>
                          <a:effectLst/>
                          <a:latin typeface="Times New Roman" pitchFamily="18" charset="0"/>
                          <a:cs typeface="Times New Roman" pitchFamily="18" charset="0"/>
                        </a:rPr>
                        <a:t>"Virtual keyboard: A human-computer interaction device based on laser and image processing"-</a:t>
                      </a:r>
                      <a:r>
                        <a:rPr sz="1500" b="0" u="none" dirty="0" err="1">
                          <a:solidFill>
                            <a:schemeClr val="tx1"/>
                          </a:solidFill>
                          <a:effectLst/>
                          <a:latin typeface="Times New Roman" pitchFamily="18" charset="0"/>
                          <a:cs typeface="Times New Roman" pitchFamily="18" charset="0"/>
                        </a:rPr>
                        <a:t>Xiaolin</a:t>
                      </a:r>
                      <a:r>
                        <a:rPr sz="1500" b="0" u="none" dirty="0">
                          <a:solidFill>
                            <a:schemeClr val="tx1"/>
                          </a:solidFill>
                          <a:effectLst/>
                          <a:latin typeface="Times New Roman" pitchFamily="18" charset="0"/>
                          <a:cs typeface="Times New Roman" pitchFamily="18" charset="0"/>
                        </a:rPr>
                        <a:t> </a:t>
                      </a:r>
                      <a:r>
                        <a:rPr sz="1500" b="0" u="none" dirty="0" err="1">
                          <a:solidFill>
                            <a:schemeClr val="tx1"/>
                          </a:solidFill>
                          <a:effectLst/>
                          <a:latin typeface="Times New Roman" pitchFamily="18" charset="0"/>
                          <a:cs typeface="Times New Roman" pitchFamily="18" charset="0"/>
                        </a:rPr>
                        <a:t>Su,Yunzhou</a:t>
                      </a:r>
                      <a:r>
                        <a:rPr sz="1500" b="0" u="none" dirty="0">
                          <a:solidFill>
                            <a:schemeClr val="tx1"/>
                          </a:solidFill>
                          <a:effectLst/>
                          <a:latin typeface="Times New Roman" pitchFamily="18" charset="0"/>
                          <a:cs typeface="Times New Roman" pitchFamily="18" charset="0"/>
                        </a:rPr>
                        <a:t> Zhang, </a:t>
                      </a:r>
                      <a:r>
                        <a:rPr sz="1500" b="0" u="none" dirty="0" err="1">
                          <a:solidFill>
                            <a:schemeClr val="tx1"/>
                          </a:solidFill>
                          <a:effectLst/>
                          <a:latin typeface="Times New Roman" pitchFamily="18" charset="0"/>
                          <a:cs typeface="Times New Roman" pitchFamily="18" charset="0"/>
                        </a:rPr>
                        <a:t>Qingyang</a:t>
                      </a:r>
                      <a:r>
                        <a:rPr sz="1500" b="0" u="none" dirty="0">
                          <a:solidFill>
                            <a:schemeClr val="tx1"/>
                          </a:solidFill>
                          <a:effectLst/>
                          <a:latin typeface="Times New Roman" pitchFamily="18" charset="0"/>
                          <a:cs typeface="Times New Roman" pitchFamily="18" charset="0"/>
                        </a:rPr>
                        <a:t> Zhao, Liang </a:t>
                      </a:r>
                      <a:r>
                        <a:rPr sz="1500" b="0" u="none" dirty="0" err="1">
                          <a:solidFill>
                            <a:schemeClr val="tx1"/>
                          </a:solidFill>
                          <a:effectLst/>
                          <a:latin typeface="Times New Roman" pitchFamily="18" charset="0"/>
                          <a:cs typeface="Times New Roman" pitchFamily="18" charset="0"/>
                        </a:rPr>
                        <a:t>Gao</a:t>
                      </a:r>
                      <a:r>
                        <a:rPr lang="en-US" sz="1500" b="0" u="none" baseline="0" dirty="0">
                          <a:solidFill>
                            <a:schemeClr val="tx1"/>
                          </a:solidFill>
                          <a:effectLst/>
                          <a:latin typeface="Times New Roman" pitchFamily="18" charset="0"/>
                          <a:cs typeface="Times New Roman" pitchFamily="18" charset="0"/>
                        </a:rPr>
                        <a:t> Year:</a:t>
                      </a:r>
                      <a:r>
                        <a:rPr lang="en-US" sz="1500" b="0" u="none" dirty="0">
                          <a:solidFill>
                            <a:schemeClr val="tx1"/>
                          </a:solidFill>
                          <a:effectLst/>
                          <a:latin typeface="Times New Roman" pitchFamily="18" charset="0"/>
                          <a:cs typeface="Times New Roman" pitchFamily="18" charset="0"/>
                        </a:rPr>
                        <a:t>2015</a:t>
                      </a:r>
                      <a:endParaRPr sz="1500" b="0" u="none" dirty="0">
                        <a:solidFill>
                          <a:schemeClr val="tx1"/>
                        </a:solidFill>
                        <a:effectLst/>
                        <a:latin typeface="Times New Roman" pitchFamily="18" charset="0"/>
                        <a:cs typeface="Times New Roman" pitchFamily="18" charset="0"/>
                        <a:hlinkClick r:id="rId2"/>
                      </a:endParaRPr>
                    </a:p>
                  </a:txBody>
                  <a:tcPr marL="0" marR="0" marT="0" marB="0" horzOverflow="overflow"/>
                </a:tc>
                <a:tc>
                  <a:txBody>
                    <a:bodyPr/>
                    <a:lstStyle/>
                    <a:p>
                      <a:pPr algn="ctr" defTabSz="457200">
                        <a:spcBef>
                          <a:spcPts val="1200"/>
                        </a:spcBef>
                        <a:defRPr sz="1800"/>
                      </a:pPr>
                      <a:r>
                        <a:rPr sz="1500" b="0" u="none" dirty="0">
                          <a:solidFill>
                            <a:schemeClr val="tx1"/>
                          </a:solidFill>
                          <a:effectLst/>
                          <a:latin typeface="Times New Roman" pitchFamily="18" charset="0"/>
                          <a:ea typeface="Times New Roman"/>
                          <a:cs typeface="Times New Roman" pitchFamily="18" charset="0"/>
                          <a:sym typeface="Times New Roman"/>
                        </a:rPr>
                        <a:t>A CMOS image sensor is used to collect the sequential frames of fingertips keystroke. Every keystroke can be detected accurately by image processing including morphology principle and ellipse fitting </a:t>
                      </a:r>
                    </a:p>
                  </a:txBody>
                  <a:tcPr marL="0" marR="0" marT="0" marB="0" horzOverflow="overflow"/>
                </a:tc>
                <a:tc>
                  <a:txBody>
                    <a:bodyPr/>
                    <a:lstStyle/>
                    <a:p>
                      <a:pPr algn="ctr" defTabSz="685800">
                        <a:defRPr sz="1800"/>
                      </a:pPr>
                      <a:r>
                        <a:rPr lang="en-US" sz="1500" b="0" u="none" dirty="0">
                          <a:solidFill>
                            <a:schemeClr val="tx1"/>
                          </a:solidFill>
                          <a:effectLst/>
                          <a:latin typeface="Times New Roman" pitchFamily="18" charset="0"/>
                          <a:cs typeface="Times New Roman" pitchFamily="18" charset="0"/>
                        </a:rPr>
                        <a:t>K</a:t>
                      </a:r>
                      <a:r>
                        <a:rPr sz="1500" b="0" u="none">
                          <a:solidFill>
                            <a:schemeClr val="tx1"/>
                          </a:solidFill>
                          <a:effectLst/>
                          <a:latin typeface="Times New Roman" pitchFamily="18" charset="0"/>
                          <a:cs typeface="Times New Roman" pitchFamily="18" charset="0"/>
                        </a:rPr>
                        <a:t>eystroke deviation, resulting in fitting center falling unexpected region. 
</a:t>
                      </a:r>
                    </a:p>
                  </a:txBody>
                  <a:tcPr marL="0" marR="0" marT="0" marB="0" horzOverflow="overflow"/>
                </a:tc>
                <a:extLst>
                  <a:ext uri="{0D108BD9-81ED-4DB2-BD59-A6C34878D82A}">
                    <a16:rowId xmlns="" xmlns:a16="http://schemas.microsoft.com/office/drawing/2014/main" val="10001"/>
                  </a:ext>
                </a:extLst>
              </a:tr>
              <a:tr h="1600365">
                <a:tc>
                  <a:txBody>
                    <a:bodyPr/>
                    <a:lstStyle/>
                    <a:p>
                      <a:pPr algn="ctr" defTabSz="685800">
                        <a:defRPr sz="1800"/>
                      </a:pPr>
                      <a:r>
                        <a:rPr sz="1500" b="0" u="none">
                          <a:solidFill>
                            <a:schemeClr val="tx1"/>
                          </a:solidFill>
                          <a:effectLst/>
                          <a:latin typeface="Times New Roman" pitchFamily="18" charset="0"/>
                          <a:cs typeface="Times New Roman" pitchFamily="18" charset="0"/>
                        </a:rPr>
                        <a:t>2</a:t>
                      </a:r>
                    </a:p>
                  </a:txBody>
                  <a:tcPr marL="0" marR="0" marT="0" marB="0" horzOverflow="overflow"/>
                </a:tc>
                <a:tc>
                  <a:txBody>
                    <a:bodyPr/>
                    <a:lstStyle/>
                    <a:p>
                      <a:pPr algn="ctr" defTabSz="457200">
                        <a:spcBef>
                          <a:spcPts val="100"/>
                        </a:spcBef>
                        <a:defRPr sz="1200">
                          <a:solidFill>
                            <a:srgbClr val="060606"/>
                          </a:solidFill>
                          <a:latin typeface="Times New Roman"/>
                          <a:ea typeface="Times New Roman"/>
                          <a:cs typeface="Times New Roman"/>
                          <a:sym typeface="Times New Roman"/>
                        </a:defRPr>
                      </a:pPr>
                      <a:r>
                        <a:rPr sz="1500" b="0" u="none" dirty="0">
                          <a:solidFill>
                            <a:schemeClr val="tx1"/>
                          </a:solidFill>
                          <a:effectLst/>
                          <a:latin typeface="Times New Roman" pitchFamily="18" charset="0"/>
                          <a:cs typeface="Times New Roman" pitchFamily="18" charset="0"/>
                        </a:rPr>
                        <a:t>“Keystroke recognition for virtual keyboard”- J. </a:t>
                      </a:r>
                      <a:r>
                        <a:rPr sz="1500" b="0" u="none" dirty="0" err="1">
                          <a:solidFill>
                            <a:schemeClr val="tx1"/>
                          </a:solidFill>
                          <a:effectLst/>
                          <a:latin typeface="Times New Roman" pitchFamily="18" charset="0"/>
                          <a:cs typeface="Times New Roman" pitchFamily="18" charset="0"/>
                        </a:rPr>
                        <a:t>Mantyjarvi</a:t>
                      </a:r>
                      <a:r>
                        <a:rPr sz="1500" b="0" u="none" dirty="0">
                          <a:solidFill>
                            <a:schemeClr val="tx1"/>
                          </a:solidFill>
                          <a:effectLst/>
                          <a:latin typeface="Times New Roman" pitchFamily="18" charset="0"/>
                          <a:cs typeface="Times New Roman" pitchFamily="18" charset="0"/>
                        </a:rPr>
                        <a:t>, J. </a:t>
                      </a:r>
                      <a:r>
                        <a:rPr sz="1500" b="0" u="none" dirty="0" err="1">
                          <a:solidFill>
                            <a:schemeClr val="tx1"/>
                          </a:solidFill>
                          <a:effectLst/>
                          <a:latin typeface="Times New Roman" pitchFamily="18" charset="0"/>
                          <a:cs typeface="Times New Roman" pitchFamily="18" charset="0"/>
                        </a:rPr>
                        <a:t>Koivumaki</a:t>
                      </a:r>
                      <a:r>
                        <a:rPr sz="1500" b="0" u="none" dirty="0">
                          <a:solidFill>
                            <a:schemeClr val="tx1"/>
                          </a:solidFill>
                          <a:effectLst/>
                          <a:latin typeface="Times New Roman" pitchFamily="18" charset="0"/>
                          <a:cs typeface="Times New Roman" pitchFamily="18" charset="0"/>
                        </a:rPr>
                        <a:t>, P. </a:t>
                      </a:r>
                      <a:r>
                        <a:rPr sz="1500" b="0" u="none" dirty="0" err="1">
                          <a:solidFill>
                            <a:schemeClr val="tx1"/>
                          </a:solidFill>
                          <a:effectLst/>
                          <a:latin typeface="Times New Roman" pitchFamily="18" charset="0"/>
                          <a:cs typeface="Times New Roman" pitchFamily="18" charset="0"/>
                        </a:rPr>
                        <a:t>Vuor</a:t>
                      </a:r>
                      <a:r>
                        <a:rPr lang="en-US" sz="1500" b="0" u="none" baseline="0" dirty="0">
                          <a:solidFill>
                            <a:schemeClr val="tx1"/>
                          </a:solidFill>
                          <a:effectLst/>
                          <a:latin typeface="Times New Roman" pitchFamily="18" charset="0"/>
                          <a:cs typeface="Times New Roman" pitchFamily="18" charset="0"/>
                        </a:rPr>
                        <a:t> Year:</a:t>
                      </a:r>
                      <a:r>
                        <a:rPr lang="en-US" sz="1500" b="0" u="none" dirty="0">
                          <a:solidFill>
                            <a:schemeClr val="tx1"/>
                          </a:solidFill>
                          <a:effectLst/>
                          <a:latin typeface="Times New Roman" pitchFamily="18" charset="0"/>
                          <a:cs typeface="Times New Roman" pitchFamily="18" charset="0"/>
                        </a:rPr>
                        <a:t>2002</a:t>
                      </a:r>
                      <a:endParaRPr sz="1500" b="0" u="none" dirty="0">
                        <a:solidFill>
                          <a:schemeClr val="tx1"/>
                        </a:solidFill>
                        <a:effectLst/>
                        <a:latin typeface="Times New Roman" pitchFamily="18" charset="0"/>
                        <a:cs typeface="Times New Roman" pitchFamily="18" charset="0"/>
                        <a:hlinkClick r:id="rId3"/>
                      </a:endParaRPr>
                    </a:p>
                  </a:txBody>
                  <a:tcPr marL="0" marR="0" marT="0" marB="0" horzOverflow="overflow"/>
                </a:tc>
                <a:tc>
                  <a:txBody>
                    <a:bodyPr/>
                    <a:lstStyle/>
                    <a:p>
                      <a:pPr algn="ctr" defTabSz="685800">
                        <a:defRPr sz="1800"/>
                      </a:pPr>
                      <a:r>
                        <a:rPr sz="1500" b="0" u="none" dirty="0">
                          <a:solidFill>
                            <a:schemeClr val="tx1"/>
                          </a:solidFill>
                          <a:effectLst/>
                          <a:latin typeface="Times New Roman" pitchFamily="18" charset="0"/>
                          <a:cs typeface="Times New Roman" pitchFamily="18" charset="0"/>
                        </a:rPr>
                        <a:t>An infrared (IR) transceiver array is used for detecting the proximity of a finger. Keystroke recognition accuracy is examined with k-nearest neighbor (k-NN) classifier while a multilayer perceptron (MLP) classifier is designed for online implementation.</a:t>
                      </a:r>
                    </a:p>
                  </a:txBody>
                  <a:tcPr marL="0" marR="0" marT="0" marB="0" horzOverflow="overflow"/>
                </a:tc>
                <a:tc>
                  <a:txBody>
                    <a:bodyPr/>
                    <a:lstStyle/>
                    <a:p>
                      <a:pPr algn="ctr" defTabSz="685800">
                        <a:defRPr sz="1800"/>
                      </a:pPr>
                      <a:r>
                        <a:rPr lang="en-US" sz="1500" b="0" u="none" dirty="0">
                          <a:solidFill>
                            <a:schemeClr val="tx1"/>
                          </a:solidFill>
                          <a:effectLst/>
                          <a:latin typeface="Times New Roman" pitchFamily="18" charset="0"/>
                          <a:cs typeface="Times New Roman" pitchFamily="18" charset="0"/>
                        </a:rPr>
                        <a:t>T</a:t>
                      </a:r>
                      <a:r>
                        <a:rPr sz="1500" b="0" u="none">
                          <a:solidFill>
                            <a:schemeClr val="tx1"/>
                          </a:solidFill>
                          <a:effectLst/>
                          <a:latin typeface="Times New Roman" pitchFamily="18" charset="0"/>
                          <a:cs typeface="Times New Roman" pitchFamily="18" charset="0"/>
                        </a:rPr>
                        <a:t>he </a:t>
                      </a:r>
                      <a:r>
                        <a:rPr sz="1500" b="0" u="none" dirty="0">
                          <a:solidFill>
                            <a:schemeClr val="tx1"/>
                          </a:solidFill>
                          <a:effectLst/>
                          <a:latin typeface="Times New Roman" pitchFamily="18" charset="0"/>
                          <a:cs typeface="Times New Roman" pitchFamily="18" charset="0"/>
                        </a:rPr>
                        <a:t>finger had to be held perpendicular to the surface of the keyboard. 
</a:t>
                      </a:r>
                    </a:p>
                  </a:txBody>
                  <a:tcPr marL="0" marR="0" marT="0" marB="0" horzOverflow="overflow"/>
                </a:tc>
                <a:extLst>
                  <a:ext uri="{0D108BD9-81ED-4DB2-BD59-A6C34878D82A}">
                    <a16:rowId xmlns="" xmlns:a16="http://schemas.microsoft.com/office/drawing/2014/main" val="10002"/>
                  </a:ext>
                </a:extLst>
              </a:tr>
              <a:tr h="1371741">
                <a:tc>
                  <a:txBody>
                    <a:bodyPr/>
                    <a:lstStyle/>
                    <a:p>
                      <a:pPr algn="ctr" defTabSz="685800">
                        <a:defRPr sz="1800"/>
                      </a:pPr>
                      <a:r>
                        <a:rPr sz="1500" b="0" u="none">
                          <a:solidFill>
                            <a:schemeClr val="tx1"/>
                          </a:solidFill>
                          <a:effectLst/>
                          <a:latin typeface="Times New Roman" pitchFamily="18" charset="0"/>
                          <a:cs typeface="Times New Roman" pitchFamily="18" charset="0"/>
                        </a:rPr>
                        <a:t>3</a:t>
                      </a:r>
                    </a:p>
                  </a:txBody>
                  <a:tcPr marL="0" marR="0" marT="0" marB="0" horzOverflow="overflow"/>
                </a:tc>
                <a:tc>
                  <a:txBody>
                    <a:bodyPr/>
                    <a:lstStyle/>
                    <a:p>
                      <a:pPr algn="ctr" defTabSz="457200">
                        <a:defRPr sz="1200">
                          <a:solidFill>
                            <a:srgbClr val="060606"/>
                          </a:solidFill>
                          <a:latin typeface="Times New Roman"/>
                          <a:ea typeface="Times New Roman"/>
                          <a:cs typeface="Times New Roman"/>
                          <a:sym typeface="Times New Roman"/>
                        </a:defRPr>
                      </a:pPr>
                      <a:r>
                        <a:rPr sz="1500" b="0" u="none" dirty="0">
                          <a:solidFill>
                            <a:schemeClr val="tx1"/>
                          </a:solidFill>
                          <a:effectLst/>
                          <a:latin typeface="Times New Roman" pitchFamily="18" charset="0"/>
                          <a:cs typeface="Times New Roman" pitchFamily="18" charset="0"/>
                        </a:rPr>
                        <a:t>"Visual panel: virtual mouse keyboard and 3D controller with an ordinary piece of paper", -Z. Zhang, Y. Wu, Y. Shan et al.</a:t>
                      </a:r>
                      <a:r>
                        <a:rPr lang="en-US" sz="1500" b="0" u="none" dirty="0">
                          <a:solidFill>
                            <a:schemeClr val="tx1"/>
                          </a:solidFill>
                          <a:effectLst/>
                          <a:latin typeface="Times New Roman" pitchFamily="18" charset="0"/>
                          <a:cs typeface="Times New Roman" pitchFamily="18" charset="0"/>
                        </a:rPr>
                        <a:t>Year:2011</a:t>
                      </a:r>
                      <a:endParaRPr sz="1500" b="0" u="none" dirty="0">
                        <a:solidFill>
                          <a:schemeClr val="tx1"/>
                        </a:solidFill>
                        <a:effectLst/>
                        <a:latin typeface="Times New Roman" pitchFamily="18" charset="0"/>
                        <a:cs typeface="Times New Roman" pitchFamily="18" charset="0"/>
                      </a:endParaRPr>
                    </a:p>
                  </a:txBody>
                  <a:tcPr marL="0" marR="0" marT="0" marB="0" horzOverflow="overflow"/>
                </a:tc>
                <a:tc>
                  <a:txBody>
                    <a:bodyPr/>
                    <a:lstStyle/>
                    <a:p>
                      <a:pPr algn="ctr" defTabSz="457200">
                        <a:lnSpc>
                          <a:spcPct val="100000"/>
                        </a:lnSpc>
                        <a:spcBef>
                          <a:spcPts val="0"/>
                        </a:spcBef>
                        <a:defRPr sz="1800"/>
                      </a:pPr>
                      <a:r>
                        <a:rPr sz="1500" b="0" u="none" dirty="0">
                          <a:solidFill>
                            <a:schemeClr val="tx1"/>
                          </a:solidFill>
                          <a:effectLst/>
                          <a:latin typeface="Times New Roman" pitchFamily="18" charset="0"/>
                          <a:cs typeface="Times New Roman" pitchFamily="18" charset="0"/>
                        </a:rPr>
                        <a:t>The panel tracking continuously determines the projective mapping between the panel at the current position and the display, which in turn maps the tip position to the corresponding position on the display. </a:t>
                      </a:r>
                    </a:p>
                  </a:txBody>
                  <a:tcPr marL="0" marR="0" marT="0" marB="0" horzOverflow="overflow"/>
                </a:tc>
                <a:tc>
                  <a:txBody>
                    <a:bodyPr/>
                    <a:lstStyle/>
                    <a:p>
                      <a:pPr algn="ctr" defTabSz="457200">
                        <a:lnSpc>
                          <a:spcPct val="100000"/>
                        </a:lnSpc>
                        <a:spcBef>
                          <a:spcPts val="0"/>
                        </a:spcBef>
                        <a:defRPr sz="1800"/>
                      </a:pPr>
                      <a:r>
                        <a:rPr sz="1500" b="0" u="none">
                          <a:solidFill>
                            <a:schemeClr val="tx1"/>
                          </a:solidFill>
                          <a:effectLst/>
                          <a:latin typeface="Times New Roman" pitchFamily="18" charset="0"/>
                          <a:ea typeface="Times New Roman"/>
                          <a:cs typeface="Times New Roman" pitchFamily="18" charset="0"/>
                          <a:sym typeface="Times New Roman"/>
                        </a:rPr>
                        <a:t>The </a:t>
                      </a:r>
                      <a:r>
                        <a:rPr sz="1500" b="0" u="none" dirty="0">
                          <a:solidFill>
                            <a:schemeClr val="tx1"/>
                          </a:solidFill>
                          <a:effectLst/>
                          <a:latin typeface="Times New Roman" pitchFamily="18" charset="0"/>
                          <a:ea typeface="Times New Roman"/>
                          <a:cs typeface="Times New Roman" pitchFamily="18" charset="0"/>
                          <a:sym typeface="Times New Roman"/>
                        </a:rPr>
                        <a:t>keystroke detection action is triggered when the tip pointer stays immobile for a short duration of 1 second. 
</a:t>
                      </a:r>
                    </a:p>
                  </a:txBody>
                  <a:tcPr marL="0" marR="0" marT="0" marB="0" horzOverflow="overflow"/>
                </a:tc>
                <a:extLst>
                  <a:ext uri="{0D108BD9-81ED-4DB2-BD59-A6C34878D82A}">
                    <a16:rowId xmlns="" xmlns:a16="http://schemas.microsoft.com/office/drawing/2014/main" val="10003"/>
                  </a:ext>
                </a:extLst>
              </a:tr>
              <a:tr h="1371741">
                <a:tc>
                  <a:txBody>
                    <a:bodyPr/>
                    <a:lstStyle/>
                    <a:p>
                      <a:pPr algn="ctr" defTabSz="685800">
                        <a:defRPr sz="1800"/>
                      </a:pPr>
                      <a:r>
                        <a:rPr sz="1500" b="0" u="none">
                          <a:solidFill>
                            <a:schemeClr val="tx1"/>
                          </a:solidFill>
                          <a:effectLst/>
                          <a:latin typeface="Times New Roman" pitchFamily="18" charset="0"/>
                          <a:cs typeface="Times New Roman" pitchFamily="18" charset="0"/>
                        </a:rPr>
                        <a:t>4</a:t>
                      </a:r>
                    </a:p>
                  </a:txBody>
                  <a:tcPr marL="0" marR="0" marT="0" marB="0" horzOverflow="overflow"/>
                </a:tc>
                <a:tc>
                  <a:txBody>
                    <a:bodyPr/>
                    <a:lstStyle/>
                    <a:p>
                      <a:pPr algn="ctr" defTabSz="457200">
                        <a:defRPr sz="1800"/>
                      </a:pPr>
                      <a:r>
                        <a:rPr sz="1500" b="0" u="none" dirty="0">
                          <a:solidFill>
                            <a:schemeClr val="tx1"/>
                          </a:solidFill>
                          <a:effectLst/>
                          <a:latin typeface="Times New Roman" pitchFamily="18" charset="0"/>
                          <a:ea typeface="Times New Roman"/>
                          <a:cs typeface="Times New Roman" pitchFamily="18" charset="0"/>
                          <a:sym typeface="Times New Roman"/>
                        </a:rPr>
                        <a:t>"An asynchronously controlled EEG-based virtual keyboard: improvement of the spelling rate”,-R. Scherer, G. R. Muller, C. </a:t>
                      </a:r>
                      <a:r>
                        <a:rPr sz="1500" b="0" u="none" dirty="0" err="1">
                          <a:solidFill>
                            <a:schemeClr val="tx1"/>
                          </a:solidFill>
                          <a:effectLst/>
                          <a:latin typeface="Times New Roman" pitchFamily="18" charset="0"/>
                          <a:ea typeface="Times New Roman"/>
                          <a:cs typeface="Times New Roman" pitchFamily="18" charset="0"/>
                          <a:sym typeface="Times New Roman"/>
                        </a:rPr>
                        <a:t>Neuper</a:t>
                      </a:r>
                      <a:r>
                        <a:rPr sz="1500" b="0" u="none" dirty="0">
                          <a:solidFill>
                            <a:schemeClr val="tx1"/>
                          </a:solidFill>
                          <a:effectLst/>
                          <a:latin typeface="Times New Roman" pitchFamily="18" charset="0"/>
                          <a:ea typeface="Times New Roman"/>
                          <a:cs typeface="Times New Roman" pitchFamily="18" charset="0"/>
                          <a:sym typeface="Times New Roman"/>
                        </a:rPr>
                        <a:t> et al.</a:t>
                      </a:r>
                      <a:r>
                        <a:rPr lang="en-US" sz="1500" b="0" u="none" dirty="0">
                          <a:solidFill>
                            <a:schemeClr val="tx1"/>
                          </a:solidFill>
                          <a:effectLst/>
                          <a:latin typeface="Times New Roman" pitchFamily="18" charset="0"/>
                          <a:ea typeface="Times New Roman"/>
                          <a:cs typeface="Times New Roman" pitchFamily="18" charset="0"/>
                          <a:sym typeface="Times New Roman"/>
                        </a:rPr>
                        <a:t> Year:2004</a:t>
                      </a:r>
                      <a:endParaRPr sz="1500" b="0" u="none" dirty="0">
                        <a:solidFill>
                          <a:schemeClr val="tx1"/>
                        </a:solidFill>
                        <a:effectLst/>
                        <a:latin typeface="Times New Roman" pitchFamily="18" charset="0"/>
                        <a:ea typeface="Times New Roman"/>
                        <a:cs typeface="Times New Roman" pitchFamily="18" charset="0"/>
                        <a:sym typeface="Times New Roman"/>
                      </a:endParaRPr>
                    </a:p>
                  </a:txBody>
                  <a:tcPr marL="0" marR="0" marT="0" marB="0" horzOverflow="overflow"/>
                </a:tc>
                <a:tc>
                  <a:txBody>
                    <a:bodyPr/>
                    <a:lstStyle/>
                    <a:p>
                      <a:pPr algn="ctr" defTabSz="457200">
                        <a:lnSpc>
                          <a:spcPct val="100000"/>
                        </a:lnSpc>
                        <a:spcBef>
                          <a:spcPts val="0"/>
                        </a:spcBef>
                        <a:defRPr sz="1800"/>
                      </a:pPr>
                      <a:r>
                        <a:rPr lang="en-US" sz="1500" b="0" u="none" dirty="0">
                          <a:solidFill>
                            <a:schemeClr val="tx1"/>
                          </a:solidFill>
                          <a:effectLst/>
                          <a:latin typeface="Times New Roman" pitchFamily="18" charset="0"/>
                          <a:ea typeface="Times New Roman"/>
                          <a:cs typeface="Times New Roman" pitchFamily="18" charset="0"/>
                          <a:sym typeface="Times New Roman"/>
                        </a:rPr>
                        <a:t>A</a:t>
                      </a:r>
                      <a:r>
                        <a:rPr sz="1500" b="0" u="none">
                          <a:solidFill>
                            <a:schemeClr val="tx1"/>
                          </a:solidFill>
                          <a:effectLst/>
                          <a:latin typeface="Times New Roman" pitchFamily="18" charset="0"/>
                          <a:ea typeface="Times New Roman"/>
                          <a:cs typeface="Times New Roman" pitchFamily="18" charset="0"/>
                          <a:sym typeface="Times New Roman"/>
                        </a:rPr>
                        <a:t>synchronously controlled three-class brain-computer inter- face-based spelling device virtual keyboard, operated by spontaneous electroencephalogram and modulated by motor imagery.</a:t>
                      </a:r>
                    </a:p>
                  </a:txBody>
                  <a:tcPr marL="0" marR="0" marT="0" marB="0" horzOverflow="overflow"/>
                </a:tc>
                <a:tc>
                  <a:txBody>
                    <a:bodyPr/>
                    <a:lstStyle/>
                    <a:p>
                      <a:pPr algn="ctr" defTabSz="457200">
                        <a:lnSpc>
                          <a:spcPct val="100000"/>
                        </a:lnSpc>
                        <a:spcBef>
                          <a:spcPts val="0"/>
                        </a:spcBef>
                        <a:defRPr sz="1800"/>
                      </a:pPr>
                      <a:r>
                        <a:rPr lang="en-US" sz="1500" b="0" u="none" dirty="0">
                          <a:solidFill>
                            <a:schemeClr val="tx1"/>
                          </a:solidFill>
                          <a:effectLst/>
                          <a:latin typeface="Times New Roman" pitchFamily="18" charset="0"/>
                          <a:ea typeface="Times New Roman"/>
                          <a:cs typeface="Times New Roman" pitchFamily="18" charset="0"/>
                          <a:sym typeface="Times New Roman"/>
                        </a:rPr>
                        <a:t>A</a:t>
                      </a:r>
                      <a:r>
                        <a:rPr sz="1500" b="0" u="none">
                          <a:solidFill>
                            <a:schemeClr val="tx1"/>
                          </a:solidFill>
                          <a:effectLst/>
                          <a:latin typeface="Times New Roman" pitchFamily="18" charset="0"/>
                          <a:ea typeface="Times New Roman"/>
                          <a:cs typeface="Times New Roman" pitchFamily="18" charset="0"/>
                          <a:sym typeface="Times New Roman"/>
                        </a:rPr>
                        <a:t>synchronous </a:t>
                      </a:r>
                      <a:r>
                        <a:rPr sz="1500" b="0" u="none" dirty="0">
                          <a:solidFill>
                            <a:schemeClr val="tx1"/>
                          </a:solidFill>
                          <a:effectLst/>
                          <a:latin typeface="Times New Roman" pitchFamily="18" charset="0"/>
                          <a:ea typeface="Times New Roman"/>
                          <a:cs typeface="Times New Roman" pitchFamily="18" charset="0"/>
                          <a:sym typeface="Times New Roman"/>
                        </a:rPr>
                        <a:t>control can limit the usability of the system. Users do require more training</a:t>
                      </a:r>
                    </a:p>
                  </a:txBody>
                  <a:tcPr marL="0" marR="0" marT="0" marB="0" horzOverflow="overflow"/>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288746005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R. Scherer, G. R. Muller, C. Neuper et al.,…"/>
          <p:cNvSpPr>
            <a:spLocks noGrp="1"/>
          </p:cNvSpPr>
          <p:nvPr>
            <p:ph type="body" idx="1"/>
          </p:nvPr>
        </p:nvSpPr>
        <p:spPr>
          <a:xfrm>
            <a:off x="152400" y="76200"/>
            <a:ext cx="8382000" cy="6119813"/>
          </a:xfrm>
        </p:spPr>
        <p:txBody>
          <a:bodyPr/>
          <a:lstStyle/>
          <a:p>
            <a:pPr marL="0" indent="0" defTabSz="182563" eaLnBrk="1" hangingPunct="1">
              <a:spcBef>
                <a:spcPct val="0"/>
              </a:spcBef>
              <a:buFontTx/>
              <a:buNone/>
            </a:pPr>
            <a:endParaRPr lang="en-IN"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endParaRPr lang="en-IN"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a:solidFill>
                  <a:srgbClr val="060606"/>
                </a:solidFill>
                <a:latin typeface="Times New Roman" pitchFamily="18" charset="0"/>
                <a:cs typeface="Times New Roman" pitchFamily="18" charset="0"/>
                <a:sym typeface="Times New Roman" pitchFamily="18" charset="0"/>
              </a:rPr>
              <a:t>6. H. Du, T. Oggier, F. Lustenberger et al., "A virtual keyboard based on true-3D optical ranging", Published in British Machine Vision Conference, Year:2005 </a:t>
            </a:r>
          </a:p>
          <a:p>
            <a:pPr marL="0" indent="0" algn="just" defTabSz="182563" eaLnBrk="1" hangingPunct="1">
              <a:spcBef>
                <a:spcPct val="0"/>
              </a:spcBef>
              <a:buFontTx/>
              <a:buNone/>
            </a:pPr>
            <a:endParaRPr lang="en-IN"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a:solidFill>
                  <a:srgbClr val="060606"/>
                </a:solidFill>
                <a:latin typeface="Times New Roman" pitchFamily="18" charset="0"/>
                <a:cs typeface="Times New Roman" pitchFamily="18" charset="0"/>
                <a:sym typeface="Times New Roman" pitchFamily="18" charset="0"/>
              </a:rPr>
              <a:t>7. Huan Du,, Edardo Chardon "A virtual keyboard system based on Multi-Level Feature Matching” Published in Conference on Human System Interactions Year: 2008</a:t>
            </a:r>
          </a:p>
          <a:p>
            <a:pPr marL="0" indent="0" algn="just" defTabSz="182563" eaLnBrk="1" hangingPunct="1">
              <a:spcBef>
                <a:spcPct val="0"/>
              </a:spcBef>
              <a:buFontTx/>
              <a:buNone/>
            </a:pPr>
            <a:endParaRPr lang="en-IN"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IN" sz="1600">
                <a:solidFill>
                  <a:srgbClr val="060606"/>
                </a:solidFill>
                <a:latin typeface="Times New Roman" pitchFamily="18" charset="0"/>
                <a:cs typeface="Times New Roman" pitchFamily="18" charset="0"/>
                <a:sym typeface="Times New Roman" pitchFamily="18" charset="0"/>
              </a:rPr>
              <a:t> 8. Hubert Cecotti  A Multimodal Gaze-Controlled Virtual Keyboard Published in IEEE Transactions on Human-Machine Systems Year: 2016</a:t>
            </a:r>
          </a:p>
          <a:p>
            <a:pPr marL="0" indent="0" algn="just" defTabSz="182563" eaLnBrk="1" hangingPunct="1">
              <a:spcBef>
                <a:spcPct val="0"/>
              </a:spcBef>
              <a:buFontTx/>
              <a:buNone/>
            </a:pPr>
            <a:r>
              <a:rPr lang="en-US" sz="1600">
                <a:solidFill>
                  <a:srgbClr val="060606"/>
                </a:solidFill>
                <a:latin typeface="Times New Roman" pitchFamily="18" charset="0"/>
                <a:cs typeface="Times New Roman" pitchFamily="18" charset="0"/>
                <a:sym typeface="Times New Roman" pitchFamily="18" charset="0"/>
              </a:rPr>
              <a:t> </a:t>
            </a:r>
            <a:endParaRPr lang="en-IN"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ct val="0"/>
              </a:spcBef>
              <a:buFontTx/>
              <a:buNone/>
            </a:pPr>
            <a:r>
              <a:rPr lang="en-US" sz="1600">
                <a:solidFill>
                  <a:srgbClr val="060606"/>
                </a:solidFill>
                <a:latin typeface="Times New Roman" pitchFamily="18" charset="0"/>
                <a:cs typeface="Times New Roman" pitchFamily="18" charset="0"/>
                <a:sym typeface="Times New Roman" pitchFamily="18" charset="0"/>
              </a:rPr>
              <a:t>9. Katz I, Gabayan K, Aghajan H "A Multi-Touch Surface Using Multiple Cameras”. Dept. of Electrical Engineering, Stanford University. Year: 2007. </a:t>
            </a:r>
          </a:p>
          <a:p>
            <a:pPr marL="0" indent="0" algn="just" defTabSz="182563" eaLnBrk="1" hangingPunct="1">
              <a:spcBef>
                <a:spcPct val="0"/>
              </a:spcBef>
              <a:buFontTx/>
              <a:buNone/>
            </a:pPr>
            <a:endParaRPr lang="en-US" sz="1600">
              <a:solidFill>
                <a:srgbClr val="060606"/>
              </a:solidFill>
              <a:latin typeface="Times New Roman" pitchFamily="18" charset="0"/>
              <a:cs typeface="Times New Roman" pitchFamily="18" charset="0"/>
              <a:sym typeface="Times New Roman" pitchFamily="18" charset="0"/>
            </a:endParaRPr>
          </a:p>
          <a:p>
            <a:pPr marL="0" indent="0" algn="just" defTabSz="182563" eaLnBrk="1" hangingPunct="1">
              <a:spcBef>
                <a:spcPts val="400"/>
              </a:spcBef>
              <a:buFontTx/>
              <a:buNone/>
            </a:pPr>
            <a:r>
              <a:rPr lang="en-US" sz="1600">
                <a:solidFill>
                  <a:srgbClr val="060606"/>
                </a:solidFill>
                <a:latin typeface="Times New Roman" pitchFamily="18" charset="0"/>
                <a:cs typeface="Times New Roman" pitchFamily="18" charset="0"/>
                <a:sym typeface="Times New Roman" pitchFamily="18" charset="0"/>
              </a:rPr>
              <a:t>10. F. Echtler, M. Huber, G. Klinker, “Shadow Tracking on Multi- Touch Tables", Germany.”                                                                                                                     Year: 2008 </a:t>
            </a:r>
          </a:p>
        </p:txBody>
      </p:sp>
    </p:spTree>
    <p:extLst>
      <p:ext uri="{BB962C8B-B14F-4D97-AF65-F5344CB8AC3E}">
        <p14:creationId xmlns="" xmlns:p14="http://schemas.microsoft.com/office/powerpoint/2010/main" val="305165696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70"/>
          <p:cNvSpPr/>
          <p:nvPr/>
        </p:nvSpPr>
        <p:spPr>
          <a:xfrm>
            <a:off x="1143000" y="990600"/>
            <a:ext cx="3048000" cy="3454400"/>
          </a:xfrm>
          <a:prstGeom prst="rect">
            <a:avLst/>
          </a:prstGeom>
          <a:gradFill>
            <a:gsLst>
              <a:gs pos="0">
                <a:srgbClr val="80B860"/>
              </a:gs>
              <a:gs pos="50000">
                <a:srgbClr val="6FB242"/>
              </a:gs>
              <a:gs pos="100000">
                <a:srgbClr val="61A236"/>
              </a:gs>
            </a:gsLst>
            <a:lin ang="5400000"/>
          </a:gradFill>
          <a:ln w="12700">
            <a:miter lim="400000"/>
          </a:ln>
          <a:effectLst>
            <a:outerShdw blurRad="63500" dist="19050" dir="5400000" rotWithShape="0">
              <a:srgbClr val="000000">
                <a:alpha val="63000"/>
              </a:srgbClr>
            </a:outerShdw>
          </a:effectLst>
        </p:spPr>
        <p:txBody>
          <a:bodyPr lIns="45719" rIns="45719" anchor="ctr"/>
          <a:lstStyle/>
          <a:p>
            <a:pPr algn="ctr" eaLnBrk="1" fontAlgn="auto" hangingPunct="1">
              <a:spcBef>
                <a:spcPts val="0"/>
              </a:spcBef>
              <a:spcAft>
                <a:spcPts val="0"/>
              </a:spcAft>
              <a:defRPr>
                <a:solidFill>
                  <a:srgbClr val="FFFFFF"/>
                </a:solidFill>
                <a:latin typeface="Times New Roman"/>
                <a:ea typeface="Times New Roman"/>
                <a:cs typeface="Times New Roman"/>
                <a:sym typeface="Times New Roman"/>
              </a:defRPr>
            </a:pPr>
            <a:endParaRPr>
              <a:solidFill>
                <a:srgbClr val="FFFFFF"/>
              </a:solidFill>
              <a:latin typeface="Times New Roman"/>
              <a:ea typeface="Times New Roman"/>
              <a:cs typeface="Times New Roman"/>
              <a:sym typeface="Times New Roman"/>
            </a:endParaRPr>
          </a:p>
        </p:txBody>
      </p:sp>
      <p:sp>
        <p:nvSpPr>
          <p:cNvPr id="8195" name="Rectangle 50"/>
          <p:cNvSpPr>
            <a:spLocks noChangeArrowheads="1"/>
          </p:cNvSpPr>
          <p:nvPr/>
        </p:nvSpPr>
        <p:spPr bwMode="auto">
          <a:xfrm>
            <a:off x="1905000" y="1803400"/>
            <a:ext cx="1752600" cy="1930400"/>
          </a:xfrm>
          <a:prstGeom prst="rect">
            <a:avLst/>
          </a:prstGeom>
          <a:solidFill>
            <a:srgbClr val="FFFFFF"/>
          </a:solidFill>
          <a:ln w="12700">
            <a:solidFill>
              <a:schemeClr val="accent1"/>
            </a:solidFill>
            <a:miter lim="800000"/>
            <a:headEnd/>
            <a:tailEnd/>
          </a:ln>
        </p:spPr>
        <p:txBody>
          <a:bodyPr lIns="45719" rIns="45719" anchor="ctr"/>
          <a:lstStyle/>
          <a:p>
            <a:pPr algn="ctr" eaLnBrk="1" hangingPunct="1"/>
            <a:endParaRPr lang="en-US" altLang="en-US">
              <a:latin typeface="Times New Roman" pitchFamily="18" charset="0"/>
              <a:cs typeface="Times New Roman" pitchFamily="18" charset="0"/>
              <a:sym typeface="Times New Roman" pitchFamily="18" charset="0"/>
            </a:endParaRPr>
          </a:p>
        </p:txBody>
      </p:sp>
      <p:sp>
        <p:nvSpPr>
          <p:cNvPr id="8196" name="Rectangle 3"/>
          <p:cNvSpPr>
            <a:spLocks noChangeArrowheads="1"/>
          </p:cNvSpPr>
          <p:nvPr/>
        </p:nvSpPr>
        <p:spPr bwMode="auto">
          <a:xfrm>
            <a:off x="1371600" y="2108200"/>
            <a:ext cx="304800" cy="200025"/>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197" name="Rectangle 4"/>
          <p:cNvSpPr>
            <a:spLocks noChangeArrowheads="1"/>
          </p:cNvSpPr>
          <p:nvPr/>
        </p:nvSpPr>
        <p:spPr bwMode="auto">
          <a:xfrm>
            <a:off x="1371600" y="2562225"/>
            <a:ext cx="304800" cy="200025"/>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198" name="Rectangle 5"/>
          <p:cNvSpPr>
            <a:spLocks noChangeArrowheads="1"/>
          </p:cNvSpPr>
          <p:nvPr/>
        </p:nvSpPr>
        <p:spPr bwMode="auto">
          <a:xfrm>
            <a:off x="1371600" y="2921000"/>
            <a:ext cx="304800" cy="200025"/>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199" name="Rectangle 6"/>
          <p:cNvSpPr>
            <a:spLocks noChangeArrowheads="1"/>
          </p:cNvSpPr>
          <p:nvPr/>
        </p:nvSpPr>
        <p:spPr bwMode="auto">
          <a:xfrm>
            <a:off x="1371600" y="3327400"/>
            <a:ext cx="304800" cy="200025"/>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0" name="Rectangle 7"/>
          <p:cNvSpPr>
            <a:spLocks noChangeArrowheads="1"/>
          </p:cNvSpPr>
          <p:nvPr/>
        </p:nvSpPr>
        <p:spPr bwMode="auto">
          <a:xfrm rot="-5400000">
            <a:off x="1930401" y="1320800"/>
            <a:ext cx="406400" cy="149225"/>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1" name="Rectangle 8"/>
          <p:cNvSpPr>
            <a:spLocks noChangeArrowheads="1"/>
          </p:cNvSpPr>
          <p:nvPr/>
        </p:nvSpPr>
        <p:spPr bwMode="auto">
          <a:xfrm rot="-5400000">
            <a:off x="2386807" y="1320006"/>
            <a:ext cx="406400" cy="150813"/>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2" name="Rectangle 9"/>
          <p:cNvSpPr>
            <a:spLocks noChangeArrowheads="1"/>
          </p:cNvSpPr>
          <p:nvPr/>
        </p:nvSpPr>
        <p:spPr bwMode="auto">
          <a:xfrm rot="-5400000">
            <a:off x="2767807" y="1320006"/>
            <a:ext cx="406400" cy="150813"/>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3" name="Rectangle 10"/>
          <p:cNvSpPr>
            <a:spLocks noChangeArrowheads="1"/>
          </p:cNvSpPr>
          <p:nvPr/>
        </p:nvSpPr>
        <p:spPr bwMode="auto">
          <a:xfrm rot="-5400000">
            <a:off x="3163094" y="1320007"/>
            <a:ext cx="406400" cy="150812"/>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4" name="Rectangle 11"/>
          <p:cNvSpPr>
            <a:spLocks noChangeArrowheads="1"/>
          </p:cNvSpPr>
          <p:nvPr/>
        </p:nvSpPr>
        <p:spPr bwMode="auto">
          <a:xfrm rot="-5400000">
            <a:off x="2032001" y="3862387"/>
            <a:ext cx="203200" cy="149225"/>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5" name="Rectangle 12"/>
          <p:cNvSpPr>
            <a:spLocks noChangeArrowheads="1"/>
          </p:cNvSpPr>
          <p:nvPr/>
        </p:nvSpPr>
        <p:spPr bwMode="auto">
          <a:xfrm rot="-5400000">
            <a:off x="2488407" y="3867943"/>
            <a:ext cx="203200" cy="150813"/>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6" name="Rectangle 13"/>
          <p:cNvSpPr>
            <a:spLocks noChangeArrowheads="1"/>
          </p:cNvSpPr>
          <p:nvPr/>
        </p:nvSpPr>
        <p:spPr bwMode="auto">
          <a:xfrm rot="-5400000">
            <a:off x="2869407" y="3894931"/>
            <a:ext cx="203200" cy="150813"/>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7" name="Rectangle 14"/>
          <p:cNvSpPr>
            <a:spLocks noChangeArrowheads="1"/>
          </p:cNvSpPr>
          <p:nvPr/>
        </p:nvSpPr>
        <p:spPr bwMode="auto">
          <a:xfrm rot="-5400000">
            <a:off x="3294857" y="3894931"/>
            <a:ext cx="203200" cy="150813"/>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8" name="Rectangle 15"/>
          <p:cNvSpPr>
            <a:spLocks noChangeArrowheads="1"/>
          </p:cNvSpPr>
          <p:nvPr/>
        </p:nvSpPr>
        <p:spPr bwMode="auto">
          <a:xfrm rot="-5400000">
            <a:off x="3688557" y="2131218"/>
            <a:ext cx="203200" cy="150813"/>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09" name="Rectangle 16"/>
          <p:cNvSpPr>
            <a:spLocks noChangeArrowheads="1"/>
          </p:cNvSpPr>
          <p:nvPr/>
        </p:nvSpPr>
        <p:spPr bwMode="auto">
          <a:xfrm rot="-5400000">
            <a:off x="3690144" y="2623344"/>
            <a:ext cx="203200" cy="150812"/>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10" name="Rectangle 17"/>
          <p:cNvSpPr>
            <a:spLocks noChangeArrowheads="1"/>
          </p:cNvSpPr>
          <p:nvPr/>
        </p:nvSpPr>
        <p:spPr bwMode="auto">
          <a:xfrm rot="-5400000">
            <a:off x="3690144" y="2928144"/>
            <a:ext cx="203200" cy="150812"/>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11" name="Rectangle 18"/>
          <p:cNvSpPr>
            <a:spLocks noChangeArrowheads="1"/>
          </p:cNvSpPr>
          <p:nvPr/>
        </p:nvSpPr>
        <p:spPr bwMode="auto">
          <a:xfrm rot="-5400000">
            <a:off x="3690144" y="3353594"/>
            <a:ext cx="203200" cy="150812"/>
          </a:xfrm>
          <a:prstGeom prst="rect">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cxnSp>
        <p:nvCxnSpPr>
          <p:cNvPr id="171" name="Straight Arrow Connector 20"/>
          <p:cNvCxnSpPr>
            <a:stCxn id="8200" idx="0"/>
            <a:endCxn id="8204" idx="0"/>
          </p:cNvCxnSpPr>
          <p:nvPr/>
        </p:nvCxnSpPr>
        <p:spPr>
          <a:xfrm>
            <a:off x="2133600" y="1395413"/>
            <a:ext cx="0" cy="2541587"/>
          </a:xfrm>
          <a:prstGeom prst="straightConnector1">
            <a:avLst/>
          </a:prstGeom>
          <a:ln w="6350">
            <a:solidFill>
              <a:schemeClr val="accent5"/>
            </a:solidFill>
            <a:miter/>
            <a:tailEnd type="triangle"/>
          </a:ln>
        </p:spPr>
      </p:cxnSp>
      <p:sp>
        <p:nvSpPr>
          <p:cNvPr id="172" name="Straight Arrow Connector 21"/>
          <p:cNvSpPr/>
          <p:nvPr/>
        </p:nvSpPr>
        <p:spPr>
          <a:xfrm flipH="1">
            <a:off x="2589213" y="1617663"/>
            <a:ext cx="0" cy="2236787"/>
          </a:xfrm>
          <a:prstGeom prst="line">
            <a:avLst/>
          </a:prstGeom>
          <a:ln w="6350">
            <a:solidFill>
              <a:schemeClr val="accent5"/>
            </a:solidFill>
            <a:miter/>
            <a:tailEnd type="triangle"/>
          </a:ln>
        </p:spPr>
        <p:txBody>
          <a:bodyPr lIns="45719" rIns="45719"/>
          <a:lstStyle/>
          <a:p>
            <a:pPr eaLnBrk="1" fontAlgn="auto" hangingPunct="1">
              <a:spcBef>
                <a:spcPts val="0"/>
              </a:spcBef>
              <a:spcAft>
                <a:spcPts val="0"/>
              </a:spcAft>
              <a:defRPr/>
            </a:pPr>
            <a:endParaRPr>
              <a:latin typeface="+mn-lt"/>
              <a:cs typeface="+mn-cs"/>
            </a:endParaRPr>
          </a:p>
        </p:txBody>
      </p:sp>
      <p:sp>
        <p:nvSpPr>
          <p:cNvPr id="173" name="Straight Arrow Connector 22"/>
          <p:cNvSpPr/>
          <p:nvPr/>
        </p:nvSpPr>
        <p:spPr>
          <a:xfrm flipH="1">
            <a:off x="2970213" y="1631950"/>
            <a:ext cx="0" cy="2236788"/>
          </a:xfrm>
          <a:prstGeom prst="line">
            <a:avLst/>
          </a:prstGeom>
          <a:ln w="6350">
            <a:solidFill>
              <a:schemeClr val="accent5"/>
            </a:solidFill>
            <a:miter/>
            <a:tailEnd type="triangle"/>
          </a:ln>
        </p:spPr>
        <p:txBody>
          <a:bodyPr lIns="45719" rIns="45719"/>
          <a:lstStyle/>
          <a:p>
            <a:pPr eaLnBrk="1" fontAlgn="auto" hangingPunct="1">
              <a:spcBef>
                <a:spcPts val="0"/>
              </a:spcBef>
              <a:spcAft>
                <a:spcPts val="0"/>
              </a:spcAft>
              <a:defRPr/>
            </a:pPr>
            <a:endParaRPr>
              <a:latin typeface="+mn-lt"/>
              <a:cs typeface="+mn-cs"/>
            </a:endParaRPr>
          </a:p>
        </p:txBody>
      </p:sp>
      <p:sp>
        <p:nvSpPr>
          <p:cNvPr id="174" name="Straight Arrow Connector 23"/>
          <p:cNvSpPr/>
          <p:nvPr/>
        </p:nvSpPr>
        <p:spPr>
          <a:xfrm flipH="1">
            <a:off x="3365500" y="1631950"/>
            <a:ext cx="0" cy="2236788"/>
          </a:xfrm>
          <a:prstGeom prst="line">
            <a:avLst/>
          </a:prstGeom>
          <a:ln w="6350">
            <a:solidFill>
              <a:schemeClr val="accent5"/>
            </a:solidFill>
            <a:miter/>
            <a:tailEnd type="triangle"/>
          </a:ln>
        </p:spPr>
        <p:txBody>
          <a:bodyPr lIns="45719" rIns="45719"/>
          <a:lstStyle/>
          <a:p>
            <a:pPr eaLnBrk="1" fontAlgn="auto" hangingPunct="1">
              <a:spcBef>
                <a:spcPts val="0"/>
              </a:spcBef>
              <a:spcAft>
                <a:spcPts val="0"/>
              </a:spcAft>
              <a:defRPr/>
            </a:pPr>
            <a:endParaRPr>
              <a:latin typeface="+mn-lt"/>
              <a:cs typeface="+mn-cs"/>
            </a:endParaRPr>
          </a:p>
        </p:txBody>
      </p:sp>
      <p:cxnSp>
        <p:nvCxnSpPr>
          <p:cNvPr id="175" name="Straight Arrow Connector 27"/>
          <p:cNvCxnSpPr>
            <a:stCxn id="8197" idx="0"/>
            <a:endCxn id="8209" idx="0"/>
          </p:cNvCxnSpPr>
          <p:nvPr/>
        </p:nvCxnSpPr>
        <p:spPr>
          <a:xfrm>
            <a:off x="1524000" y="2662238"/>
            <a:ext cx="2266950" cy="36512"/>
          </a:xfrm>
          <a:prstGeom prst="straightConnector1">
            <a:avLst/>
          </a:prstGeom>
          <a:ln w="6350">
            <a:solidFill>
              <a:schemeClr val="accent5"/>
            </a:solidFill>
            <a:miter/>
            <a:tailEnd type="triangle"/>
          </a:ln>
        </p:spPr>
      </p:cxnSp>
      <p:sp>
        <p:nvSpPr>
          <p:cNvPr id="176" name="Straight Arrow Connector 28"/>
          <p:cNvSpPr/>
          <p:nvPr/>
        </p:nvSpPr>
        <p:spPr>
          <a:xfrm flipV="1">
            <a:off x="1703388" y="3003550"/>
            <a:ext cx="2012950" cy="17463"/>
          </a:xfrm>
          <a:prstGeom prst="line">
            <a:avLst/>
          </a:prstGeom>
          <a:ln w="6350">
            <a:solidFill>
              <a:schemeClr val="accent5"/>
            </a:solidFill>
            <a:miter/>
            <a:tailEnd type="triangle"/>
          </a:ln>
        </p:spPr>
        <p:txBody>
          <a:bodyPr lIns="45719" rIns="45719"/>
          <a:lstStyle/>
          <a:p>
            <a:pPr eaLnBrk="1" fontAlgn="auto" hangingPunct="1">
              <a:spcBef>
                <a:spcPts val="0"/>
              </a:spcBef>
              <a:spcAft>
                <a:spcPts val="0"/>
              </a:spcAft>
              <a:defRPr/>
            </a:pPr>
            <a:endParaRPr>
              <a:latin typeface="+mn-lt"/>
              <a:cs typeface="+mn-cs"/>
            </a:endParaRPr>
          </a:p>
        </p:txBody>
      </p:sp>
      <p:sp>
        <p:nvSpPr>
          <p:cNvPr id="177" name="Straight Arrow Connector 29"/>
          <p:cNvSpPr/>
          <p:nvPr/>
        </p:nvSpPr>
        <p:spPr>
          <a:xfrm flipV="1">
            <a:off x="1703388" y="3408363"/>
            <a:ext cx="2012950" cy="17462"/>
          </a:xfrm>
          <a:prstGeom prst="line">
            <a:avLst/>
          </a:prstGeom>
          <a:ln w="6350">
            <a:solidFill>
              <a:schemeClr val="accent5"/>
            </a:solidFill>
            <a:miter/>
            <a:tailEnd type="triangle"/>
          </a:ln>
        </p:spPr>
        <p:txBody>
          <a:bodyPr lIns="45719" rIns="45719"/>
          <a:lstStyle/>
          <a:p>
            <a:pPr eaLnBrk="1" fontAlgn="auto" hangingPunct="1">
              <a:spcBef>
                <a:spcPts val="0"/>
              </a:spcBef>
              <a:spcAft>
                <a:spcPts val="0"/>
              </a:spcAft>
              <a:defRPr/>
            </a:pPr>
            <a:endParaRPr>
              <a:latin typeface="+mn-lt"/>
              <a:cs typeface="+mn-cs"/>
            </a:endParaRPr>
          </a:p>
        </p:txBody>
      </p:sp>
      <p:sp>
        <p:nvSpPr>
          <p:cNvPr id="178" name="Straight Arrow Connector 32"/>
          <p:cNvSpPr/>
          <p:nvPr/>
        </p:nvSpPr>
        <p:spPr>
          <a:xfrm>
            <a:off x="1674813" y="2206625"/>
            <a:ext cx="2039937" cy="36513"/>
          </a:xfrm>
          <a:prstGeom prst="line">
            <a:avLst/>
          </a:prstGeom>
          <a:ln w="6350">
            <a:solidFill>
              <a:schemeClr val="accent5"/>
            </a:solidFill>
            <a:miter/>
            <a:tailEnd type="triangle"/>
          </a:ln>
        </p:spPr>
        <p:txBody>
          <a:bodyPr lIns="45719" rIns="45719"/>
          <a:lstStyle/>
          <a:p>
            <a:pPr eaLnBrk="1" fontAlgn="auto" hangingPunct="1">
              <a:spcBef>
                <a:spcPts val="0"/>
              </a:spcBef>
              <a:spcAft>
                <a:spcPts val="0"/>
              </a:spcAft>
              <a:defRPr/>
            </a:pPr>
            <a:endParaRPr>
              <a:latin typeface="+mn-lt"/>
              <a:cs typeface="+mn-cs"/>
            </a:endParaRPr>
          </a:p>
        </p:txBody>
      </p:sp>
      <p:sp>
        <p:nvSpPr>
          <p:cNvPr id="8220" name="Oval 33"/>
          <p:cNvSpPr>
            <a:spLocks noChangeArrowheads="1"/>
          </p:cNvSpPr>
          <p:nvPr/>
        </p:nvSpPr>
        <p:spPr bwMode="auto">
          <a:xfrm>
            <a:off x="2466975" y="2509838"/>
            <a:ext cx="228600" cy="304800"/>
          </a:xfrm>
          <a:prstGeom prst="ellipse">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21" name="TextBox 34"/>
          <p:cNvSpPr txBox="1">
            <a:spLocks noChangeArrowheads="1"/>
          </p:cNvSpPr>
          <p:nvPr/>
        </p:nvSpPr>
        <p:spPr bwMode="auto">
          <a:xfrm>
            <a:off x="2547938" y="2335213"/>
            <a:ext cx="239712" cy="185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(1,1)</a:t>
            </a:r>
          </a:p>
        </p:txBody>
      </p:sp>
      <p:sp>
        <p:nvSpPr>
          <p:cNvPr id="8222" name="TextBox 35"/>
          <p:cNvSpPr txBox="1">
            <a:spLocks noChangeArrowheads="1"/>
          </p:cNvSpPr>
          <p:nvPr/>
        </p:nvSpPr>
        <p:spPr bwMode="auto">
          <a:xfrm>
            <a:off x="2147888" y="1949450"/>
            <a:ext cx="239712"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(0,0)</a:t>
            </a:r>
          </a:p>
        </p:txBody>
      </p:sp>
      <p:sp>
        <p:nvSpPr>
          <p:cNvPr id="8223" name="TextBox 36"/>
          <p:cNvSpPr txBox="1">
            <a:spLocks noChangeArrowheads="1"/>
          </p:cNvSpPr>
          <p:nvPr/>
        </p:nvSpPr>
        <p:spPr bwMode="auto">
          <a:xfrm>
            <a:off x="2614613" y="1974850"/>
            <a:ext cx="239712"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(0,1)</a:t>
            </a:r>
          </a:p>
        </p:txBody>
      </p:sp>
      <p:sp>
        <p:nvSpPr>
          <p:cNvPr id="8224" name="TextBox 37"/>
          <p:cNvSpPr txBox="1">
            <a:spLocks noChangeArrowheads="1"/>
          </p:cNvSpPr>
          <p:nvPr/>
        </p:nvSpPr>
        <p:spPr bwMode="auto">
          <a:xfrm>
            <a:off x="3003550" y="1974850"/>
            <a:ext cx="23971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(0,2)</a:t>
            </a:r>
          </a:p>
        </p:txBody>
      </p:sp>
      <p:sp>
        <p:nvSpPr>
          <p:cNvPr id="8225" name="TextBox 38"/>
          <p:cNvSpPr txBox="1">
            <a:spLocks noChangeArrowheads="1"/>
          </p:cNvSpPr>
          <p:nvPr/>
        </p:nvSpPr>
        <p:spPr bwMode="auto">
          <a:xfrm>
            <a:off x="3354388" y="1954213"/>
            <a:ext cx="239712"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(0,3)</a:t>
            </a:r>
          </a:p>
        </p:txBody>
      </p:sp>
      <p:sp>
        <p:nvSpPr>
          <p:cNvPr id="8226" name="TextBox 39"/>
          <p:cNvSpPr txBox="1">
            <a:spLocks noChangeArrowheads="1"/>
          </p:cNvSpPr>
          <p:nvPr/>
        </p:nvSpPr>
        <p:spPr bwMode="auto">
          <a:xfrm>
            <a:off x="2170113" y="2351088"/>
            <a:ext cx="239712"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(1,0)</a:t>
            </a:r>
          </a:p>
        </p:txBody>
      </p:sp>
      <p:sp>
        <p:nvSpPr>
          <p:cNvPr id="8227" name="TextBox 40"/>
          <p:cNvSpPr txBox="1">
            <a:spLocks noChangeArrowheads="1"/>
          </p:cNvSpPr>
          <p:nvPr/>
        </p:nvSpPr>
        <p:spPr bwMode="auto">
          <a:xfrm>
            <a:off x="3016250" y="2346325"/>
            <a:ext cx="23971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(1,2)</a:t>
            </a:r>
          </a:p>
        </p:txBody>
      </p:sp>
      <p:sp>
        <p:nvSpPr>
          <p:cNvPr id="8228" name="TextBox 41"/>
          <p:cNvSpPr txBox="1">
            <a:spLocks noChangeArrowheads="1"/>
          </p:cNvSpPr>
          <p:nvPr/>
        </p:nvSpPr>
        <p:spPr bwMode="auto">
          <a:xfrm>
            <a:off x="3354388" y="2387600"/>
            <a:ext cx="239712"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(1,3)</a:t>
            </a:r>
          </a:p>
        </p:txBody>
      </p:sp>
      <p:sp>
        <p:nvSpPr>
          <p:cNvPr id="8229" name="TextBox 42"/>
          <p:cNvSpPr txBox="1">
            <a:spLocks noChangeArrowheads="1"/>
          </p:cNvSpPr>
          <p:nvPr/>
        </p:nvSpPr>
        <p:spPr bwMode="auto">
          <a:xfrm>
            <a:off x="2170113" y="2735263"/>
            <a:ext cx="239712" cy="185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(2,0)</a:t>
            </a:r>
          </a:p>
        </p:txBody>
      </p:sp>
      <p:sp>
        <p:nvSpPr>
          <p:cNvPr id="8230" name="TextBox 43"/>
          <p:cNvSpPr txBox="1">
            <a:spLocks noChangeArrowheads="1"/>
          </p:cNvSpPr>
          <p:nvPr/>
        </p:nvSpPr>
        <p:spPr bwMode="auto">
          <a:xfrm>
            <a:off x="2636838" y="2762250"/>
            <a:ext cx="239712"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(2,1)</a:t>
            </a:r>
          </a:p>
        </p:txBody>
      </p:sp>
      <p:sp>
        <p:nvSpPr>
          <p:cNvPr id="8231" name="TextBox 44"/>
          <p:cNvSpPr txBox="1">
            <a:spLocks noChangeArrowheads="1"/>
          </p:cNvSpPr>
          <p:nvPr/>
        </p:nvSpPr>
        <p:spPr bwMode="auto">
          <a:xfrm>
            <a:off x="3046413" y="2762250"/>
            <a:ext cx="239712"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(2,2)</a:t>
            </a:r>
          </a:p>
        </p:txBody>
      </p:sp>
      <p:sp>
        <p:nvSpPr>
          <p:cNvPr id="8232" name="TextBox 45"/>
          <p:cNvSpPr txBox="1">
            <a:spLocks noChangeArrowheads="1"/>
          </p:cNvSpPr>
          <p:nvPr/>
        </p:nvSpPr>
        <p:spPr bwMode="auto">
          <a:xfrm>
            <a:off x="3376613" y="2762250"/>
            <a:ext cx="239712"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(1,1)</a:t>
            </a:r>
          </a:p>
        </p:txBody>
      </p:sp>
      <p:sp>
        <p:nvSpPr>
          <p:cNvPr id="8233" name="TextBox 46"/>
          <p:cNvSpPr txBox="1">
            <a:spLocks noChangeArrowheads="1"/>
          </p:cNvSpPr>
          <p:nvPr/>
        </p:nvSpPr>
        <p:spPr bwMode="auto">
          <a:xfrm>
            <a:off x="3371850" y="3162300"/>
            <a:ext cx="23971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(3,3)</a:t>
            </a:r>
          </a:p>
        </p:txBody>
      </p:sp>
      <p:sp>
        <p:nvSpPr>
          <p:cNvPr id="8234" name="TextBox 47"/>
          <p:cNvSpPr txBox="1">
            <a:spLocks noChangeArrowheads="1"/>
          </p:cNvSpPr>
          <p:nvPr/>
        </p:nvSpPr>
        <p:spPr bwMode="auto">
          <a:xfrm>
            <a:off x="3006725" y="3162300"/>
            <a:ext cx="239713"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(3,2)</a:t>
            </a:r>
          </a:p>
        </p:txBody>
      </p:sp>
      <p:sp>
        <p:nvSpPr>
          <p:cNvPr id="8235" name="TextBox 48"/>
          <p:cNvSpPr txBox="1">
            <a:spLocks noChangeArrowheads="1"/>
          </p:cNvSpPr>
          <p:nvPr/>
        </p:nvSpPr>
        <p:spPr bwMode="auto">
          <a:xfrm>
            <a:off x="2611438" y="3159125"/>
            <a:ext cx="239712" cy="184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(3,1)</a:t>
            </a:r>
          </a:p>
        </p:txBody>
      </p:sp>
      <p:sp>
        <p:nvSpPr>
          <p:cNvPr id="8236" name="TextBox 49"/>
          <p:cNvSpPr txBox="1">
            <a:spLocks noChangeArrowheads="1"/>
          </p:cNvSpPr>
          <p:nvPr/>
        </p:nvSpPr>
        <p:spPr bwMode="auto">
          <a:xfrm>
            <a:off x="2170113" y="3121025"/>
            <a:ext cx="239712" cy="18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600">
                <a:latin typeface="Times New Roman" pitchFamily="18" charset="0"/>
                <a:cs typeface="Times New Roman" pitchFamily="18" charset="0"/>
                <a:sym typeface="Times New Roman" pitchFamily="18" charset="0"/>
              </a:rPr>
              <a:t>(3,0)</a:t>
            </a:r>
          </a:p>
        </p:txBody>
      </p:sp>
      <p:sp>
        <p:nvSpPr>
          <p:cNvPr id="8237" name="TextBox 52"/>
          <p:cNvSpPr txBox="1">
            <a:spLocks noChangeArrowheads="1"/>
          </p:cNvSpPr>
          <p:nvPr/>
        </p:nvSpPr>
        <p:spPr bwMode="auto">
          <a:xfrm>
            <a:off x="1981200" y="1905000"/>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A</a:t>
            </a:r>
          </a:p>
        </p:txBody>
      </p:sp>
      <p:sp>
        <p:nvSpPr>
          <p:cNvPr id="8238" name="TextBox 55"/>
          <p:cNvSpPr txBox="1">
            <a:spLocks noChangeArrowheads="1"/>
          </p:cNvSpPr>
          <p:nvPr/>
        </p:nvSpPr>
        <p:spPr bwMode="auto">
          <a:xfrm>
            <a:off x="2438400" y="1920875"/>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B</a:t>
            </a:r>
          </a:p>
        </p:txBody>
      </p:sp>
      <p:sp>
        <p:nvSpPr>
          <p:cNvPr id="8239" name="TextBox 56"/>
          <p:cNvSpPr txBox="1">
            <a:spLocks noChangeArrowheads="1"/>
          </p:cNvSpPr>
          <p:nvPr/>
        </p:nvSpPr>
        <p:spPr bwMode="auto">
          <a:xfrm>
            <a:off x="2846388" y="1905000"/>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C</a:t>
            </a:r>
          </a:p>
        </p:txBody>
      </p:sp>
      <p:sp>
        <p:nvSpPr>
          <p:cNvPr id="8240" name="TextBox 57"/>
          <p:cNvSpPr txBox="1">
            <a:spLocks noChangeArrowheads="1"/>
          </p:cNvSpPr>
          <p:nvPr/>
        </p:nvSpPr>
        <p:spPr bwMode="auto">
          <a:xfrm>
            <a:off x="3236913" y="1905000"/>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D</a:t>
            </a:r>
          </a:p>
        </p:txBody>
      </p:sp>
      <p:sp>
        <p:nvSpPr>
          <p:cNvPr id="8241" name="TextBox 58"/>
          <p:cNvSpPr txBox="1">
            <a:spLocks noChangeArrowheads="1"/>
          </p:cNvSpPr>
          <p:nvPr/>
        </p:nvSpPr>
        <p:spPr bwMode="auto">
          <a:xfrm>
            <a:off x="3230563" y="2413000"/>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H</a:t>
            </a:r>
          </a:p>
        </p:txBody>
      </p:sp>
      <p:sp>
        <p:nvSpPr>
          <p:cNvPr id="8242" name="TextBox 59"/>
          <p:cNvSpPr txBox="1">
            <a:spLocks noChangeArrowheads="1"/>
          </p:cNvSpPr>
          <p:nvPr/>
        </p:nvSpPr>
        <p:spPr bwMode="auto">
          <a:xfrm>
            <a:off x="3240088" y="2743200"/>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L</a:t>
            </a:r>
          </a:p>
        </p:txBody>
      </p:sp>
      <p:sp>
        <p:nvSpPr>
          <p:cNvPr id="8243" name="TextBox 60"/>
          <p:cNvSpPr txBox="1">
            <a:spLocks noChangeArrowheads="1"/>
          </p:cNvSpPr>
          <p:nvPr/>
        </p:nvSpPr>
        <p:spPr bwMode="auto">
          <a:xfrm>
            <a:off x="3240088" y="3171825"/>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P</a:t>
            </a:r>
          </a:p>
        </p:txBody>
      </p:sp>
      <p:sp>
        <p:nvSpPr>
          <p:cNvPr id="8244" name="TextBox 61"/>
          <p:cNvSpPr txBox="1">
            <a:spLocks noChangeArrowheads="1"/>
          </p:cNvSpPr>
          <p:nvPr/>
        </p:nvSpPr>
        <p:spPr bwMode="auto">
          <a:xfrm>
            <a:off x="2870200" y="3171825"/>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O</a:t>
            </a:r>
          </a:p>
        </p:txBody>
      </p:sp>
      <p:sp>
        <p:nvSpPr>
          <p:cNvPr id="8245" name="TextBox 62"/>
          <p:cNvSpPr txBox="1">
            <a:spLocks noChangeArrowheads="1"/>
          </p:cNvSpPr>
          <p:nvPr/>
        </p:nvSpPr>
        <p:spPr bwMode="auto">
          <a:xfrm>
            <a:off x="2416175" y="3121025"/>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N</a:t>
            </a:r>
          </a:p>
        </p:txBody>
      </p:sp>
      <p:sp>
        <p:nvSpPr>
          <p:cNvPr id="8246" name="TextBox 63"/>
          <p:cNvSpPr txBox="1">
            <a:spLocks noChangeArrowheads="1"/>
          </p:cNvSpPr>
          <p:nvPr/>
        </p:nvSpPr>
        <p:spPr bwMode="auto">
          <a:xfrm>
            <a:off x="1970088" y="3121025"/>
            <a:ext cx="3206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M</a:t>
            </a:r>
          </a:p>
        </p:txBody>
      </p:sp>
      <p:sp>
        <p:nvSpPr>
          <p:cNvPr id="8247" name="TextBox 64"/>
          <p:cNvSpPr txBox="1">
            <a:spLocks noChangeArrowheads="1"/>
          </p:cNvSpPr>
          <p:nvPr/>
        </p:nvSpPr>
        <p:spPr bwMode="auto">
          <a:xfrm>
            <a:off x="2041525" y="2733675"/>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I</a:t>
            </a:r>
          </a:p>
        </p:txBody>
      </p:sp>
      <p:sp>
        <p:nvSpPr>
          <p:cNvPr id="8248" name="TextBox 65"/>
          <p:cNvSpPr txBox="1">
            <a:spLocks noChangeArrowheads="1"/>
          </p:cNvSpPr>
          <p:nvPr/>
        </p:nvSpPr>
        <p:spPr bwMode="auto">
          <a:xfrm>
            <a:off x="1992313" y="2428875"/>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E</a:t>
            </a:r>
          </a:p>
        </p:txBody>
      </p:sp>
      <p:sp>
        <p:nvSpPr>
          <p:cNvPr id="8249" name="TextBox 66"/>
          <p:cNvSpPr txBox="1">
            <a:spLocks noChangeArrowheads="1"/>
          </p:cNvSpPr>
          <p:nvPr/>
        </p:nvSpPr>
        <p:spPr bwMode="auto">
          <a:xfrm>
            <a:off x="2416175" y="2409825"/>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F</a:t>
            </a:r>
          </a:p>
        </p:txBody>
      </p:sp>
      <p:sp>
        <p:nvSpPr>
          <p:cNvPr id="8250" name="TextBox 67"/>
          <p:cNvSpPr txBox="1">
            <a:spLocks noChangeArrowheads="1"/>
          </p:cNvSpPr>
          <p:nvPr/>
        </p:nvSpPr>
        <p:spPr bwMode="auto">
          <a:xfrm>
            <a:off x="2420938" y="2792413"/>
            <a:ext cx="3206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J</a:t>
            </a:r>
          </a:p>
        </p:txBody>
      </p:sp>
      <p:sp>
        <p:nvSpPr>
          <p:cNvPr id="8251" name="TextBox 68"/>
          <p:cNvSpPr txBox="1">
            <a:spLocks noChangeArrowheads="1"/>
          </p:cNvSpPr>
          <p:nvPr/>
        </p:nvSpPr>
        <p:spPr bwMode="auto">
          <a:xfrm>
            <a:off x="2819400" y="2774950"/>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K</a:t>
            </a:r>
          </a:p>
        </p:txBody>
      </p:sp>
      <p:sp>
        <p:nvSpPr>
          <p:cNvPr id="8252" name="TextBox 69"/>
          <p:cNvSpPr txBox="1">
            <a:spLocks noChangeArrowheads="1"/>
          </p:cNvSpPr>
          <p:nvPr/>
        </p:nvSpPr>
        <p:spPr bwMode="auto">
          <a:xfrm>
            <a:off x="2806700" y="2386013"/>
            <a:ext cx="3206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G</a:t>
            </a:r>
          </a:p>
        </p:txBody>
      </p:sp>
      <p:sp>
        <p:nvSpPr>
          <p:cNvPr id="8253" name="Rounded Rectangle 71"/>
          <p:cNvSpPr>
            <a:spLocks noChangeArrowheads="1"/>
          </p:cNvSpPr>
          <p:nvPr/>
        </p:nvSpPr>
        <p:spPr bwMode="auto">
          <a:xfrm>
            <a:off x="5791200" y="990600"/>
            <a:ext cx="1143000" cy="2130425"/>
          </a:xfrm>
          <a:prstGeom prst="roundRect">
            <a:avLst>
              <a:gd name="adj" fmla="val 16667"/>
            </a:avLst>
          </a:prstGeom>
          <a:solidFill>
            <a:schemeClr val="accent1"/>
          </a:solidFill>
          <a:ln w="12700">
            <a:solidFill>
              <a:srgbClr val="42719B"/>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54" name="Rectangle 72"/>
          <p:cNvSpPr>
            <a:spLocks noChangeArrowheads="1"/>
          </p:cNvSpPr>
          <p:nvPr/>
        </p:nvSpPr>
        <p:spPr bwMode="auto">
          <a:xfrm>
            <a:off x="6038850" y="1449388"/>
            <a:ext cx="685800" cy="1479550"/>
          </a:xfrm>
          <a:prstGeom prst="rect">
            <a:avLst/>
          </a:prstGeom>
          <a:solidFill>
            <a:srgbClr val="000000"/>
          </a:solidFill>
          <a:ln w="12700">
            <a:solidFill>
              <a:srgbClr val="000000"/>
            </a:solidFill>
            <a:miter lim="800000"/>
            <a:headEnd/>
            <a:tailEnd/>
          </a:ln>
        </p:spPr>
        <p:txBody>
          <a:bodyPr lIns="45719" rIns="45719" anchor="ctr"/>
          <a:lstStyle/>
          <a:p>
            <a:pPr algn="ctr" eaLnBrk="1" hangingPunct="1"/>
            <a:endParaRPr lang="en-US" altLang="en-US">
              <a:solidFill>
                <a:srgbClr val="FFFFFF"/>
              </a:solidFill>
              <a:latin typeface="Times New Roman" pitchFamily="18" charset="0"/>
              <a:cs typeface="Times New Roman" pitchFamily="18" charset="0"/>
              <a:sym typeface="Times New Roman" pitchFamily="18" charset="0"/>
            </a:endParaRPr>
          </a:p>
        </p:txBody>
      </p:sp>
      <p:sp>
        <p:nvSpPr>
          <p:cNvPr id="8255" name="Parallelogram 73"/>
          <p:cNvSpPr>
            <a:spLocks noChangeArrowheads="1"/>
          </p:cNvSpPr>
          <p:nvPr/>
        </p:nvSpPr>
        <p:spPr bwMode="auto">
          <a:xfrm>
            <a:off x="5667375" y="4341813"/>
            <a:ext cx="1662113" cy="1016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2476" y="0"/>
                </a:lnTo>
                <a:lnTo>
                  <a:pt x="21600" y="0"/>
                </a:lnTo>
                <a:lnTo>
                  <a:pt x="19124" y="21600"/>
                </a:lnTo>
                <a:lnTo>
                  <a:pt x="0" y="21600"/>
                </a:lnTo>
                <a:close/>
              </a:path>
            </a:pathLst>
          </a:custGeom>
          <a:solidFill>
            <a:schemeClr val="accent1"/>
          </a:solidFill>
          <a:ln w="12700">
            <a:solidFill>
              <a:srgbClr val="42719B"/>
            </a:solidFill>
            <a:miter lim="800000"/>
            <a:headEnd/>
            <a:tailEnd/>
          </a:ln>
        </p:spPr>
        <p:txBody>
          <a:bodyPr lIns="45719" rIns="45719" anchor="ctr"/>
          <a:lstStyle/>
          <a:p>
            <a:endParaRPr lang="en-US"/>
          </a:p>
        </p:txBody>
      </p:sp>
      <p:sp>
        <p:nvSpPr>
          <p:cNvPr id="8256" name="Freeform 74"/>
          <p:cNvSpPr>
            <a:spLocks noChangeArrowheads="1"/>
          </p:cNvSpPr>
          <p:nvPr/>
        </p:nvSpPr>
        <p:spPr bwMode="auto">
          <a:xfrm>
            <a:off x="5318125" y="5324475"/>
            <a:ext cx="1820863" cy="6445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389" y="0"/>
                </a:moveTo>
                <a:lnTo>
                  <a:pt x="0" y="17788"/>
                </a:lnTo>
                <a:lnTo>
                  <a:pt x="18416" y="21600"/>
                </a:lnTo>
                <a:lnTo>
                  <a:pt x="21600" y="1694"/>
                </a:lnTo>
                <a:lnTo>
                  <a:pt x="4389" y="0"/>
                </a:lnTo>
                <a:close/>
              </a:path>
            </a:pathLst>
          </a:custGeom>
          <a:solidFill>
            <a:schemeClr val="accent1"/>
          </a:solidFill>
          <a:ln w="12700">
            <a:solidFill>
              <a:srgbClr val="42719B"/>
            </a:solidFill>
            <a:miter lim="800000"/>
            <a:headEnd/>
            <a:tailEnd/>
          </a:ln>
        </p:spPr>
        <p:txBody>
          <a:bodyPr lIns="45719" rIns="45719" anchor="ctr"/>
          <a:lstStyle/>
          <a:p>
            <a:endParaRPr lang="en-US"/>
          </a:p>
        </p:txBody>
      </p:sp>
      <p:sp>
        <p:nvSpPr>
          <p:cNvPr id="8257" name="Freeform 75"/>
          <p:cNvSpPr>
            <a:spLocks noChangeArrowheads="1"/>
          </p:cNvSpPr>
          <p:nvPr/>
        </p:nvSpPr>
        <p:spPr bwMode="auto">
          <a:xfrm>
            <a:off x="5486400" y="5413375"/>
            <a:ext cx="1487488" cy="4333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4389" y="0"/>
                </a:moveTo>
                <a:lnTo>
                  <a:pt x="0" y="17788"/>
                </a:lnTo>
                <a:lnTo>
                  <a:pt x="18416" y="21600"/>
                </a:lnTo>
                <a:lnTo>
                  <a:pt x="21600" y="1694"/>
                </a:lnTo>
                <a:lnTo>
                  <a:pt x="4389" y="0"/>
                </a:lnTo>
                <a:close/>
              </a:path>
            </a:pathLst>
          </a:custGeom>
          <a:solidFill>
            <a:srgbClr val="000000"/>
          </a:solidFill>
          <a:ln w="12700">
            <a:solidFill>
              <a:srgbClr val="000000"/>
            </a:solidFill>
            <a:miter lim="800000"/>
            <a:headEnd/>
            <a:tailEnd/>
          </a:ln>
        </p:spPr>
        <p:txBody>
          <a:bodyPr lIns="45719" rIns="45719" anchor="ctr"/>
          <a:lstStyle/>
          <a:p>
            <a:endParaRPr lang="en-US"/>
          </a:p>
        </p:txBody>
      </p:sp>
      <p:sp>
        <p:nvSpPr>
          <p:cNvPr id="8258" name="Parallelogram 77"/>
          <p:cNvSpPr>
            <a:spLocks noChangeArrowheads="1"/>
          </p:cNvSpPr>
          <p:nvPr/>
        </p:nvSpPr>
        <p:spPr bwMode="auto">
          <a:xfrm>
            <a:off x="5754688" y="4483100"/>
            <a:ext cx="1485900" cy="711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21600"/>
                </a:moveTo>
                <a:lnTo>
                  <a:pt x="1940" y="0"/>
                </a:lnTo>
                <a:lnTo>
                  <a:pt x="21600" y="0"/>
                </a:lnTo>
                <a:lnTo>
                  <a:pt x="19660" y="21600"/>
                </a:lnTo>
                <a:lnTo>
                  <a:pt x="0" y="21600"/>
                </a:lnTo>
                <a:close/>
              </a:path>
            </a:pathLst>
          </a:custGeom>
          <a:gradFill rotWithShape="0">
            <a:gsLst>
              <a:gs pos="0">
                <a:srgbClr val="9A9A9A"/>
              </a:gs>
              <a:gs pos="50000">
                <a:srgbClr val="8D8D8D"/>
              </a:gs>
              <a:gs pos="100000">
                <a:srgbClr val="787878"/>
              </a:gs>
            </a:gsLst>
            <a:lin ang="5400000"/>
          </a:gradFill>
          <a:ln w="6350">
            <a:solidFill>
              <a:srgbClr val="000000"/>
            </a:solidFill>
            <a:miter lim="800000"/>
            <a:headEnd/>
            <a:tailEnd/>
          </a:ln>
        </p:spPr>
        <p:txBody>
          <a:bodyPr lIns="45719" rIns="45719" anchor="ctr"/>
          <a:lstStyle/>
          <a:p>
            <a:endParaRPr lang="en-US"/>
          </a:p>
        </p:txBody>
      </p:sp>
      <p:sp>
        <p:nvSpPr>
          <p:cNvPr id="8259" name="TextBox 78"/>
          <p:cNvSpPr txBox="1">
            <a:spLocks noChangeArrowheads="1"/>
          </p:cNvSpPr>
          <p:nvPr/>
        </p:nvSpPr>
        <p:spPr bwMode="auto">
          <a:xfrm>
            <a:off x="5915025" y="4648200"/>
            <a:ext cx="2190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solidFill>
                  <a:srgbClr val="4BACC6"/>
                </a:solidFill>
                <a:latin typeface="Times New Roman" pitchFamily="18" charset="0"/>
                <a:cs typeface="Times New Roman" pitchFamily="18" charset="0"/>
                <a:sym typeface="Times New Roman" pitchFamily="18" charset="0"/>
              </a:rPr>
              <a:t>F</a:t>
            </a:r>
          </a:p>
        </p:txBody>
      </p:sp>
      <p:sp>
        <p:nvSpPr>
          <p:cNvPr id="219" name="Right Arrow 79"/>
          <p:cNvSpPr/>
          <p:nvPr/>
        </p:nvSpPr>
        <p:spPr>
          <a:xfrm>
            <a:off x="4343400" y="1498600"/>
            <a:ext cx="1309688" cy="744538"/>
          </a:xfrm>
          <a:prstGeom prst="rightArrow">
            <a:avLst>
              <a:gd name="adj1" fmla="val 50000"/>
              <a:gd name="adj2" fmla="val 50000"/>
            </a:avLst>
          </a:pr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pPr algn="ctr" eaLnBrk="1" fontAlgn="auto" hangingPunct="1">
              <a:spcBef>
                <a:spcPts val="0"/>
              </a:spcBef>
              <a:spcAft>
                <a:spcPts val="0"/>
              </a:spcAft>
              <a:defRPr>
                <a:latin typeface="Times New Roman"/>
                <a:ea typeface="Times New Roman"/>
                <a:cs typeface="Times New Roman"/>
                <a:sym typeface="Times New Roman"/>
              </a:defRPr>
            </a:pPr>
            <a:endParaRPr>
              <a:latin typeface="Times New Roman"/>
              <a:ea typeface="Times New Roman"/>
              <a:cs typeface="Times New Roman"/>
              <a:sym typeface="Times New Roman"/>
            </a:endParaRPr>
          </a:p>
        </p:txBody>
      </p:sp>
      <p:sp>
        <p:nvSpPr>
          <p:cNvPr id="220" name="Down Arrow 80"/>
          <p:cNvSpPr/>
          <p:nvPr/>
        </p:nvSpPr>
        <p:spPr>
          <a:xfrm>
            <a:off x="6096000" y="3171825"/>
            <a:ext cx="685800" cy="1069975"/>
          </a:xfrm>
          <a:custGeom>
            <a:avLst/>
            <a:gdLst/>
            <a:ahLst/>
            <a:cxnLst>
              <a:cxn ang="0">
                <a:pos x="wd2" y="hd2"/>
              </a:cxn>
              <a:cxn ang="5400000">
                <a:pos x="wd2" y="hd2"/>
              </a:cxn>
              <a:cxn ang="10800000">
                <a:pos x="wd2" y="hd2"/>
              </a:cxn>
              <a:cxn ang="16200000">
                <a:pos x="wd2" y="hd2"/>
              </a:cxn>
            </a:cxnLst>
            <a:rect l="0" t="0" r="r" b="b"/>
            <a:pathLst>
              <a:path w="21600" h="21600" extrusionOk="0">
                <a:moveTo>
                  <a:pt x="0" y="12376"/>
                </a:moveTo>
                <a:lnTo>
                  <a:pt x="5400" y="12376"/>
                </a:lnTo>
                <a:lnTo>
                  <a:pt x="5400" y="0"/>
                </a:lnTo>
                <a:lnTo>
                  <a:pt x="16200" y="0"/>
                </a:lnTo>
                <a:lnTo>
                  <a:pt x="16200" y="12376"/>
                </a:lnTo>
                <a:lnTo>
                  <a:pt x="21600" y="12376"/>
                </a:lnTo>
                <a:lnTo>
                  <a:pt x="10800" y="21600"/>
                </a:lnTo>
                <a:close/>
              </a:path>
            </a:pathLst>
          </a:custGeom>
          <a:gradFill>
            <a:gsLst>
              <a:gs pos="0">
                <a:schemeClr val="accent4">
                  <a:hueOff val="-406799"/>
                  <a:lumOff val="30382"/>
                </a:schemeClr>
              </a:gs>
              <a:gs pos="50000">
                <a:srgbClr val="FFD58D"/>
              </a:gs>
              <a:gs pos="100000">
                <a:schemeClr val="accent4">
                  <a:hueOff val="-362075"/>
                  <a:lumOff val="23565"/>
                </a:schemeClr>
              </a:gs>
            </a:gsLst>
            <a:lin ang="5400000"/>
          </a:gradFill>
          <a:ln w="6350">
            <a:solidFill>
              <a:schemeClr val="accent4"/>
            </a:solidFill>
            <a:miter/>
          </a:ln>
        </p:spPr>
        <p:txBody>
          <a:bodyPr lIns="45719" rIns="45719" anchor="ctr"/>
          <a:lstStyle/>
          <a:p>
            <a:pPr algn="ctr" eaLnBrk="1" fontAlgn="auto" hangingPunct="1">
              <a:spcBef>
                <a:spcPts val="0"/>
              </a:spcBef>
              <a:spcAft>
                <a:spcPts val="0"/>
              </a:spcAft>
              <a:defRPr>
                <a:latin typeface="Times New Roman"/>
                <a:ea typeface="Times New Roman"/>
                <a:cs typeface="Times New Roman"/>
                <a:sym typeface="Times New Roman"/>
              </a:defRPr>
            </a:pPr>
            <a:endParaRPr>
              <a:latin typeface="Times New Roman"/>
              <a:ea typeface="Times New Roman"/>
              <a:cs typeface="Times New Roman"/>
              <a:sym typeface="Times New Roman"/>
            </a:endParaRPr>
          </a:p>
        </p:txBody>
      </p:sp>
      <p:sp>
        <p:nvSpPr>
          <p:cNvPr id="8262" name="TextBox 81"/>
          <p:cNvSpPr txBox="1">
            <a:spLocks noChangeArrowheads="1"/>
          </p:cNvSpPr>
          <p:nvPr/>
        </p:nvSpPr>
        <p:spPr bwMode="auto">
          <a:xfrm>
            <a:off x="6973888" y="1758950"/>
            <a:ext cx="14128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PROCESSOR</a:t>
            </a:r>
          </a:p>
        </p:txBody>
      </p:sp>
      <p:sp>
        <p:nvSpPr>
          <p:cNvPr id="8263" name="TextBox 82"/>
          <p:cNvSpPr txBox="1">
            <a:spLocks noChangeArrowheads="1"/>
          </p:cNvSpPr>
          <p:nvPr/>
        </p:nvSpPr>
        <p:spPr bwMode="auto">
          <a:xfrm>
            <a:off x="1658938" y="4714875"/>
            <a:ext cx="167163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INPUT DEVICE</a:t>
            </a:r>
          </a:p>
        </p:txBody>
      </p:sp>
      <p:sp>
        <p:nvSpPr>
          <p:cNvPr id="8264" name="TextBox 83"/>
          <p:cNvSpPr txBox="1">
            <a:spLocks noChangeArrowheads="1"/>
          </p:cNvSpPr>
          <p:nvPr/>
        </p:nvSpPr>
        <p:spPr bwMode="auto">
          <a:xfrm>
            <a:off x="5318125" y="5846763"/>
            <a:ext cx="19605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wrap="none"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OUTPUT DEVICE </a:t>
            </a:r>
          </a:p>
        </p:txBody>
      </p:sp>
      <p:sp>
        <p:nvSpPr>
          <p:cNvPr id="8265" name="TextBox 1"/>
          <p:cNvSpPr txBox="1">
            <a:spLocks noChangeArrowheads="1"/>
          </p:cNvSpPr>
          <p:nvPr/>
        </p:nvSpPr>
        <p:spPr bwMode="auto">
          <a:xfrm>
            <a:off x="1198563" y="1189038"/>
            <a:ext cx="685800" cy="306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400">
                <a:latin typeface="Times New Roman" pitchFamily="18" charset="0"/>
                <a:cs typeface="Times New Roman" pitchFamily="18" charset="0"/>
                <a:sym typeface="Times New Roman" pitchFamily="18" charset="0"/>
              </a:rPr>
              <a:t>Lasers</a:t>
            </a:r>
          </a:p>
        </p:txBody>
      </p:sp>
      <p:sp>
        <p:nvSpPr>
          <p:cNvPr id="8266" name="TextBox 2"/>
          <p:cNvSpPr txBox="1">
            <a:spLocks noChangeArrowheads="1"/>
          </p:cNvSpPr>
          <p:nvPr/>
        </p:nvSpPr>
        <p:spPr bwMode="auto">
          <a:xfrm>
            <a:off x="3560763" y="3733800"/>
            <a:ext cx="554037"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400">
                <a:latin typeface="Times New Roman" pitchFamily="18" charset="0"/>
                <a:cs typeface="Times New Roman" pitchFamily="18" charset="0"/>
                <a:sym typeface="Times New Roman" pitchFamily="18" charset="0"/>
              </a:rPr>
              <a:t>LDR</a:t>
            </a:r>
          </a:p>
        </p:txBody>
      </p:sp>
      <p:sp>
        <p:nvSpPr>
          <p:cNvPr id="8267" name="TextBox 25"/>
          <p:cNvSpPr txBox="1">
            <a:spLocks noChangeArrowheads="1"/>
          </p:cNvSpPr>
          <p:nvPr/>
        </p:nvSpPr>
        <p:spPr bwMode="auto">
          <a:xfrm>
            <a:off x="5867400" y="912813"/>
            <a:ext cx="11430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NI MyRio</a:t>
            </a:r>
          </a:p>
        </p:txBody>
      </p:sp>
      <p:sp>
        <p:nvSpPr>
          <p:cNvPr id="8268" name="TextBox 26"/>
          <p:cNvSpPr txBox="1">
            <a:spLocks noChangeArrowheads="1"/>
          </p:cNvSpPr>
          <p:nvPr/>
        </p:nvSpPr>
        <p:spPr bwMode="auto">
          <a:xfrm>
            <a:off x="7246938" y="4562475"/>
            <a:ext cx="10668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a:latin typeface="Times New Roman" pitchFamily="18" charset="0"/>
                <a:cs typeface="Times New Roman" pitchFamily="18" charset="0"/>
                <a:sym typeface="Times New Roman" pitchFamily="18" charset="0"/>
              </a:rPr>
              <a:t>LCD display</a:t>
            </a:r>
          </a:p>
        </p:txBody>
      </p:sp>
      <p:sp>
        <p:nvSpPr>
          <p:cNvPr id="8269" name="TextBox 30"/>
          <p:cNvSpPr txBox="1">
            <a:spLocks noChangeArrowheads="1"/>
          </p:cNvSpPr>
          <p:nvPr/>
        </p:nvSpPr>
        <p:spPr bwMode="auto">
          <a:xfrm>
            <a:off x="2665413" y="76200"/>
            <a:ext cx="3430587"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txBody>
          <a:bodyPr lIns="45719" rIns="45719">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1" hangingPunct="1"/>
            <a:r>
              <a:rPr lang="en-US" altLang="en-US" sz="3600" b="1">
                <a:latin typeface="Times New Roman" pitchFamily="18" charset="0"/>
                <a:cs typeface="Times New Roman" pitchFamily="18" charset="0"/>
                <a:sym typeface="Times New Roman" pitchFamily="18" charset="0"/>
              </a:rPr>
              <a:t>Block Diagram</a:t>
            </a:r>
          </a:p>
        </p:txBody>
      </p:sp>
    </p:spTree>
    <p:extLst>
      <p:ext uri="{BB962C8B-B14F-4D97-AF65-F5344CB8AC3E}">
        <p14:creationId xmlns="" xmlns:p14="http://schemas.microsoft.com/office/powerpoint/2010/main" val="72885810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Placeholder 1"/>
          <p:cNvSpPr>
            <a:spLocks noGrp="1"/>
          </p:cNvSpPr>
          <p:nvPr>
            <p:ph type="title"/>
          </p:nvPr>
        </p:nvSpPr>
        <p:spPr>
          <a:xfrm>
            <a:off x="628650" y="365125"/>
            <a:ext cx="7886700" cy="1082675"/>
          </a:xfrm>
        </p:spPr>
        <p:txBody>
          <a:bodyPr/>
          <a:lstStyle/>
          <a:p>
            <a:pPr eaLnBrk="1" hangingPunct="1"/>
            <a:r>
              <a:rPr lang="en-US" altLang="en-US" dirty="0">
                <a:latin typeface="Times New Roman" pitchFamily="18" charset="0"/>
                <a:cs typeface="Times New Roman" pitchFamily="18" charset="0"/>
                <a:sym typeface="Times New Roman" pitchFamily="18" charset="0"/>
              </a:rPr>
              <a:t>Proposed Virtual keyboard</a:t>
            </a:r>
          </a:p>
        </p:txBody>
      </p:sp>
      <p:sp>
        <p:nvSpPr>
          <p:cNvPr id="7171" name="Content Placeholder 2"/>
          <p:cNvSpPr>
            <a:spLocks noGrp="1"/>
          </p:cNvSpPr>
          <p:nvPr>
            <p:ph type="body" idx="1"/>
          </p:nvPr>
        </p:nvSpPr>
        <p:spPr>
          <a:xfrm>
            <a:off x="0" y="1524000"/>
            <a:ext cx="8915400" cy="4952999"/>
          </a:xfrm>
        </p:spPr>
        <p:txBody>
          <a:bodyPr/>
          <a:lstStyle/>
          <a:p>
            <a:pPr lvl="1" indent="-342900" algn="just" eaLnBrk="1" hangingPunct="1">
              <a:spcBef>
                <a:spcPts val="300"/>
              </a:spcBef>
              <a:buFont typeface="Wingdings" pitchFamily="2" charset="2"/>
              <a:buChar char="Ø"/>
            </a:pPr>
            <a:r>
              <a:rPr lang="en-US" altLang="en-US" sz="2300" dirty="0" smtClean="0">
                <a:latin typeface="Times New Roman" pitchFamily="18" charset="0"/>
                <a:cs typeface="Times New Roman" pitchFamily="18" charset="0"/>
                <a:sym typeface="Times New Roman" pitchFamily="18" charset="0"/>
              </a:rPr>
              <a:t>In </a:t>
            </a:r>
            <a:r>
              <a:rPr lang="en-US" altLang="en-US" sz="2300" dirty="0">
                <a:latin typeface="Times New Roman" pitchFamily="18" charset="0"/>
                <a:cs typeface="Times New Roman" pitchFamily="18" charset="0"/>
                <a:sym typeface="Times New Roman" pitchFamily="18" charset="0"/>
              </a:rPr>
              <a:t>the proposed keyboard, </a:t>
            </a:r>
            <a:r>
              <a:rPr lang="en-US" altLang="en-US" sz="2300" dirty="0" smtClean="0">
                <a:latin typeface="Times New Roman" pitchFamily="18" charset="0"/>
                <a:cs typeface="Times New Roman" pitchFamily="18" charset="0"/>
                <a:sym typeface="Times New Roman" pitchFamily="18" charset="0"/>
              </a:rPr>
              <a:t>LDR’s and lasers are placed in a matrix fashion in a cuboid shaped module. Each row has a laser at one end and LDR at the other. Similarly each column has a laser and LDR at the two ends.</a:t>
            </a:r>
          </a:p>
          <a:p>
            <a:pPr lvl="1" indent="-342900" algn="just" eaLnBrk="1" hangingPunct="1">
              <a:spcBef>
                <a:spcPts val="300"/>
              </a:spcBef>
              <a:buFont typeface="Wingdings" pitchFamily="2" charset="2"/>
              <a:buChar char="Ø"/>
            </a:pPr>
            <a:r>
              <a:rPr lang="en-US" altLang="en-US" sz="2300" dirty="0" smtClean="0">
                <a:latin typeface="Times New Roman" pitchFamily="18" charset="0"/>
                <a:cs typeface="Times New Roman" pitchFamily="18" charset="0"/>
                <a:sym typeface="Times New Roman" pitchFamily="18" charset="0"/>
              </a:rPr>
              <a:t>When </a:t>
            </a:r>
            <a:r>
              <a:rPr lang="en-US" altLang="en-US" sz="2300" dirty="0">
                <a:latin typeface="Times New Roman" pitchFamily="18" charset="0"/>
                <a:cs typeface="Times New Roman" pitchFamily="18" charset="0"/>
                <a:sym typeface="Times New Roman" pitchFamily="18" charset="0"/>
              </a:rPr>
              <a:t>the light falls on the light dependent resistor (LDR), the voltage across LDR is more than 3 volts which is considered as logic ‘1’ (key detection is not identified).</a:t>
            </a:r>
          </a:p>
          <a:p>
            <a:pPr lvl="1" indent="-342900" algn="just" eaLnBrk="1" hangingPunct="1">
              <a:spcBef>
                <a:spcPts val="300"/>
              </a:spcBef>
              <a:buFont typeface="Wingdings" pitchFamily="2" charset="2"/>
              <a:buChar char="Ø"/>
            </a:pPr>
            <a:r>
              <a:rPr lang="en-US" altLang="en-US" sz="2300" dirty="0">
                <a:latin typeface="Times New Roman" pitchFamily="18" charset="0"/>
                <a:cs typeface="Times New Roman" pitchFamily="18" charset="0"/>
                <a:sym typeface="Times New Roman" pitchFamily="18" charset="0"/>
              </a:rPr>
              <a:t>If the light energy from laser diode is blocked then the voltage across LDR will be less than 3 volts which is considered as logic ‘0’ (key detection is identified). </a:t>
            </a:r>
          </a:p>
        </p:txBody>
      </p:sp>
    </p:spTree>
    <p:extLst>
      <p:ext uri="{BB962C8B-B14F-4D97-AF65-F5344CB8AC3E}">
        <p14:creationId xmlns="" xmlns:p14="http://schemas.microsoft.com/office/powerpoint/2010/main" val="24497026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457200" y="838200"/>
            <a:ext cx="8229600" cy="5105400"/>
          </a:xfrm>
        </p:spPr>
        <p:txBody>
          <a:bodyPr/>
          <a:lstStyle/>
          <a:p>
            <a:pPr marL="342900" lvl="1" indent="-342900">
              <a:buFont typeface="Wingdings" pitchFamily="2" charset="2"/>
              <a:buChar char="Ø"/>
            </a:pPr>
            <a:r>
              <a:rPr lang="en-US" altLang="en-US" sz="2300" dirty="0">
                <a:latin typeface="Times New Roman" pitchFamily="18" charset="0"/>
                <a:cs typeface="Times New Roman" pitchFamily="18" charset="0"/>
                <a:sym typeface="Times New Roman" pitchFamily="18" charset="0"/>
              </a:rPr>
              <a:t>When human hands are placed </a:t>
            </a:r>
            <a:r>
              <a:rPr lang="en-US" altLang="en-US" sz="2300" dirty="0" smtClean="0">
                <a:latin typeface="Times New Roman" pitchFamily="18" charset="0"/>
                <a:cs typeface="Times New Roman" pitchFamily="18" charset="0"/>
                <a:sym typeface="Times New Roman" pitchFamily="18" charset="0"/>
              </a:rPr>
              <a:t>in the path of laser light to the </a:t>
            </a:r>
            <a:r>
              <a:rPr lang="en-US" altLang="en-US" sz="2300" dirty="0">
                <a:latin typeface="Times New Roman" pitchFamily="18" charset="0"/>
                <a:cs typeface="Times New Roman" pitchFamily="18" charset="0"/>
                <a:sym typeface="Times New Roman" pitchFamily="18" charset="0"/>
              </a:rPr>
              <a:t>LDR (intersection of the matrix) a respective key will be pressed and identified. In this way multiple keys can be mapped to the multiple intersections of the matrix</a:t>
            </a:r>
            <a:r>
              <a:rPr lang="en-US" altLang="en-US" sz="2300" dirty="0" smtClean="0">
                <a:latin typeface="Times New Roman" pitchFamily="18" charset="0"/>
                <a:cs typeface="Times New Roman" pitchFamily="18" charset="0"/>
                <a:sym typeface="Times New Roman" pitchFamily="18" charset="0"/>
              </a:rPr>
              <a:t>.</a:t>
            </a:r>
            <a:endParaRPr lang="en-US" sz="2300" dirty="0" smtClean="0">
              <a:latin typeface="Times New Roman" pitchFamily="18" charset="0"/>
              <a:cs typeface="Times New Roman" pitchFamily="18" charset="0"/>
            </a:endParaRPr>
          </a:p>
          <a:p>
            <a:pPr>
              <a:buFont typeface="Wingdings" pitchFamily="2" charset="2"/>
              <a:buChar char="Ø"/>
            </a:pPr>
            <a:r>
              <a:rPr lang="en-US" sz="2300" dirty="0" smtClean="0">
                <a:latin typeface="Times New Roman" pitchFamily="18" charset="0"/>
                <a:cs typeface="Times New Roman" pitchFamily="18" charset="0"/>
              </a:rPr>
              <a:t>Asynchronously </a:t>
            </a:r>
            <a:r>
              <a:rPr lang="en-US" sz="2300" dirty="0">
                <a:latin typeface="Times New Roman" pitchFamily="18" charset="0"/>
                <a:cs typeface="Times New Roman" pitchFamily="18" charset="0"/>
              </a:rPr>
              <a:t>the data from the LDR will </a:t>
            </a:r>
            <a:r>
              <a:rPr lang="en-US" sz="2300" dirty="0" smtClean="0">
                <a:latin typeface="Times New Roman" pitchFamily="18" charset="0"/>
                <a:cs typeface="Times New Roman" pitchFamily="18" charset="0"/>
              </a:rPr>
              <a:t>gets </a:t>
            </a:r>
            <a:r>
              <a:rPr lang="en-US" sz="2300" dirty="0">
                <a:latin typeface="Times New Roman" pitchFamily="18" charset="0"/>
                <a:cs typeface="Times New Roman" pitchFamily="18" charset="0"/>
              </a:rPr>
              <a:t>updated in </a:t>
            </a:r>
            <a:r>
              <a:rPr lang="en-US" sz="2300" dirty="0" err="1">
                <a:latin typeface="Times New Roman" pitchFamily="18" charset="0"/>
                <a:cs typeface="Times New Roman" pitchFamily="18" charset="0"/>
              </a:rPr>
              <a:t>MyRIO</a:t>
            </a:r>
            <a:r>
              <a:rPr lang="en-US" sz="2300" dirty="0">
                <a:latin typeface="Times New Roman" pitchFamily="18" charset="0"/>
                <a:cs typeface="Times New Roman" pitchFamily="18" charset="0"/>
              </a:rPr>
              <a:t>. When a key is pressed inside the body of the keyboard, the values is sent to </a:t>
            </a:r>
            <a:r>
              <a:rPr lang="en-US" sz="2300" dirty="0" err="1" smtClean="0">
                <a:latin typeface="Times New Roman" pitchFamily="18" charset="0"/>
                <a:cs typeface="Times New Roman" pitchFamily="18" charset="0"/>
              </a:rPr>
              <a:t>MyRIO</a:t>
            </a:r>
            <a:r>
              <a:rPr lang="en-US" sz="2300" dirty="0" smtClean="0">
                <a:latin typeface="Times New Roman" pitchFamily="18" charset="0"/>
                <a:cs typeface="Times New Roman" pitchFamily="18" charset="0"/>
              </a:rPr>
              <a:t>, which </a:t>
            </a:r>
            <a:r>
              <a:rPr lang="en-US" sz="2300" dirty="0">
                <a:latin typeface="Times New Roman" pitchFamily="18" charset="0"/>
                <a:cs typeface="Times New Roman" pitchFamily="18" charset="0"/>
              </a:rPr>
              <a:t>validate and find the position pressed and send the character mapped to that particular location. </a:t>
            </a:r>
            <a:endParaRPr lang="en-US" sz="2300" dirty="0" smtClean="0">
              <a:latin typeface="Times New Roman" pitchFamily="18" charset="0"/>
              <a:cs typeface="Times New Roman" pitchFamily="18" charset="0"/>
            </a:endParaRPr>
          </a:p>
          <a:p>
            <a:pPr>
              <a:buFont typeface="Wingdings" pitchFamily="2" charset="2"/>
              <a:buChar char="Ø"/>
            </a:pPr>
            <a:r>
              <a:rPr lang="en-US" sz="2300" dirty="0" smtClean="0">
                <a:latin typeface="Times New Roman" pitchFamily="18" charset="0"/>
                <a:cs typeface="Times New Roman" pitchFamily="18" charset="0"/>
              </a:rPr>
              <a:t>These </a:t>
            </a:r>
            <a:r>
              <a:rPr lang="en-US" sz="2300" dirty="0">
                <a:latin typeface="Times New Roman" pitchFamily="18" charset="0"/>
                <a:cs typeface="Times New Roman" pitchFamily="18" charset="0"/>
              </a:rPr>
              <a:t>values are mapped according to the standard “qwerty” keyboard. The keyboard can also be changed according to the user specification</a:t>
            </a:r>
            <a:r>
              <a:rPr lang="en-US" sz="23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149083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System Architecture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300" dirty="0" smtClean="0">
                <a:latin typeface="Times New Roman" pitchFamily="18" charset="0"/>
                <a:cs typeface="Times New Roman" pitchFamily="18" charset="0"/>
              </a:rPr>
              <a:t>The proposed Virtual </a:t>
            </a:r>
            <a:r>
              <a:rPr lang="en-US" sz="2300" dirty="0">
                <a:latin typeface="Times New Roman" pitchFamily="18" charset="0"/>
                <a:cs typeface="Times New Roman" pitchFamily="18" charset="0"/>
              </a:rPr>
              <a:t>keyboard </a:t>
            </a:r>
            <a:r>
              <a:rPr lang="en-US" sz="2300" dirty="0" smtClean="0">
                <a:latin typeface="Times New Roman" pitchFamily="18" charset="0"/>
                <a:cs typeface="Times New Roman" pitchFamily="18" charset="0"/>
              </a:rPr>
              <a:t>system </a:t>
            </a:r>
            <a:r>
              <a:rPr lang="en-US" sz="2300" dirty="0">
                <a:latin typeface="Times New Roman" pitchFamily="18" charset="0"/>
                <a:cs typeface="Times New Roman" pitchFamily="18" charset="0"/>
              </a:rPr>
              <a:t>consists of two </a:t>
            </a:r>
            <a:r>
              <a:rPr lang="en-US" sz="2300" dirty="0" smtClean="0">
                <a:latin typeface="Times New Roman" pitchFamily="18" charset="0"/>
                <a:cs typeface="Times New Roman" pitchFamily="18" charset="0"/>
              </a:rPr>
              <a:t>modules:</a:t>
            </a:r>
          </a:p>
          <a:p>
            <a:pPr marL="857250" lvl="1" indent="-457200">
              <a:buFont typeface="+mj-lt"/>
              <a:buAutoNum type="arabicPeriod"/>
            </a:pPr>
            <a:r>
              <a:rPr lang="en-US" sz="2300" dirty="0" smtClean="0">
                <a:latin typeface="Times New Roman" pitchFamily="18" charset="0"/>
                <a:cs typeface="Times New Roman" pitchFamily="18" charset="0"/>
              </a:rPr>
              <a:t> Input module</a:t>
            </a:r>
          </a:p>
          <a:p>
            <a:pPr marL="857250" lvl="1" indent="-457200">
              <a:buFont typeface="+mj-lt"/>
              <a:buAutoNum type="arabicPeriod"/>
            </a:pPr>
            <a:r>
              <a:rPr lang="en-US" sz="2300" dirty="0" smtClean="0">
                <a:latin typeface="Times New Roman" pitchFamily="18" charset="0"/>
                <a:cs typeface="Times New Roman" pitchFamily="18" charset="0"/>
              </a:rPr>
              <a:t>Processing module</a:t>
            </a:r>
          </a:p>
          <a:p>
            <a:pPr>
              <a:buFont typeface="Arial" pitchFamily="34" charset="0"/>
              <a:buChar char="•"/>
            </a:pPr>
            <a:r>
              <a:rPr lang="en-US" sz="2300" dirty="0" smtClean="0">
                <a:latin typeface="Times New Roman" pitchFamily="18" charset="0"/>
                <a:cs typeface="Times New Roman" pitchFamily="18" charset="0"/>
              </a:rPr>
              <a:t>Input Module comprises of </a:t>
            </a:r>
            <a:r>
              <a:rPr lang="en-US" sz="2300" dirty="0" smtClean="0">
                <a:latin typeface="Times New Roman" pitchFamily="18" charset="0"/>
                <a:cs typeface="Times New Roman" pitchFamily="18" charset="0"/>
              </a:rPr>
              <a:t>Lasers </a:t>
            </a:r>
            <a:r>
              <a:rPr lang="en-US" sz="2300" dirty="0" smtClean="0">
                <a:latin typeface="Times New Roman" pitchFamily="18" charset="0"/>
                <a:cs typeface="Times New Roman" pitchFamily="18" charset="0"/>
              </a:rPr>
              <a:t>and LDR’s on a text entry Keyboard Module.</a:t>
            </a:r>
          </a:p>
          <a:p>
            <a:pPr>
              <a:buFont typeface="Arial" pitchFamily="34" charset="0"/>
              <a:buChar char="•"/>
            </a:pPr>
            <a:r>
              <a:rPr lang="en-US" sz="2300" dirty="0" smtClean="0">
                <a:latin typeface="Times New Roman" pitchFamily="18" charset="0"/>
                <a:cs typeface="Times New Roman" pitchFamily="18" charset="0"/>
              </a:rPr>
              <a:t>Processing module consists of NI </a:t>
            </a:r>
            <a:r>
              <a:rPr lang="en-US" sz="2300" dirty="0" err="1" smtClean="0">
                <a:latin typeface="Times New Roman" pitchFamily="18" charset="0"/>
                <a:cs typeface="Times New Roman" pitchFamily="18" charset="0"/>
              </a:rPr>
              <a:t>myRIO</a:t>
            </a:r>
            <a:r>
              <a:rPr lang="en-US" sz="2300" dirty="0" smtClean="0">
                <a:latin typeface="Times New Roman" pitchFamily="18" charset="0"/>
                <a:cs typeface="Times New Roman" pitchFamily="18" charset="0"/>
              </a:rPr>
              <a:t>  processor.</a:t>
            </a:r>
          </a:p>
        </p:txBody>
      </p:sp>
    </p:spTree>
    <p:extLst>
      <p:ext uri="{BB962C8B-B14F-4D97-AF65-F5344CB8AC3E}">
        <p14:creationId xmlns="" xmlns:p14="http://schemas.microsoft.com/office/powerpoint/2010/main" val="3408766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he keyboard module was built by 3d printing.…"/>
          <p:cNvSpPr txBox="1">
            <a:spLocks noGrp="1"/>
          </p:cNvSpPr>
          <p:nvPr>
            <p:ph type="body" sz="half" idx="1"/>
          </p:nvPr>
        </p:nvSpPr>
        <p:spPr>
          <a:xfrm>
            <a:off x="582613" y="533400"/>
            <a:ext cx="7886700" cy="2562225"/>
          </a:xfrm>
        </p:spPr>
        <p:txBody>
          <a:bodyPr rtlCol="0">
            <a:noAutofit/>
          </a:bodyPr>
          <a:lstStyle/>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The </a:t>
            </a:r>
            <a:r>
              <a:rPr lang="en-US" sz="2300" dirty="0" smtClean="0">
                <a:solidFill>
                  <a:srgbClr val="020202"/>
                </a:solidFill>
                <a:uFill>
                  <a:solidFill>
                    <a:srgbClr val="000000"/>
                  </a:solidFill>
                </a:uFill>
                <a:latin typeface="Times New Roman" pitchFamily="18" charset="0"/>
                <a:ea typeface="Times New Roman"/>
                <a:cs typeface="Times New Roman" pitchFamily="18" charset="0"/>
                <a:sym typeface="Times New Roman"/>
              </a:rPr>
              <a:t> Text entry </a:t>
            </a:r>
            <a:r>
              <a:rPr sz="2300" dirty="0" smtClean="0">
                <a:solidFill>
                  <a:srgbClr val="020202"/>
                </a:solidFill>
                <a:uFill>
                  <a:solidFill>
                    <a:srgbClr val="000000"/>
                  </a:solidFill>
                </a:uFill>
                <a:latin typeface="Times New Roman" pitchFamily="18" charset="0"/>
                <a:ea typeface="Times New Roman"/>
                <a:cs typeface="Times New Roman" pitchFamily="18" charset="0"/>
                <a:sym typeface="Times New Roman"/>
              </a:rPr>
              <a:t>keyboard </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module was built by 3d </a:t>
            </a:r>
            <a:r>
              <a:rPr sz="2300" dirty="0" smtClean="0">
                <a:solidFill>
                  <a:srgbClr val="020202"/>
                </a:solidFill>
                <a:uFill>
                  <a:solidFill>
                    <a:srgbClr val="000000"/>
                  </a:solidFill>
                </a:uFill>
                <a:latin typeface="Times New Roman" pitchFamily="18" charset="0"/>
                <a:ea typeface="Times New Roman"/>
                <a:cs typeface="Times New Roman" pitchFamily="18" charset="0"/>
                <a:sym typeface="Times New Roman"/>
              </a:rPr>
              <a:t>printing.</a:t>
            </a:r>
            <a:r>
              <a:rPr lang="en-US"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a:t>
            </a:r>
            <a:r>
              <a:rPr lang="en-US" sz="2300" dirty="0" smtClean="0">
                <a:sym typeface="Times New Roman"/>
              </a:rPr>
              <a:t>The </a:t>
            </a:r>
            <a:r>
              <a:rPr lang="en-US" sz="2300" dirty="0">
                <a:sym typeface="Times New Roman"/>
              </a:rPr>
              <a:t>necessity for Three-dimensional printing arises for the sake of better accuracy and finishing. </a:t>
            </a:r>
            <a:endParaRPr sz="2300" dirty="0">
              <a:solidFill>
                <a:srgbClr val="020202"/>
              </a:solidFill>
              <a:uFill>
                <a:solidFill>
                  <a:srgbClr val="000000"/>
                </a:solidFill>
              </a:uFill>
              <a:latin typeface="Times New Roman" pitchFamily="18" charset="0"/>
              <a:ea typeface="Times New Roman"/>
              <a:cs typeface="Times New Roman" pitchFamily="18" charset="0"/>
              <a:sym typeface="Times New Roman"/>
            </a:endParaRPr>
          </a:p>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a:t>
            </a:r>
            <a:r>
              <a:rPr sz="2300" dirty="0" err="1">
                <a:solidFill>
                  <a:srgbClr val="020202"/>
                </a:solidFill>
                <a:uFill>
                  <a:solidFill>
                    <a:srgbClr val="000000"/>
                  </a:solidFill>
                </a:uFill>
                <a:latin typeface="Times New Roman" pitchFamily="18" charset="0"/>
                <a:ea typeface="Times New Roman"/>
                <a:cs typeface="Times New Roman" pitchFamily="18" charset="0"/>
                <a:sym typeface="Times New Roman"/>
              </a:rPr>
              <a:t>Stereolithography</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(STL) is one of the file types that is used for 3D printing. </a:t>
            </a:r>
          </a:p>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The </a:t>
            </a:r>
            <a:r>
              <a:rPr sz="2300" dirty="0" err="1">
                <a:solidFill>
                  <a:srgbClr val="020202"/>
                </a:solidFill>
                <a:uFill>
                  <a:solidFill>
                    <a:srgbClr val="000000"/>
                  </a:solidFill>
                </a:uFill>
                <a:latin typeface="Times New Roman" pitchFamily="18" charset="0"/>
                <a:ea typeface="Times New Roman"/>
                <a:cs typeface="Times New Roman" pitchFamily="18" charset="0"/>
                <a:sym typeface="Times New Roman"/>
              </a:rPr>
              <a:t>modelling</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material is </a:t>
            </a:r>
            <a:r>
              <a:rPr lang="en-IN"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Red PLA or poly lactic acid</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an o</a:t>
            </a:r>
            <a:r>
              <a:rPr lang="en-IN" sz="2300" dirty="0" err="1">
                <a:solidFill>
                  <a:srgbClr val="020202"/>
                </a:solidFill>
                <a:uFill>
                  <a:solidFill>
                    <a:srgbClr val="000000"/>
                  </a:solidFill>
                </a:uFill>
                <a:latin typeface="Times New Roman" pitchFamily="18" charset="0"/>
                <a:ea typeface="Times New Roman"/>
                <a:cs typeface="Times New Roman" pitchFamily="18" charset="0"/>
                <a:sym typeface="Times New Roman"/>
              </a:rPr>
              <a:t>rgani</a:t>
            </a:r>
            <a:r>
              <a:rPr lang="en-IN" sz="2300" i="1" dirty="0" err="1">
                <a:solidFill>
                  <a:srgbClr val="020202"/>
                </a:solidFill>
                <a:uFill>
                  <a:solidFill>
                    <a:srgbClr val="000000"/>
                  </a:solidFill>
                </a:uFill>
                <a:latin typeface="Times New Roman" pitchFamily="18" charset="0"/>
                <a:ea typeface="Times New Roman"/>
                <a:cs typeface="Times New Roman" pitchFamily="18" charset="0"/>
                <a:sym typeface="Times New Roman"/>
              </a:rPr>
              <a:t>c</a:t>
            </a:r>
            <a:r>
              <a:rPr lang="en-IN" sz="2300" i="1" dirty="0">
                <a:solidFill>
                  <a:srgbClr val="020202"/>
                </a:solidFill>
                <a:uFill>
                  <a:solidFill>
                    <a:srgbClr val="000000"/>
                  </a:solidFill>
                </a:uFill>
                <a:latin typeface="Times New Roman" pitchFamily="18" charset="0"/>
                <a:ea typeface="Times New Roman"/>
                <a:cs typeface="Times New Roman" pitchFamily="18" charset="0"/>
                <a:sym typeface="Times New Roman"/>
              </a:rPr>
              <a:t> </a:t>
            </a:r>
            <a:r>
              <a:rPr lang="en-IN" sz="2300" dirty="0" smtClean="0">
                <a:solidFill>
                  <a:srgbClr val="020202"/>
                </a:solidFill>
                <a:uFill>
                  <a:solidFill>
                    <a:srgbClr val="000000"/>
                  </a:solidFill>
                </a:uFill>
                <a:latin typeface="Times New Roman" pitchFamily="18" charset="0"/>
                <a:ea typeface="Times New Roman"/>
                <a:cs typeface="Times New Roman" pitchFamily="18" charset="0"/>
                <a:sym typeface="Times New Roman"/>
              </a:rPr>
              <a:t>thermoplastic</a:t>
            </a:r>
            <a:r>
              <a:rPr lang="en-IN" sz="2300" i="1" dirty="0" smtClean="0">
                <a:solidFill>
                  <a:srgbClr val="020202"/>
                </a:solidFill>
                <a:uFill>
                  <a:solidFill>
                    <a:srgbClr val="000000"/>
                  </a:solidFill>
                </a:uFill>
                <a:latin typeface="Times New Roman" pitchFamily="18" charset="0"/>
                <a:ea typeface="Times New Roman"/>
                <a:cs typeface="Times New Roman" pitchFamily="18" charset="0"/>
                <a:sym typeface="Times New Roman"/>
              </a:rPr>
              <a:t>.</a:t>
            </a:r>
            <a:endParaRPr sz="2300" dirty="0">
              <a:solidFill>
                <a:srgbClr val="020202"/>
              </a:solidFill>
              <a:uFill>
                <a:solidFill>
                  <a:srgbClr val="000000"/>
                </a:solidFill>
              </a:uFill>
              <a:latin typeface="Times New Roman" pitchFamily="18" charset="0"/>
              <a:ea typeface="Times New Roman"/>
              <a:cs typeface="Times New Roman" pitchFamily="18" charset="0"/>
              <a:sym typeface="Times New Roman"/>
            </a:endParaRPr>
          </a:p>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a:t>
            </a:r>
            <a:r>
              <a:rPr lang="en-IN"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PLA</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give</a:t>
            </a:r>
            <a:r>
              <a:rPr lang="en-US"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s</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the product</a:t>
            </a:r>
            <a:r>
              <a:rPr lang="en-US"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better structural integrity and</a:t>
            </a:r>
            <a:r>
              <a:rPr lang="en-IN"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offers a shinier and smoother appearance.</a:t>
            </a:r>
            <a:r>
              <a:rPr sz="2300" dirty="0">
                <a:solidFill>
                  <a:srgbClr val="020202"/>
                </a:solidFill>
                <a:uFill>
                  <a:solidFill>
                    <a:srgbClr val="000000"/>
                  </a:solidFill>
                </a:uFill>
                <a:latin typeface="Times New Roman" pitchFamily="18" charset="0"/>
                <a:ea typeface="Times New Roman"/>
                <a:cs typeface="Times New Roman" pitchFamily="18" charset="0"/>
                <a:sym typeface="Times New Roman"/>
              </a:rPr>
              <a:t> </a:t>
            </a:r>
          </a:p>
        </p:txBody>
      </p:sp>
      <p:pic>
        <p:nvPicPr>
          <p:cNvPr id="2" name="VID-20180108-WA0014.mp4">
            <a:hlinkClick r:id="" action="ppaction://media"/>
          </p:cNvPr>
          <p:cNvPicPr>
            <a:picLocks noRot="1" noChangeAspect="1"/>
          </p:cNvPicPr>
          <p:nvPr>
            <a:videoFile r:link="rId1"/>
          </p:nvPr>
        </p:nvPicPr>
        <p:blipFill>
          <a:blip r:embed="rId3">
            <a:extLst>
              <a:ext uri="{28A0092B-C50C-407E-A947-70E740481C1C}">
                <a14:useLocalDpi xmlns="" xmlns:a14="http://schemas.microsoft.com/office/drawing/2010/main" val="0"/>
              </a:ext>
            </a:extLst>
          </a:blip>
          <a:srcRect/>
          <a:stretch>
            <a:fillRect/>
          </a:stretch>
        </p:blipFill>
        <p:spPr bwMode="auto">
          <a:xfrm>
            <a:off x="1828800" y="3886200"/>
            <a:ext cx="5105400" cy="2890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97102779"/>
      </p:ext>
    </p:extLst>
  </p:cSld>
  <p:clrMapOvr>
    <a:masterClrMapping/>
  </p:clrMapOvr>
  <p:transition/>
  <p:timing>
    <p:tnLst>
      <p:par>
        <p:cTn id="1" dur="indefinite" restart="never" fill="hold"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he model is cuboid in shape with one of the faces left open and the rest are covered.…"/>
          <p:cNvSpPr txBox="1">
            <a:spLocks noGrp="1"/>
          </p:cNvSpPr>
          <p:nvPr>
            <p:ph type="body" idx="1"/>
          </p:nvPr>
        </p:nvSpPr>
        <p:spPr>
          <a:xfrm>
            <a:off x="533400" y="304800"/>
            <a:ext cx="7886700" cy="3184526"/>
          </a:xfrm>
        </p:spPr>
        <p:txBody>
          <a:bodyPr rtlCol="0">
            <a:noAutofit/>
          </a:bodyPr>
          <a:lstStyle/>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a:ea typeface="Times New Roman"/>
                <a:cs typeface="Times New Roman"/>
                <a:sym typeface="Times New Roman"/>
              </a:rPr>
              <a:t>The model is cuboid in shape with one of the faces left open and the rest are covered.</a:t>
            </a:r>
          </a:p>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a:ea typeface="Times New Roman"/>
                <a:cs typeface="Times New Roman"/>
                <a:sym typeface="Times New Roman"/>
              </a:rPr>
              <a:t>There are 14 tiny </a:t>
            </a:r>
            <a:r>
              <a:rPr lang="en-US" sz="2300" dirty="0" smtClean="0">
                <a:solidFill>
                  <a:srgbClr val="020202"/>
                </a:solidFill>
                <a:uFill>
                  <a:solidFill>
                    <a:srgbClr val="000000"/>
                  </a:solidFill>
                </a:uFill>
                <a:latin typeface="Times New Roman"/>
                <a:ea typeface="Times New Roman"/>
                <a:cs typeface="Times New Roman"/>
                <a:sym typeface="Times New Roman"/>
              </a:rPr>
              <a:t>slots</a:t>
            </a:r>
            <a:r>
              <a:rPr sz="2300" dirty="0" smtClean="0">
                <a:solidFill>
                  <a:srgbClr val="020202"/>
                </a:solidFill>
                <a:uFill>
                  <a:solidFill>
                    <a:srgbClr val="000000"/>
                  </a:solidFill>
                </a:uFill>
                <a:latin typeface="Times New Roman"/>
                <a:ea typeface="Times New Roman"/>
                <a:cs typeface="Times New Roman"/>
                <a:sym typeface="Times New Roman"/>
              </a:rPr>
              <a:t> </a:t>
            </a:r>
            <a:r>
              <a:rPr sz="2300" dirty="0">
                <a:solidFill>
                  <a:srgbClr val="020202"/>
                </a:solidFill>
                <a:uFill>
                  <a:solidFill>
                    <a:srgbClr val="000000"/>
                  </a:solidFill>
                </a:uFill>
                <a:latin typeface="Times New Roman"/>
                <a:ea typeface="Times New Roman"/>
                <a:cs typeface="Times New Roman"/>
                <a:sym typeface="Times New Roman"/>
              </a:rPr>
              <a:t>on each of the two longer faces of the cuboid.</a:t>
            </a:r>
          </a:p>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a:ea typeface="Times New Roman"/>
                <a:cs typeface="Times New Roman"/>
                <a:sym typeface="Times New Roman"/>
              </a:rPr>
              <a:t>There are 5 </a:t>
            </a:r>
            <a:r>
              <a:rPr sz="2300" dirty="0" smtClean="0">
                <a:solidFill>
                  <a:srgbClr val="020202"/>
                </a:solidFill>
                <a:uFill>
                  <a:solidFill>
                    <a:srgbClr val="000000"/>
                  </a:solidFill>
                </a:uFill>
                <a:latin typeface="Times New Roman"/>
                <a:ea typeface="Times New Roman"/>
                <a:cs typeface="Times New Roman"/>
                <a:sym typeface="Times New Roman"/>
              </a:rPr>
              <a:t>similar</a:t>
            </a:r>
            <a:r>
              <a:rPr lang="en-US" sz="2300" dirty="0" smtClean="0">
                <a:solidFill>
                  <a:srgbClr val="020202"/>
                </a:solidFill>
                <a:uFill>
                  <a:solidFill>
                    <a:srgbClr val="000000"/>
                  </a:solidFill>
                </a:uFill>
                <a:latin typeface="Times New Roman"/>
                <a:ea typeface="Times New Roman"/>
                <a:cs typeface="Times New Roman"/>
                <a:sym typeface="Times New Roman"/>
              </a:rPr>
              <a:t> slots</a:t>
            </a:r>
            <a:r>
              <a:rPr sz="2300" dirty="0" smtClean="0">
                <a:solidFill>
                  <a:srgbClr val="020202"/>
                </a:solidFill>
                <a:uFill>
                  <a:solidFill>
                    <a:srgbClr val="000000"/>
                  </a:solidFill>
                </a:uFill>
                <a:latin typeface="Times New Roman"/>
                <a:ea typeface="Times New Roman"/>
                <a:cs typeface="Times New Roman"/>
                <a:sym typeface="Times New Roman"/>
              </a:rPr>
              <a:t> </a:t>
            </a:r>
            <a:r>
              <a:rPr sz="2300" dirty="0">
                <a:solidFill>
                  <a:srgbClr val="020202"/>
                </a:solidFill>
                <a:uFill>
                  <a:solidFill>
                    <a:srgbClr val="000000"/>
                  </a:solidFill>
                </a:uFill>
                <a:latin typeface="Times New Roman"/>
                <a:ea typeface="Times New Roman"/>
                <a:cs typeface="Times New Roman"/>
                <a:sym typeface="Times New Roman"/>
              </a:rPr>
              <a:t>on the each of the smaller faces of the cuboid.</a:t>
            </a:r>
          </a:p>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a:ea typeface="Times New Roman"/>
                <a:cs typeface="Times New Roman"/>
                <a:sym typeface="Times New Roman"/>
              </a:rPr>
              <a:t>The holes at the faces of the </a:t>
            </a:r>
            <a:r>
              <a:rPr sz="2300" dirty="0" err="1">
                <a:solidFill>
                  <a:srgbClr val="020202"/>
                </a:solidFill>
                <a:uFill>
                  <a:solidFill>
                    <a:srgbClr val="000000"/>
                  </a:solidFill>
                </a:uFill>
                <a:latin typeface="Times New Roman"/>
                <a:ea typeface="Times New Roman"/>
                <a:cs typeface="Times New Roman"/>
                <a:sym typeface="Times New Roman"/>
              </a:rPr>
              <a:t>modelled</a:t>
            </a:r>
            <a:r>
              <a:rPr sz="2300" dirty="0">
                <a:solidFill>
                  <a:srgbClr val="020202"/>
                </a:solidFill>
                <a:uFill>
                  <a:solidFill>
                    <a:srgbClr val="000000"/>
                  </a:solidFill>
                </a:uFill>
                <a:latin typeface="Times New Roman"/>
                <a:ea typeface="Times New Roman"/>
                <a:cs typeface="Times New Roman"/>
                <a:sym typeface="Times New Roman"/>
              </a:rPr>
              <a:t> material are to aid the insertion of lasers and LDR’s. </a:t>
            </a:r>
          </a:p>
          <a:p>
            <a:pPr marL="196515" indent="-196515" algn="just" defTabSz="448055" eaLnBrk="1" fontAlgn="auto" hangingPunct="1">
              <a:spcBef>
                <a:spcPts val="0"/>
              </a:spcBef>
              <a:spcAft>
                <a:spcPts val="0"/>
              </a:spcAft>
              <a:buFontTx/>
              <a:buChar char="•"/>
              <a:defRPr sz="1960">
                <a:solidFill>
                  <a:srgbClr val="020202"/>
                </a:solidFill>
                <a:uFill>
                  <a:solidFill>
                    <a:srgbClr val="000000"/>
                  </a:solidFill>
                </a:uFill>
                <a:latin typeface="Times New Roman"/>
                <a:ea typeface="Times New Roman"/>
                <a:cs typeface="Times New Roman"/>
                <a:sym typeface="Times New Roman"/>
              </a:defRPr>
            </a:pPr>
            <a:r>
              <a:rPr sz="2300" dirty="0">
                <a:solidFill>
                  <a:srgbClr val="020202"/>
                </a:solidFill>
                <a:uFill>
                  <a:solidFill>
                    <a:srgbClr val="000000"/>
                  </a:solidFill>
                </a:uFill>
                <a:latin typeface="Times New Roman"/>
                <a:ea typeface="Times New Roman"/>
                <a:cs typeface="Times New Roman"/>
                <a:sym typeface="Times New Roman"/>
              </a:rPr>
              <a:t>The position of the </a:t>
            </a:r>
            <a:r>
              <a:rPr lang="en-US" sz="2300" dirty="0" smtClean="0">
                <a:solidFill>
                  <a:srgbClr val="020202"/>
                </a:solidFill>
                <a:uFill>
                  <a:solidFill>
                    <a:srgbClr val="000000"/>
                  </a:solidFill>
                </a:uFill>
                <a:latin typeface="Times New Roman"/>
                <a:ea typeface="Times New Roman"/>
                <a:cs typeface="Times New Roman"/>
                <a:sym typeface="Times New Roman"/>
              </a:rPr>
              <a:t>Laser and its opposite LDR slots are precisely</a:t>
            </a:r>
            <a:r>
              <a:rPr sz="2300" dirty="0" smtClean="0">
                <a:solidFill>
                  <a:srgbClr val="020202"/>
                </a:solidFill>
                <a:uFill>
                  <a:solidFill>
                    <a:srgbClr val="000000"/>
                  </a:solidFill>
                </a:uFill>
                <a:latin typeface="Times New Roman"/>
                <a:ea typeface="Times New Roman"/>
                <a:cs typeface="Times New Roman"/>
                <a:sym typeface="Times New Roman"/>
              </a:rPr>
              <a:t> aligned </a:t>
            </a:r>
            <a:r>
              <a:rPr sz="2300" dirty="0">
                <a:solidFill>
                  <a:srgbClr val="020202"/>
                </a:solidFill>
                <a:uFill>
                  <a:solidFill>
                    <a:srgbClr val="000000"/>
                  </a:solidFill>
                </a:uFill>
                <a:latin typeface="Times New Roman"/>
                <a:ea typeface="Times New Roman"/>
                <a:cs typeface="Times New Roman"/>
                <a:sym typeface="Times New Roman"/>
              </a:rPr>
              <a:t>in a straight </a:t>
            </a:r>
            <a:r>
              <a:rPr sz="2300" dirty="0" smtClean="0">
                <a:solidFill>
                  <a:srgbClr val="020202"/>
                </a:solidFill>
                <a:uFill>
                  <a:solidFill>
                    <a:srgbClr val="000000"/>
                  </a:solidFill>
                </a:uFill>
                <a:latin typeface="Times New Roman"/>
                <a:ea typeface="Times New Roman"/>
                <a:cs typeface="Times New Roman"/>
                <a:sym typeface="Times New Roman"/>
              </a:rPr>
              <a:t>line     </a:t>
            </a:r>
            <a:endParaRPr sz="2300" dirty="0">
              <a:solidFill>
                <a:srgbClr val="020202"/>
              </a:solidFill>
              <a:uFill>
                <a:solidFill>
                  <a:srgbClr val="000000"/>
                </a:solidFill>
              </a:uFill>
              <a:latin typeface="Times New Roman"/>
              <a:ea typeface="Times New Roman"/>
              <a:cs typeface="Times New Roman"/>
              <a:sym typeface="Times New Roman"/>
            </a:endParaRPr>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2057400" y="4114800"/>
            <a:ext cx="4724400" cy="2992582"/>
          </a:xfrm>
          <a:prstGeom prst="rect">
            <a:avLst/>
          </a:prstGeom>
          <a:noFill/>
          <a:ln>
            <a:noFill/>
          </a:ln>
        </p:spPr>
      </p:pic>
    </p:spTree>
    <p:extLst>
      <p:ext uri="{BB962C8B-B14F-4D97-AF65-F5344CB8AC3E}">
        <p14:creationId xmlns="" xmlns:p14="http://schemas.microsoft.com/office/powerpoint/2010/main" val="3114151341"/>
      </p:ext>
    </p:extLst>
  </p:cSld>
  <p:clrMapOvr>
    <a:masterClrMapping/>
  </p:clrMapOvr>
  <p:transition/>
  <p:timing>
    <p:tnLst>
      <p:par>
        <p:cTn id="1" dur="indefinite" restart="never" fill="hold"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1735</Words>
  <Application>Microsoft Office PowerPoint</Application>
  <PresentationFormat>On-screen Show (4:3)</PresentationFormat>
  <Paragraphs>236</Paragraphs>
  <Slides>30</Slides>
  <Notes>2</Notes>
  <HiddenSlides>0</HiddenSlides>
  <MMClips>1</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1_Office Theme</vt:lpstr>
      <vt:lpstr>Virtual Keyboard</vt:lpstr>
      <vt:lpstr>Objectives</vt:lpstr>
      <vt:lpstr>LITERATURE SURVEY</vt:lpstr>
      <vt:lpstr>Slide 4</vt:lpstr>
      <vt:lpstr>Proposed Virtual keyboard</vt:lpstr>
      <vt:lpstr>`</vt:lpstr>
      <vt:lpstr>System Architecture</vt:lpstr>
      <vt:lpstr>Slide 8</vt:lpstr>
      <vt:lpstr>Slide 9</vt:lpstr>
      <vt:lpstr>Slide 10</vt:lpstr>
      <vt:lpstr>Processing module</vt:lpstr>
      <vt:lpstr>Workflow of code</vt:lpstr>
      <vt:lpstr>Slide 13</vt:lpstr>
      <vt:lpstr>Slide 14</vt:lpstr>
      <vt:lpstr>Layout for Key detection</vt:lpstr>
      <vt:lpstr>Connection of NI myRIO and LDR</vt:lpstr>
      <vt:lpstr>Slide 17</vt:lpstr>
      <vt:lpstr>Comparative study</vt:lpstr>
      <vt:lpstr>Virtual Keyboard Test Suite</vt:lpstr>
      <vt:lpstr>Keyboard response time</vt:lpstr>
      <vt:lpstr>Testing process</vt:lpstr>
      <vt:lpstr>Screenshot of results</vt:lpstr>
      <vt:lpstr>Slide 23</vt:lpstr>
      <vt:lpstr>Accuracy test</vt:lpstr>
      <vt:lpstr>Testing process</vt:lpstr>
      <vt:lpstr>Test Results</vt:lpstr>
      <vt:lpstr>Observations</vt:lpstr>
      <vt:lpstr>Applications</vt:lpstr>
      <vt:lpstr>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VKeyBoard</dc:title>
  <dc:creator>STUDENT</dc:creator>
  <cp:lastModifiedBy>Admin</cp:lastModifiedBy>
  <cp:revision>33</cp:revision>
  <dcterms:created xsi:type="dcterms:W3CDTF">2018-03-15T09:13:50Z</dcterms:created>
  <dcterms:modified xsi:type="dcterms:W3CDTF">2012-12-31T19:17:48Z</dcterms:modified>
</cp:coreProperties>
</file>