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9" r:id="rId3"/>
    <p:sldId id="260" r:id="rId4"/>
    <p:sldId id="261" r:id="rId5"/>
    <p:sldId id="262" r:id="rId6"/>
    <p:sldId id="263" r:id="rId7"/>
    <p:sldId id="275" r:id="rId8"/>
    <p:sldId id="264" r:id="rId9"/>
    <p:sldId id="265" r:id="rId10"/>
    <p:sldId id="266" r:id="rId11"/>
    <p:sldId id="267" r:id="rId12"/>
    <p:sldId id="268" r:id="rId13"/>
    <p:sldId id="274" r:id="rId14"/>
    <p:sldId id="27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66633-BE4B-4672-9D1F-68D07D3710C2}" type="datetimeFigureOut">
              <a:rPr lang="en-US" smtClean="0"/>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48A17-98B3-4CA7-80E1-37D70BDED49B}" type="slidenum">
              <a:rPr lang="en-US" smtClean="0"/>
              <a:t>‹#›</a:t>
            </a:fld>
            <a:endParaRPr lang="en-US"/>
          </a:p>
        </p:txBody>
      </p:sp>
    </p:spTree>
    <p:extLst>
      <p:ext uri="{BB962C8B-B14F-4D97-AF65-F5344CB8AC3E}">
        <p14:creationId xmlns:p14="http://schemas.microsoft.com/office/powerpoint/2010/main" val="42170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AB97C9-4509-4E4E-9161-519B561A5A28}" type="slidenum">
              <a:rPr lang="en-US" smtClean="0"/>
              <a:pPr fontAlgn="base">
                <a:spcBef>
                  <a:spcPct val="0"/>
                </a:spcBef>
                <a:spcAft>
                  <a:spcPct val="0"/>
                </a:spcAft>
                <a:defRPr/>
              </a:pPr>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1D80580-6EBB-4D5A-8293-789C676A7967}" type="datetimeFigureOut">
              <a:rPr lang="en-US">
                <a:solidFill>
                  <a:prstClr val="black">
                    <a:tint val="75000"/>
                  </a:prstClr>
                </a:solidFill>
              </a:rPr>
              <a:pPr>
                <a:defRPr/>
              </a:pPr>
              <a:t>3/15/2018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00CB2F9-7D2B-433D-ABDA-84D9FFC3E21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4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322B2B-DC85-4DB0-A52E-A4DE91D84F2B}" type="datetimeFigureOut">
              <a:rPr lang="en-US">
                <a:solidFill>
                  <a:prstClr val="black">
                    <a:tint val="75000"/>
                  </a:prstClr>
                </a:solidFill>
              </a:rPr>
              <a:pPr>
                <a:defRPr/>
              </a:pPr>
              <a:t>3/15/2018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51B9DF0-7D13-4E34-BA12-30201B96694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6187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40171F-81C8-428D-9EC7-B277F92A3B60}" type="datetimeFigureOut">
              <a:rPr lang="en-US">
                <a:solidFill>
                  <a:prstClr val="black">
                    <a:tint val="75000"/>
                  </a:prstClr>
                </a:solidFill>
              </a:rPr>
              <a:pPr>
                <a:defRPr/>
              </a:pPr>
              <a:t>3/15/2018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629F86-6494-445F-800E-B49DDE24D32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401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ADF7C69-3544-4986-A8E6-230E282F8E32}" type="datetimeFigureOut">
              <a:rPr lang="en-US">
                <a:solidFill>
                  <a:prstClr val="black">
                    <a:tint val="75000"/>
                  </a:prstClr>
                </a:solidFill>
              </a:rPr>
              <a:pPr>
                <a:defRPr/>
              </a:pPr>
              <a:t>3/15/2018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50DD573-9D14-4752-A0B6-91D4BA55AF5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494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58391D7-AA91-4F1C-A492-8170A8C8DE41}" type="datetimeFigureOut">
              <a:rPr lang="en-US">
                <a:solidFill>
                  <a:prstClr val="black">
                    <a:tint val="75000"/>
                  </a:prstClr>
                </a:solidFill>
              </a:rPr>
              <a:pPr>
                <a:defRPr/>
              </a:pPr>
              <a:t>3/15/2018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7EA48B-6188-4919-8787-CCDFCDB7DBF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6908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CEB79A7-85A3-4AAD-9A46-3108C45BB1F6}" type="datetimeFigureOut">
              <a:rPr lang="en-US">
                <a:solidFill>
                  <a:prstClr val="black">
                    <a:tint val="75000"/>
                  </a:prstClr>
                </a:solidFill>
              </a:rPr>
              <a:pPr>
                <a:defRPr/>
              </a:pPr>
              <a:t>3/15/2018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596636-18F6-4E44-9A1C-7BD4ECAE9CD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5815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18743A0-EB55-4B09-A3E5-2DBC326BD5E5}" type="datetimeFigureOut">
              <a:rPr lang="en-US">
                <a:solidFill>
                  <a:prstClr val="black">
                    <a:tint val="75000"/>
                  </a:prstClr>
                </a:solidFill>
              </a:rPr>
              <a:pPr>
                <a:defRPr/>
              </a:pPr>
              <a:t>3/15/2018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1AA2BF9-B20A-4526-9DB7-B5D29165C8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1988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20EE58F-8ACC-4178-9C0E-5BBE0139C34E}" type="datetimeFigureOut">
              <a:rPr lang="en-US">
                <a:solidFill>
                  <a:prstClr val="black">
                    <a:tint val="75000"/>
                  </a:prstClr>
                </a:solidFill>
              </a:rPr>
              <a:pPr>
                <a:defRPr/>
              </a:pPr>
              <a:t>3/15/2018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776D099-C392-4C16-BF4F-5BFA53867C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427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67CFC1-034B-4A9E-A9CB-4814A890C3BC}" type="datetimeFigureOut">
              <a:rPr lang="en-US">
                <a:solidFill>
                  <a:prstClr val="black">
                    <a:tint val="75000"/>
                  </a:prstClr>
                </a:solidFill>
              </a:rPr>
              <a:pPr>
                <a:defRPr/>
              </a:pPr>
              <a:t>3/15/2018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7CDF170-DD78-44EE-9D6B-AEE2EE7AFC1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168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230195B-01C5-4591-92FE-BE12928E7DF6}" type="datetimeFigureOut">
              <a:rPr lang="en-US">
                <a:solidFill>
                  <a:prstClr val="black">
                    <a:tint val="75000"/>
                  </a:prstClr>
                </a:solidFill>
              </a:rPr>
              <a:pPr>
                <a:defRPr/>
              </a:pPr>
              <a:t>3/15/2018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15899D4-B16C-4BF5-968F-4A4CFA938DA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6335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882D6A-B272-45EF-9FA5-CCA41E243171}" type="datetimeFigureOut">
              <a:rPr lang="en-US">
                <a:solidFill>
                  <a:prstClr val="black">
                    <a:tint val="75000"/>
                  </a:prstClr>
                </a:solidFill>
              </a:rPr>
              <a:pPr>
                <a:defRPr/>
              </a:pPr>
              <a:t>3/15/2018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0198DEC-9C6C-46F3-8C5D-BD25A23583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696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7EBB065-38D9-4837-AC9D-83EBC399D361}" type="datetimeFigureOut">
              <a:rPr lang="en-US">
                <a:solidFill>
                  <a:prstClr val="black">
                    <a:tint val="75000"/>
                  </a:prstClr>
                </a:solidFill>
              </a:rPr>
              <a:pPr>
                <a:defRPr/>
              </a:pPr>
              <a:t>3/15/2018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C82D484-D189-4BC6-929E-E9A93314C3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199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eeexplore.ieee.org/document/523495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eeexplore.ieee.org/search/searchresult.jsp?searchWithin=%22Authors%22:.QT.P.%20Vuori.QT.&amp;newsearch=true" TargetMode="External"/><Relationship Id="rId2" Type="http://schemas.openxmlformats.org/officeDocument/2006/relationships/hyperlink" Target="http://ieeexplore.ieee.org/search/searchresult.jsp?searchWithin=%22Authors%22:.QT.Liang%20Gao.QT.&amp;newsearch=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752600" y="1447800"/>
            <a:ext cx="5722938" cy="1270000"/>
          </a:xfrm>
        </p:spPr>
        <p:txBody>
          <a:bodyPr/>
          <a:lstStyle/>
          <a:p>
            <a:pPr eaLnBrk="1" hangingPunct="1"/>
            <a:r>
              <a:rPr lang="en-US" sz="6600" dirty="0" err="1" smtClean="0">
                <a:solidFill>
                  <a:srgbClr val="FF0000"/>
                </a:solidFill>
                <a:latin typeface="Times New Roman" pitchFamily="18" charset="0"/>
                <a:cs typeface="Times New Roman" pitchFamily="18" charset="0"/>
                <a:sym typeface="Times New Roman" pitchFamily="18" charset="0"/>
              </a:rPr>
              <a:t>V</a:t>
            </a:r>
            <a:r>
              <a:rPr lang="en-US" sz="4000" dirty="0" err="1" smtClean="0">
                <a:solidFill>
                  <a:srgbClr val="000000"/>
                </a:solidFill>
                <a:latin typeface="Times New Roman" pitchFamily="18" charset="0"/>
                <a:cs typeface="Times New Roman" pitchFamily="18" charset="0"/>
                <a:sym typeface="Times New Roman" pitchFamily="18" charset="0"/>
              </a:rPr>
              <a:t>KeyBoard</a:t>
            </a:r>
            <a:endParaRPr lang="en-US" sz="4000" dirty="0" smtClean="0">
              <a:solidFill>
                <a:srgbClr val="000000"/>
              </a:solidFill>
              <a:latin typeface="Times New Roman" pitchFamily="18" charset="0"/>
              <a:cs typeface="Times New Roman" pitchFamily="18" charset="0"/>
              <a:sym typeface="Times New Roman" pitchFamily="18" charset="0"/>
            </a:endParaRPr>
          </a:p>
        </p:txBody>
      </p:sp>
      <p:sp>
        <p:nvSpPr>
          <p:cNvPr id="139" name="Subtitle 2"/>
          <p:cNvSpPr txBox="1">
            <a:spLocks noGrp="1"/>
          </p:cNvSpPr>
          <p:nvPr>
            <p:ph type="subTitle" sz="half" idx="1"/>
          </p:nvPr>
        </p:nvSpPr>
        <p:spPr>
          <a:xfrm>
            <a:off x="1752600" y="2616200"/>
            <a:ext cx="5621338" cy="3116263"/>
          </a:xfrm>
        </p:spPr>
        <p:txBody>
          <a:bodyPr rtlCol="0">
            <a:normAutofit/>
          </a:bodyPr>
          <a:lstStyle/>
          <a:p>
            <a:pPr eaLnBrk="1" fontAlgn="auto" hangingPunct="1">
              <a:lnSpc>
                <a:spcPct val="72000"/>
              </a:lnSpc>
              <a:spcAft>
                <a:spcPts val="0"/>
              </a:spcAft>
              <a:buFont typeface="Arial" pitchFamily="34" charset="0"/>
              <a:buNone/>
              <a:defRPr sz="2300">
                <a:solidFill>
                  <a:srgbClr val="FF0000"/>
                </a:solidFill>
                <a:latin typeface="Times New Roman"/>
                <a:ea typeface="Times New Roman"/>
                <a:cs typeface="Times New Roman"/>
                <a:sym typeface="Times New Roman"/>
              </a:defRPr>
            </a:pPr>
            <a:r>
              <a:rPr sz="2300">
                <a:solidFill>
                  <a:srgbClr val="FF0000"/>
                </a:solidFill>
                <a:latin typeface="Times New Roman"/>
                <a:ea typeface="Times New Roman"/>
                <a:cs typeface="Times New Roman"/>
                <a:sym typeface="Times New Roman"/>
              </a:rPr>
              <a:t>A project done by</a:t>
            </a:r>
            <a:r>
              <a:rPr sz="2300">
                <a:solidFill>
                  <a:srgbClr val="00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Abhishek K (715514106002)</a:t>
            </a: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Arjhun M (715514106007)</a:t>
            </a: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Vasigaran S (715514106057)</a:t>
            </a: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Arullanandh S (715514106008)</a:t>
            </a:r>
          </a:p>
          <a:p>
            <a:pPr eaLnBrk="1" fontAlgn="auto" hangingPunct="1">
              <a:lnSpc>
                <a:spcPct val="72000"/>
              </a:lnSpc>
              <a:spcAft>
                <a:spcPts val="0"/>
              </a:spcAft>
              <a:buFont typeface="Arial" pitchFamily="34" charset="0"/>
              <a:buNone/>
              <a:defRPr sz="1500">
                <a:latin typeface="Times New Roman"/>
                <a:ea typeface="Times New Roman"/>
                <a:cs typeface="Times New Roman"/>
                <a:sym typeface="Times New Roman"/>
              </a:defRPr>
            </a:pPr>
            <a:endParaRPr sz="1500">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2300">
                <a:solidFill>
                  <a:srgbClr val="FF0000"/>
                </a:solidFill>
                <a:latin typeface="Times New Roman"/>
                <a:ea typeface="Times New Roman"/>
                <a:cs typeface="Times New Roman"/>
                <a:sym typeface="Times New Roman"/>
              </a:defRPr>
            </a:pPr>
            <a:r>
              <a:rPr sz="2300">
                <a:solidFill>
                  <a:srgbClr val="FF0000"/>
                </a:solidFill>
                <a:latin typeface="Times New Roman"/>
                <a:ea typeface="Times New Roman"/>
                <a:cs typeface="Times New Roman"/>
                <a:sym typeface="Times New Roman"/>
              </a:rPr>
              <a:t>Guided by</a:t>
            </a:r>
            <a:r>
              <a:rPr sz="2300">
                <a:solidFill>
                  <a:srgbClr val="00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Dr. G. Santhanamari AP(Sl.G) / ECE</a:t>
            </a:r>
          </a:p>
        </p:txBody>
      </p:sp>
      <p:sp>
        <p:nvSpPr>
          <p:cNvPr id="3" name="TextBox 2"/>
          <p:cNvSpPr txBox="1"/>
          <p:nvPr/>
        </p:nvSpPr>
        <p:spPr>
          <a:xfrm>
            <a:off x="394855" y="604675"/>
            <a:ext cx="8686800" cy="52322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PSG INSTITUTE OF TECHNOLOGY AND APPLIED RESEARCH</a:t>
            </a:r>
            <a:endParaRPr lang="en-US" sz="2800" dirty="0"/>
          </a:p>
        </p:txBody>
      </p:sp>
    </p:spTree>
    <p:extLst>
      <p:ext uri="{BB962C8B-B14F-4D97-AF65-F5344CB8AC3E}">
        <p14:creationId xmlns:p14="http://schemas.microsoft.com/office/powerpoint/2010/main" val="27932552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test</a:t>
            </a:r>
          </a:p>
        </p:txBody>
      </p:sp>
      <p:sp>
        <p:nvSpPr>
          <p:cNvPr id="3" name="Content Placeholder 2"/>
          <p:cNvSpPr>
            <a:spLocks noGrp="1"/>
          </p:cNvSpPr>
          <p:nvPr>
            <p:ph idx="1"/>
          </p:nvPr>
        </p:nvSpPr>
        <p:spPr/>
        <p:txBody>
          <a:bodyPr/>
          <a:lstStyle/>
          <a:p>
            <a:r>
              <a:rPr lang="en-US" sz="2800" dirty="0" smtClean="0"/>
              <a:t>If the finger tip almost falls in the expected key stroke position, the result turns out to be more accurate. When the finger tip falls in the position between the two keys , it might results in erroneous key recognition. </a:t>
            </a:r>
          </a:p>
          <a:p>
            <a:endParaRPr lang="en-US" sz="2800" dirty="0"/>
          </a:p>
        </p:txBody>
      </p:sp>
    </p:spTree>
    <p:extLst>
      <p:ext uri="{BB962C8B-B14F-4D97-AF65-F5344CB8AC3E}">
        <p14:creationId xmlns:p14="http://schemas.microsoft.com/office/powerpoint/2010/main" val="416554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Testing process</a:t>
            </a:r>
            <a:endParaRPr lang="en-US" dirty="0"/>
          </a:p>
        </p:txBody>
      </p:sp>
      <p:sp>
        <p:nvSpPr>
          <p:cNvPr id="3" name="Content Placeholder 2"/>
          <p:cNvSpPr>
            <a:spLocks noGrp="1"/>
          </p:cNvSpPr>
          <p:nvPr>
            <p:ph idx="1"/>
          </p:nvPr>
        </p:nvSpPr>
        <p:spPr>
          <a:xfrm>
            <a:off x="457200" y="838200"/>
            <a:ext cx="8229600" cy="5791200"/>
          </a:xfrm>
        </p:spPr>
        <p:txBody>
          <a:bodyPr/>
          <a:lstStyle/>
          <a:p>
            <a:r>
              <a:rPr lang="en-US" sz="2800" dirty="0" smtClean="0"/>
              <a:t>Keys are  selected at random and are typed repeatedly and then the key recognition statistics is collected</a:t>
            </a:r>
            <a:r>
              <a:rPr lang="en-US" sz="2800" dirty="0" smtClean="0"/>
              <a:t>.</a:t>
            </a:r>
            <a:endParaRPr lang="en-US" sz="2800" dirty="0" smtClean="0"/>
          </a:p>
          <a:p>
            <a:r>
              <a:rPr lang="en-US" sz="2800" dirty="0" smtClean="0"/>
              <a:t>This is repeated for single characters(number, letter, space) and multiple characters</a:t>
            </a:r>
            <a:r>
              <a:rPr lang="en-US" sz="2800" dirty="0" smtClean="0"/>
              <a:t>.</a:t>
            </a:r>
          </a:p>
          <a:p>
            <a:endParaRPr lang="en-US" sz="2800" dirty="0" smtClean="0"/>
          </a:p>
          <a:p>
            <a:endParaRPr lang="en-US" sz="2800" dirty="0"/>
          </a:p>
        </p:txBody>
      </p:sp>
      <p:pic>
        <p:nvPicPr>
          <p:cNvPr id="2050" name="Picture 2" descr="C:\Users\User all\Desktop\Cap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24200"/>
            <a:ext cx="5901170" cy="372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70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sz="3200" dirty="0" smtClean="0"/>
              <a:t>TEST RESULTS</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288571521"/>
              </p:ext>
            </p:extLst>
          </p:nvPr>
        </p:nvGraphicFramePr>
        <p:xfrm>
          <a:off x="1524000" y="762000"/>
          <a:ext cx="6096000" cy="5965376"/>
        </p:xfrm>
        <a:graphic>
          <a:graphicData uri="http://schemas.openxmlformats.org/drawingml/2006/table">
            <a:tbl>
              <a:tblPr firstRow="1" bandRow="1">
                <a:tableStyleId>{5C22544A-7EE6-4342-B048-85BDC9FD1C3A}</a:tableStyleId>
              </a:tblPr>
              <a:tblGrid>
                <a:gridCol w="2032000"/>
                <a:gridCol w="2032000"/>
                <a:gridCol w="2032000"/>
              </a:tblGrid>
              <a:tr h="631372">
                <a:tc>
                  <a:txBody>
                    <a:bodyPr/>
                    <a:lstStyle/>
                    <a:p>
                      <a:r>
                        <a:rPr lang="en-US" dirty="0" smtClean="0"/>
                        <a:t>Character</a:t>
                      </a:r>
                      <a:endParaRPr lang="en-US" dirty="0"/>
                    </a:p>
                  </a:txBody>
                  <a:tcPr/>
                </a:tc>
                <a:tc>
                  <a:txBody>
                    <a:bodyPr/>
                    <a:lstStyle/>
                    <a:p>
                      <a:r>
                        <a:rPr lang="en-US" dirty="0" smtClean="0"/>
                        <a:t>No</a:t>
                      </a:r>
                      <a:r>
                        <a:rPr lang="en-US" baseline="0" dirty="0" smtClean="0"/>
                        <a:t> of Trials</a:t>
                      </a:r>
                      <a:endParaRPr lang="en-US" dirty="0"/>
                    </a:p>
                  </a:txBody>
                  <a:tcPr/>
                </a:tc>
                <a:tc>
                  <a:txBody>
                    <a:bodyPr/>
                    <a:lstStyle/>
                    <a:p>
                      <a:r>
                        <a:rPr lang="en-US" dirty="0" smtClean="0"/>
                        <a:t>Accuracy= (no of success trials/ total no of</a:t>
                      </a:r>
                      <a:r>
                        <a:rPr lang="en-US" baseline="0" dirty="0" smtClean="0"/>
                        <a:t> trials)*100</a:t>
                      </a:r>
                      <a:endParaRPr lang="en-US" dirty="0"/>
                    </a:p>
                  </a:txBody>
                  <a:tcPr/>
                </a:tc>
              </a:tr>
              <a:tr h="631372">
                <a:tc>
                  <a:txBody>
                    <a:bodyPr/>
                    <a:lstStyle/>
                    <a:p>
                      <a:r>
                        <a:rPr lang="en-US" dirty="0" smtClean="0"/>
                        <a:t>“a”</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r h="631372">
                <a:tc>
                  <a:txBody>
                    <a:bodyPr/>
                    <a:lstStyle/>
                    <a:p>
                      <a:r>
                        <a:rPr lang="en-US" dirty="0" smtClean="0"/>
                        <a:t>“y”</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r h="631372">
                <a:tc>
                  <a:txBody>
                    <a:bodyPr/>
                    <a:lstStyle/>
                    <a:p>
                      <a:r>
                        <a:rPr lang="en-US" dirty="0" smtClean="0"/>
                        <a:t>“r”</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r h="631372">
                <a:tc>
                  <a:txBody>
                    <a:bodyPr/>
                    <a:lstStyle/>
                    <a:p>
                      <a:r>
                        <a:rPr lang="en-US" dirty="0" smtClean="0"/>
                        <a:t>“8”</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r h="631372">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r h="631372">
                <a:tc>
                  <a:txBody>
                    <a:bodyPr/>
                    <a:lstStyle/>
                    <a:p>
                      <a:r>
                        <a:rPr lang="en-US" dirty="0" smtClean="0"/>
                        <a:t>“501”</a:t>
                      </a:r>
                      <a:endParaRPr lang="en-US" dirty="0"/>
                    </a:p>
                  </a:txBody>
                  <a:tcPr/>
                </a:tc>
                <a:tc>
                  <a:txBody>
                    <a:bodyPr/>
                    <a:lstStyle/>
                    <a:p>
                      <a:r>
                        <a:rPr lang="en-US" dirty="0" smtClean="0"/>
                        <a:t>20</a:t>
                      </a:r>
                      <a:endParaRPr lang="en-US" dirty="0"/>
                    </a:p>
                  </a:txBody>
                  <a:tcPr/>
                </a:tc>
                <a:tc>
                  <a:txBody>
                    <a:bodyPr/>
                    <a:lstStyle/>
                    <a:p>
                      <a:r>
                        <a:rPr lang="en-US" dirty="0" smtClean="0"/>
                        <a:t>90%</a:t>
                      </a:r>
                      <a:endParaRPr lang="en-US" dirty="0"/>
                    </a:p>
                  </a:txBody>
                  <a:tcPr/>
                </a:tc>
              </a:tr>
              <a:tr h="631372">
                <a:tc>
                  <a:txBody>
                    <a:bodyPr/>
                    <a:lstStyle/>
                    <a:p>
                      <a:r>
                        <a:rPr lang="en-US" dirty="0" smtClean="0"/>
                        <a:t>“</a:t>
                      </a:r>
                      <a:r>
                        <a:rPr lang="en-US" dirty="0" err="1" smtClean="0"/>
                        <a:t>pqr</a:t>
                      </a:r>
                      <a:r>
                        <a:rPr lang="en-US" dirty="0" smtClean="0"/>
                        <a:t>”</a:t>
                      </a:r>
                      <a:endParaRPr lang="en-US" dirty="0"/>
                    </a:p>
                  </a:txBody>
                  <a:tcPr/>
                </a:tc>
                <a:tc>
                  <a:txBody>
                    <a:bodyPr/>
                    <a:lstStyle/>
                    <a:p>
                      <a:r>
                        <a:rPr lang="en-US" dirty="0" smtClean="0"/>
                        <a:t>20</a:t>
                      </a:r>
                      <a:endParaRPr lang="en-US" dirty="0"/>
                    </a:p>
                  </a:txBody>
                  <a:tcPr/>
                </a:tc>
                <a:tc>
                  <a:txBody>
                    <a:bodyPr/>
                    <a:lstStyle/>
                    <a:p>
                      <a:r>
                        <a:rPr lang="en-US" dirty="0" smtClean="0"/>
                        <a:t>95%</a:t>
                      </a:r>
                      <a:endParaRPr lang="en-US" dirty="0"/>
                    </a:p>
                  </a:txBody>
                  <a:tcPr/>
                </a:tc>
              </a:tr>
              <a:tr h="631372">
                <a:tc>
                  <a:txBody>
                    <a:bodyPr/>
                    <a:lstStyle/>
                    <a:p>
                      <a:r>
                        <a:rPr lang="en-US" dirty="0" smtClean="0"/>
                        <a:t>Space bar</a:t>
                      </a:r>
                      <a:endParaRPr lang="en-US" dirty="0"/>
                    </a:p>
                  </a:txBody>
                  <a:tcPr/>
                </a:tc>
                <a:tc>
                  <a:txBody>
                    <a:bodyPr/>
                    <a:lstStyle/>
                    <a:p>
                      <a:r>
                        <a:rPr lang="en-US" dirty="0" smtClean="0"/>
                        <a:t>20</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3105680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Observations</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2800" dirty="0" smtClean="0"/>
              <a:t>Our Virtual keyboard achieves a maximum key response time of 12 </a:t>
            </a:r>
            <a:r>
              <a:rPr lang="en-US" sz="2800" dirty="0" err="1" smtClean="0"/>
              <a:t>ms</a:t>
            </a:r>
            <a:r>
              <a:rPr lang="en-US" sz="2800" dirty="0" smtClean="0"/>
              <a:t> and on average response time of 8.6 </a:t>
            </a:r>
            <a:r>
              <a:rPr lang="en-US" sz="2800" dirty="0" err="1" smtClean="0"/>
              <a:t>ms</a:t>
            </a:r>
            <a:r>
              <a:rPr lang="en-US" sz="2800" dirty="0" err="1" smtClean="0"/>
              <a:t>.</a:t>
            </a:r>
            <a:endParaRPr lang="en-US" sz="2800" dirty="0" smtClean="0"/>
          </a:p>
          <a:p>
            <a:pPr marL="0" indent="0">
              <a:buNone/>
            </a:pPr>
            <a:endParaRPr lang="en-US" sz="2800" dirty="0" smtClean="0"/>
          </a:p>
          <a:p>
            <a:r>
              <a:rPr lang="en-US" sz="2800" dirty="0" smtClean="0"/>
              <a:t>The accuracy of the key recognition can be increased by optimizing the alignment of lasers and </a:t>
            </a:r>
            <a:r>
              <a:rPr lang="en-US" sz="2800" dirty="0" smtClean="0"/>
              <a:t>Light dependent Resistors. </a:t>
            </a:r>
            <a:endParaRPr lang="en-US" sz="2800" dirty="0"/>
          </a:p>
        </p:txBody>
      </p:sp>
    </p:spTree>
    <p:extLst>
      <p:ext uri="{BB962C8B-B14F-4D97-AF65-F5344CB8AC3E}">
        <p14:creationId xmlns:p14="http://schemas.microsoft.com/office/powerpoint/2010/main" val="41691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Placeholder 1"/>
          <p:cNvSpPr>
            <a:spLocks noGrp="1"/>
          </p:cNvSpPr>
          <p:nvPr>
            <p:ph type="title"/>
          </p:nvPr>
        </p:nvSpPr>
        <p:spPr>
          <a:xfrm>
            <a:off x="533400" y="0"/>
            <a:ext cx="7564438" cy="1060450"/>
          </a:xfrm>
        </p:spPr>
        <p:txBody>
          <a:bodyPr/>
          <a:lstStyle/>
          <a:p>
            <a:pPr eaLnBrk="1" hangingPunct="1"/>
            <a:r>
              <a:rPr lang="en-US" sz="2600" smtClean="0">
                <a:latin typeface="Times New Roman" pitchFamily="18" charset="0"/>
                <a:cs typeface="Times New Roman" pitchFamily="18" charset="0"/>
                <a:sym typeface="Times New Roman" pitchFamily="18" charset="0"/>
              </a:rPr>
              <a:t>REFERENCES</a:t>
            </a:r>
          </a:p>
        </p:txBody>
      </p:sp>
      <p:sp>
        <p:nvSpPr>
          <p:cNvPr id="14339" name="Content Placeholder 2"/>
          <p:cNvSpPr>
            <a:spLocks noGrp="1"/>
          </p:cNvSpPr>
          <p:nvPr>
            <p:ph type="body" idx="1"/>
          </p:nvPr>
        </p:nvSpPr>
        <p:spPr>
          <a:xfrm>
            <a:off x="192088" y="571500"/>
            <a:ext cx="8647112" cy="6111875"/>
          </a:xfrm>
        </p:spPr>
        <p:txBody>
          <a:bodyPr/>
          <a:lstStyle/>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smtClean="0">
                <a:solidFill>
                  <a:srgbClr val="060606"/>
                </a:solidFill>
                <a:latin typeface="Times New Roman" pitchFamily="18" charset="0"/>
                <a:cs typeface="Times New Roman" pitchFamily="18" charset="0"/>
                <a:sym typeface="Times New Roman" pitchFamily="18" charset="0"/>
              </a:rPr>
              <a:t>1. </a:t>
            </a:r>
            <a:r>
              <a:rPr lang="en-US" sz="1600" smtClean="0">
                <a:solidFill>
                  <a:srgbClr val="060606"/>
                </a:solidFill>
                <a:latin typeface="Times New Roman" pitchFamily="18" charset="0"/>
                <a:cs typeface="Times New Roman" pitchFamily="18" charset="0"/>
                <a:sym typeface="Times New Roman" pitchFamily="18" charset="0"/>
              </a:rPr>
              <a:t>Xiaoli</a:t>
            </a:r>
            <a:r>
              <a:rPr lang="en-IN" sz="1600" smtClean="0">
                <a:solidFill>
                  <a:srgbClr val="060606"/>
                </a:solidFill>
                <a:latin typeface="Times New Roman" pitchFamily="18" charset="0"/>
                <a:cs typeface="Times New Roman" pitchFamily="18" charset="0"/>
                <a:sym typeface="Times New Roman" pitchFamily="18" charset="0"/>
              </a:rPr>
              <a:t>n su</a:t>
            </a:r>
            <a:r>
              <a:rPr lang="en-US" sz="1600" smtClean="0">
                <a:solidFill>
                  <a:srgbClr val="060606"/>
                </a:solidFill>
                <a:latin typeface="Times New Roman" pitchFamily="18" charset="0"/>
                <a:cs typeface="Times New Roman" pitchFamily="18" charset="0"/>
                <a:sym typeface="Times New Roman" pitchFamily="18" charset="0"/>
              </a:rPr>
              <a:t>,Yunzhou Zhang, Qingyang</a:t>
            </a:r>
            <a:r>
              <a:rPr lang="en-IN" sz="1600" smtClean="0">
                <a:solidFill>
                  <a:srgbClr val="060606"/>
                </a:solidFill>
                <a:latin typeface="Times New Roman" pitchFamily="18" charset="0"/>
                <a:cs typeface="Times New Roman" pitchFamily="18" charset="0"/>
                <a:sym typeface="Times New Roman" pitchFamily="18" charset="0"/>
              </a:rPr>
              <a:t> </a:t>
            </a:r>
            <a:r>
              <a:rPr lang="en-US" sz="1600" smtClean="0">
                <a:solidFill>
                  <a:srgbClr val="060606"/>
                </a:solidFill>
                <a:latin typeface="Times New Roman" pitchFamily="18" charset="0"/>
                <a:cs typeface="Times New Roman" pitchFamily="18" charset="0"/>
                <a:sym typeface="Times New Roman" pitchFamily="18" charset="0"/>
              </a:rPr>
              <a:t>Zhao, Liang Gao, "Virtual keyboard: A human-computer interaction device based on laser and image processing“, Published in</a:t>
            </a:r>
            <a:r>
              <a:rPr lang="en-IN" sz="1600" smtClean="0">
                <a:solidFill>
                  <a:srgbClr val="060606"/>
                </a:solidFill>
                <a:latin typeface="Times New Roman" pitchFamily="18" charset="0"/>
                <a:cs typeface="Times New Roman" pitchFamily="18" charset="0"/>
                <a:sym typeface="Times New Roman" pitchFamily="18" charset="0"/>
              </a:rPr>
              <a:t> </a:t>
            </a:r>
            <a:r>
              <a:rPr lang="en-US" sz="1600" smtClean="0">
                <a:solidFill>
                  <a:srgbClr val="060606"/>
                </a:solidFill>
                <a:latin typeface="Times New Roman" pitchFamily="18" charset="0"/>
                <a:cs typeface="Times New Roman" pitchFamily="18" charset="0"/>
                <a:sym typeface="Times New Roman" pitchFamily="18" charset="0"/>
              </a:rPr>
              <a:t>IEEE International Conference on Cyber Technology in Automation, Control, and Intelligent Systems (CYBER),Year: 2015</a:t>
            </a:r>
          </a:p>
          <a:p>
            <a:pPr marL="0" indent="0" algn="just" defTabSz="182563" eaLnBrk="1" hangingPunct="1">
              <a:spcBef>
                <a:spcPct val="0"/>
              </a:spcBef>
              <a:buFontTx/>
              <a:buNone/>
            </a:pPr>
            <a:endParaRPr lang="en-US"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smtClean="0">
                <a:solidFill>
                  <a:srgbClr val="060606"/>
                </a:solidFill>
                <a:latin typeface="Times New Roman" pitchFamily="18" charset="0"/>
                <a:cs typeface="Times New Roman" pitchFamily="18" charset="0"/>
                <a:sym typeface="Times New Roman" pitchFamily="18" charset="0"/>
              </a:rPr>
              <a:t>2. J. Mantyjarvi, J. Koivumaki, P. Vuori, “Keystroke recognition for virtual keyboard” Published in IEEE International Conference on Multimedia and Expo, Year: 2002</a:t>
            </a:r>
          </a:p>
          <a:p>
            <a:pPr marL="0" indent="0" algn="just" defTabSz="182563" eaLnBrk="1" hangingPunct="1">
              <a:spcBef>
                <a:spcPct val="0"/>
              </a:spcBef>
              <a:buFontTx/>
              <a:buNone/>
            </a:pPr>
            <a:endParaRPr lang="en-US"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smtClean="0">
                <a:solidFill>
                  <a:srgbClr val="060606"/>
                </a:solidFill>
                <a:latin typeface="Times New Roman" pitchFamily="18" charset="0"/>
                <a:cs typeface="Times New Roman" pitchFamily="18" charset="0"/>
                <a:sym typeface="Times New Roman" pitchFamily="18" charset="0"/>
              </a:rPr>
              <a:t>3. Z. Zhang, Y. Wu, Y. Shan et al.,"Visual panel: virtual mouse keyboard and 3D controller with an ordinary piece of paper", Published in workshop on Perceptive user interfaces.Year: 2001</a:t>
            </a:r>
          </a:p>
          <a:p>
            <a:pPr marL="0" indent="0" algn="just" defTabSz="182563" eaLnBrk="1" hangingPunct="1">
              <a:spcBef>
                <a:spcPct val="0"/>
              </a:spcBef>
              <a:buFontTx/>
              <a:buNone/>
            </a:pPr>
            <a:endParaRPr lang="en-US"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smtClean="0">
                <a:solidFill>
                  <a:srgbClr val="060606"/>
                </a:solidFill>
                <a:latin typeface="Times New Roman" pitchFamily="18" charset="0"/>
                <a:cs typeface="Times New Roman" pitchFamily="18" charset="0"/>
                <a:sym typeface="Times New Roman" pitchFamily="18" charset="0"/>
              </a:rPr>
              <a:t>4. Hari Singh Dhillon, Rajesh Singla, Navleen Singh Rekhi, "EOG and EMG based virtual keyboard: A brain-computer</a:t>
            </a:r>
            <a:r>
              <a:rPr lang="en-US" sz="1600" smtClean="0">
                <a:solidFill>
                  <a:srgbClr val="060606"/>
                </a:solidFill>
                <a:latin typeface="Times New Roman" pitchFamily="18" charset="0"/>
                <a:cs typeface="Times New Roman" pitchFamily="18" charset="0"/>
                <a:sym typeface="Times New Roman" pitchFamily="18" charset="0"/>
                <a:hlinkClick r:id="rId3"/>
              </a:rPr>
              <a:t> </a:t>
            </a:r>
            <a:r>
              <a:rPr lang="en-US" sz="1600" smtClean="0">
                <a:solidFill>
                  <a:srgbClr val="060606"/>
                </a:solidFill>
                <a:latin typeface="Times New Roman" pitchFamily="18" charset="0"/>
                <a:cs typeface="Times New Roman" pitchFamily="18" charset="0"/>
                <a:sym typeface="Times New Roman" pitchFamily="18" charset="0"/>
              </a:rPr>
              <a:t>interface“ Published in IEEE International Conference on Computer Science and Information Technology Year: 2009</a:t>
            </a:r>
          </a:p>
          <a:p>
            <a:pPr marL="0" indent="0" algn="just" defTabSz="182563" eaLnBrk="1" hangingPunct="1">
              <a:spcBef>
                <a:spcPct val="0"/>
              </a:spcBef>
              <a:buFontTx/>
              <a:buNone/>
            </a:pPr>
            <a:endParaRPr lang="en-US"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smtClean="0">
                <a:solidFill>
                  <a:srgbClr val="060606"/>
                </a:solidFill>
                <a:latin typeface="Times New Roman" pitchFamily="18" charset="0"/>
                <a:cs typeface="Times New Roman" pitchFamily="18" charset="0"/>
                <a:sym typeface="Times New Roman" pitchFamily="18" charset="0"/>
              </a:rPr>
              <a:t>5. R. Scherer, G. R. Muller, C. Neuper et al., "An asynchronously controlled EEG-based virtual keyboard: improvement of the spelling rate",  Published in IEEE Transactions on Biomedical Engineering. Year:2004</a:t>
            </a:r>
          </a:p>
          <a:p>
            <a:pPr marL="0" indent="0" defTabSz="182563" eaLnBrk="1" hangingPunct="1">
              <a:spcBef>
                <a:spcPct val="0"/>
              </a:spcBef>
              <a:buFontTx/>
              <a:buNone/>
            </a:pPr>
            <a:endParaRPr lang="en-US" sz="1600" smtClean="0">
              <a:solidFill>
                <a:srgbClr val="060606"/>
              </a:solidFill>
              <a:latin typeface="Times New Roman" pitchFamily="18" charset="0"/>
              <a:cs typeface="Times New Roman" pitchFamily="18" charset="0"/>
              <a:sym typeface="Times New Roman" pitchFamily="18" charset="0"/>
            </a:endParaRPr>
          </a:p>
          <a:p>
            <a:pPr marL="0" indent="0"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100192805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R. Scherer, G. R. Muller, C. Neuper et al.,…"/>
          <p:cNvSpPr>
            <a:spLocks noGrp="1"/>
          </p:cNvSpPr>
          <p:nvPr>
            <p:ph type="body" idx="1"/>
          </p:nvPr>
        </p:nvSpPr>
        <p:spPr>
          <a:xfrm>
            <a:off x="152400" y="76200"/>
            <a:ext cx="8382000" cy="6119813"/>
          </a:xfrm>
        </p:spPr>
        <p:txBody>
          <a:bodyPr/>
          <a:lstStyle/>
          <a:p>
            <a:pPr marL="0" indent="0"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smtClean="0">
                <a:solidFill>
                  <a:srgbClr val="060606"/>
                </a:solidFill>
                <a:latin typeface="Times New Roman" pitchFamily="18" charset="0"/>
                <a:cs typeface="Times New Roman" pitchFamily="18" charset="0"/>
                <a:sym typeface="Times New Roman" pitchFamily="18" charset="0"/>
              </a:rPr>
              <a:t>6. H. Du, T. Oggier, F. Lustenberger et al., "A virtual keyboard based on true-3D optical ranging", Published in British Machine Vision Conference, Year:2005 </a:t>
            </a:r>
          </a:p>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smtClean="0">
                <a:solidFill>
                  <a:srgbClr val="060606"/>
                </a:solidFill>
                <a:latin typeface="Times New Roman" pitchFamily="18" charset="0"/>
                <a:cs typeface="Times New Roman" pitchFamily="18" charset="0"/>
                <a:sym typeface="Times New Roman" pitchFamily="18" charset="0"/>
              </a:rPr>
              <a:t>7. Huan Du,, Edardo Chardon "A virtual keyboard system based on Multi-Level Feature Matching” Published in Conference on Human System Interactions Year: 2008</a:t>
            </a:r>
          </a:p>
          <a:p>
            <a:pPr marL="0" indent="0" algn="just" defTabSz="182563" eaLnBrk="1" hangingPunct="1">
              <a:spcBef>
                <a:spcPct val="0"/>
              </a:spcBef>
              <a:buFontTx/>
              <a:buNone/>
            </a:pP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smtClean="0">
                <a:solidFill>
                  <a:srgbClr val="060606"/>
                </a:solidFill>
                <a:latin typeface="Times New Roman" pitchFamily="18" charset="0"/>
                <a:cs typeface="Times New Roman" pitchFamily="18" charset="0"/>
                <a:sym typeface="Times New Roman" pitchFamily="18" charset="0"/>
              </a:rPr>
              <a:t> 8. Hubert Cecotti  A Multimodal Gaze-Controlled Virtual Keyboard Published in IEEE Transactions on Human-Machine Systems Year: 2016</a:t>
            </a:r>
          </a:p>
          <a:p>
            <a:pPr marL="0" indent="0" algn="just" defTabSz="182563" eaLnBrk="1" hangingPunct="1">
              <a:spcBef>
                <a:spcPct val="0"/>
              </a:spcBef>
              <a:buFontTx/>
              <a:buNone/>
            </a:pPr>
            <a:r>
              <a:rPr lang="en-US" sz="1600" smtClean="0">
                <a:solidFill>
                  <a:srgbClr val="060606"/>
                </a:solidFill>
                <a:latin typeface="Times New Roman" pitchFamily="18" charset="0"/>
                <a:cs typeface="Times New Roman" pitchFamily="18" charset="0"/>
                <a:sym typeface="Times New Roman" pitchFamily="18" charset="0"/>
              </a:rPr>
              <a:t> </a:t>
            </a:r>
            <a:endParaRPr lang="en-IN"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smtClean="0">
                <a:solidFill>
                  <a:srgbClr val="060606"/>
                </a:solidFill>
                <a:latin typeface="Times New Roman" pitchFamily="18" charset="0"/>
                <a:cs typeface="Times New Roman" pitchFamily="18" charset="0"/>
                <a:sym typeface="Times New Roman" pitchFamily="18" charset="0"/>
              </a:rPr>
              <a:t>9. Katz I, Gabayan K, Aghajan H "A Multi-Touch Surface Using Multiple Cameras”. Dept. of Electrical Engineering, Stanford University. Year: 2007. </a:t>
            </a:r>
          </a:p>
          <a:p>
            <a:pPr marL="0" indent="0" algn="just" defTabSz="182563" eaLnBrk="1" hangingPunct="1">
              <a:spcBef>
                <a:spcPct val="0"/>
              </a:spcBef>
              <a:buFontTx/>
              <a:buNone/>
            </a:pPr>
            <a:endParaRPr lang="en-US" sz="1600" smtClean="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ts val="400"/>
              </a:spcBef>
              <a:buFontTx/>
              <a:buNone/>
            </a:pPr>
            <a:r>
              <a:rPr lang="en-US" sz="1600" smtClean="0">
                <a:solidFill>
                  <a:srgbClr val="060606"/>
                </a:solidFill>
                <a:latin typeface="Times New Roman" pitchFamily="18" charset="0"/>
                <a:cs typeface="Times New Roman" pitchFamily="18" charset="0"/>
                <a:sym typeface="Times New Roman" pitchFamily="18" charset="0"/>
              </a:rPr>
              <a:t>10. F. Echtler, M. Huber, G. Klinker, “Shadow Tracking on Multi- Touch Tables", Germany.”                                                                                                                     Year: 2008 </a:t>
            </a:r>
          </a:p>
        </p:txBody>
      </p:sp>
    </p:spTree>
    <p:extLst>
      <p:ext uri="{BB962C8B-B14F-4D97-AF65-F5344CB8AC3E}">
        <p14:creationId xmlns:p14="http://schemas.microsoft.com/office/powerpoint/2010/main" val="30516569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762000" y="990600"/>
            <a:ext cx="6965950" cy="1201738"/>
          </a:xfrm>
        </p:spPr>
        <p:txBody>
          <a:bodyPr/>
          <a:lstStyle/>
          <a:p>
            <a:pPr eaLnBrk="1" hangingPunct="1"/>
            <a:r>
              <a:rPr lang="en-US" b="1" smtClean="0">
                <a:latin typeface="Times New Roman" pitchFamily="18" charset="0"/>
                <a:cs typeface="Times New Roman" pitchFamily="18" charset="0"/>
                <a:sym typeface="Times New Roman" pitchFamily="18" charset="0"/>
              </a:rPr>
              <a:t>Objectives</a:t>
            </a:r>
          </a:p>
        </p:txBody>
      </p:sp>
      <p:sp>
        <p:nvSpPr>
          <p:cNvPr id="3075" name="Content Placeholder 1"/>
          <p:cNvSpPr>
            <a:spLocks noGrp="1"/>
          </p:cNvSpPr>
          <p:nvPr>
            <p:ph type="body" sz="half" idx="1"/>
          </p:nvPr>
        </p:nvSpPr>
        <p:spPr>
          <a:xfrm>
            <a:off x="1600200" y="2413000"/>
            <a:ext cx="6196013" cy="3603625"/>
          </a:xfrm>
        </p:spPr>
        <p:txBody>
          <a:bodyPr/>
          <a:lstStyle/>
          <a:p>
            <a:pPr algn="just" eaLnBrk="1" hangingPunct="1"/>
            <a:r>
              <a:rPr lang="en-US" sz="2400" smtClean="0">
                <a:latin typeface="Times New Roman" pitchFamily="18" charset="0"/>
                <a:cs typeface="Times New Roman" pitchFamily="18" charset="0"/>
                <a:sym typeface="Times New Roman" pitchFamily="18" charset="0"/>
              </a:rPr>
              <a:t>To implement all </a:t>
            </a:r>
            <a:r>
              <a:rPr lang="en-US" sz="2400" b="1" smtClean="0">
                <a:latin typeface="Times New Roman" pitchFamily="18" charset="0"/>
                <a:cs typeface="Times New Roman" pitchFamily="18" charset="0"/>
                <a:sym typeface="Times New Roman" pitchFamily="18" charset="0"/>
              </a:rPr>
              <a:t>functions of mechanical keyboards.</a:t>
            </a:r>
          </a:p>
          <a:p>
            <a:pPr algn="just" eaLnBrk="1" hangingPunct="1"/>
            <a:r>
              <a:rPr lang="en-US" sz="2400" smtClean="0">
                <a:latin typeface="Times New Roman" pitchFamily="18" charset="0"/>
                <a:cs typeface="Times New Roman" pitchFamily="18" charset="0"/>
                <a:sym typeface="Times New Roman" pitchFamily="18" charset="0"/>
              </a:rPr>
              <a:t>To increase </a:t>
            </a:r>
            <a:r>
              <a:rPr lang="en-US" sz="2400" b="1" smtClean="0">
                <a:latin typeface="Times New Roman" pitchFamily="18" charset="0"/>
                <a:cs typeface="Times New Roman" pitchFamily="18" charset="0"/>
                <a:sym typeface="Times New Roman" pitchFamily="18" charset="0"/>
              </a:rPr>
              <a:t>portability</a:t>
            </a:r>
            <a:r>
              <a:rPr lang="en-US" sz="2400" smtClean="0">
                <a:latin typeface="Times New Roman" pitchFamily="18" charset="0"/>
                <a:cs typeface="Times New Roman" pitchFamily="18" charset="0"/>
                <a:sym typeface="Times New Roman" pitchFamily="18" charset="0"/>
              </a:rPr>
              <a:t>.</a:t>
            </a:r>
          </a:p>
          <a:p>
            <a:pPr algn="just" eaLnBrk="1" hangingPunct="1"/>
            <a:r>
              <a:rPr lang="en-US" sz="2400" smtClean="0">
                <a:latin typeface="Times New Roman" pitchFamily="18" charset="0"/>
                <a:cs typeface="Times New Roman" pitchFamily="18" charset="0"/>
                <a:sym typeface="Times New Roman" pitchFamily="18" charset="0"/>
              </a:rPr>
              <a:t>To give a </a:t>
            </a:r>
            <a:r>
              <a:rPr lang="en-US" sz="2400" b="1" smtClean="0">
                <a:latin typeface="Times New Roman" pitchFamily="18" charset="0"/>
                <a:cs typeface="Times New Roman" pitchFamily="18" charset="0"/>
                <a:sym typeface="Times New Roman" pitchFamily="18" charset="0"/>
              </a:rPr>
              <a:t>different perspective</a:t>
            </a:r>
            <a:r>
              <a:rPr lang="en-US" sz="2400" smtClean="0">
                <a:latin typeface="Times New Roman" pitchFamily="18" charset="0"/>
                <a:cs typeface="Times New Roman" pitchFamily="18" charset="0"/>
                <a:sym typeface="Times New Roman" pitchFamily="18" charset="0"/>
              </a:rPr>
              <a:t> of laser keyboards.</a:t>
            </a:r>
          </a:p>
          <a:p>
            <a:pPr algn="just" eaLnBrk="1" hangingPunct="1"/>
            <a:r>
              <a:rPr lang="en-US" sz="2400" smtClean="0">
                <a:latin typeface="Times New Roman" pitchFamily="18" charset="0"/>
                <a:cs typeface="Times New Roman" pitchFamily="18" charset="0"/>
                <a:sym typeface="Times New Roman" pitchFamily="18" charset="0"/>
              </a:rPr>
              <a:t>To improve performance and reduce cost</a:t>
            </a:r>
          </a:p>
        </p:txBody>
      </p:sp>
    </p:spTree>
    <p:extLst>
      <p:ext uri="{BB962C8B-B14F-4D97-AF65-F5344CB8AC3E}">
        <p14:creationId xmlns:p14="http://schemas.microsoft.com/office/powerpoint/2010/main" val="23697408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TERATURE SURVEY"/>
          <p:cNvSpPr>
            <a:spLocks noGrp="1"/>
          </p:cNvSpPr>
          <p:nvPr>
            <p:ph type="title"/>
          </p:nvPr>
        </p:nvSpPr>
        <p:spPr>
          <a:xfrm>
            <a:off x="628650" y="-138113"/>
            <a:ext cx="7886700" cy="830263"/>
          </a:xfrm>
        </p:spPr>
        <p:txBody>
          <a:bodyPr/>
          <a:lstStyle/>
          <a:p>
            <a:pPr eaLnBrk="1" hangingPunct="1"/>
            <a:r>
              <a:rPr lang="en-US" sz="3000" smtClean="0">
                <a:latin typeface="Times New Roman" pitchFamily="18" charset="0"/>
                <a:cs typeface="Times New Roman" pitchFamily="18" charset="0"/>
                <a:sym typeface="Times New Roman" pitchFamily="18" charset="0"/>
              </a:rPr>
              <a:t>LITERATURE SURVEY</a:t>
            </a:r>
          </a:p>
        </p:txBody>
      </p:sp>
      <p:graphicFrame>
        <p:nvGraphicFramePr>
          <p:cNvPr id="145" name="Table"/>
          <p:cNvGraphicFramePr/>
          <p:nvPr>
            <p:extLst>
              <p:ext uri="{D42A27DB-BD31-4B8C-83A1-F6EECF244321}">
                <p14:modId xmlns:p14="http://schemas.microsoft.com/office/powerpoint/2010/main" val="2648677504"/>
              </p:ext>
            </p:extLst>
          </p:nvPr>
        </p:nvGraphicFramePr>
        <p:xfrm>
          <a:off x="127000" y="541338"/>
          <a:ext cx="8890001" cy="6240461"/>
        </p:xfrm>
        <a:graphic>
          <a:graphicData uri="http://schemas.openxmlformats.org/drawingml/2006/table">
            <a:tbl>
              <a:tblPr bandRow="1"/>
              <a:tblGrid>
                <a:gridCol w="330200"/>
                <a:gridCol w="3261003"/>
                <a:gridCol w="3035067"/>
                <a:gridCol w="2263731"/>
              </a:tblGrid>
              <a:tr h="524873">
                <a:tc>
                  <a:txBody>
                    <a:bodyPr/>
                    <a:lstStyle/>
                    <a:p>
                      <a:pPr algn="ctr" defTabSz="685800">
                        <a:defRPr sz="1800"/>
                      </a:pPr>
                      <a:r>
                        <a:rPr sz="1500" b="0" u="none" dirty="0">
                          <a:solidFill>
                            <a:schemeClr val="tx1"/>
                          </a:solidFill>
                          <a:effectLst/>
                          <a:latin typeface="Times New Roman" pitchFamily="18" charset="0"/>
                          <a:cs typeface="Times New Roman" pitchFamily="18" charset="0"/>
                        </a:rPr>
                        <a:t>SL.no</a:t>
                      </a:r>
                    </a:p>
                  </a:txBody>
                  <a:tcPr marL="0" marR="0" marT="0" marB="0" anchor="ctr" horzOverflow="overflow"/>
                </a:tc>
                <a:tc>
                  <a:txBody>
                    <a:bodyPr/>
                    <a:lstStyle/>
                    <a:p>
                      <a:pPr algn="ctr" defTabSz="685800">
                        <a:defRPr sz="1800"/>
                      </a:pPr>
                      <a:r>
                        <a:rPr sz="1500" b="0" u="none">
                          <a:solidFill>
                            <a:schemeClr val="tx1"/>
                          </a:solidFill>
                          <a:effectLst/>
                          <a:latin typeface="Times New Roman" pitchFamily="18" charset="0"/>
                          <a:cs typeface="Times New Roman" pitchFamily="18" charset="0"/>
                        </a:rPr>
                        <a:t>RESEARCH PAPER TITLE/ AUTHOR</a:t>
                      </a:r>
                    </a:p>
                  </a:txBody>
                  <a:tcPr marL="0" marR="0" marT="0" marB="0" anchor="ctr" horzOverflow="overflow"/>
                </a:tc>
                <a:tc>
                  <a:txBody>
                    <a:bodyPr/>
                    <a:lstStyle/>
                    <a:p>
                      <a:pPr algn="ctr" defTabSz="685800">
                        <a:defRPr sz="1800"/>
                      </a:pPr>
                      <a:r>
                        <a:rPr sz="1500" b="0" u="none" dirty="0">
                          <a:solidFill>
                            <a:schemeClr val="tx1"/>
                          </a:solidFill>
                          <a:effectLst/>
                          <a:latin typeface="Times New Roman" pitchFamily="18" charset="0"/>
                          <a:cs typeface="Times New Roman" pitchFamily="18" charset="0"/>
                        </a:rPr>
                        <a:t>METHODOLOGY</a:t>
                      </a:r>
                    </a:p>
                  </a:txBody>
                  <a:tcPr marL="0" marR="0" marT="0" marB="0" anchor="ctr" horzOverflow="overflow"/>
                </a:tc>
                <a:tc>
                  <a:txBody>
                    <a:bodyPr/>
                    <a:lstStyle/>
                    <a:p>
                      <a:pPr algn="ctr" defTabSz="685800">
                        <a:defRPr sz="1800"/>
                      </a:pPr>
                      <a:r>
                        <a:rPr lang="en-IN" sz="1500" b="0" u="none" dirty="0" smtClean="0">
                          <a:solidFill>
                            <a:schemeClr val="tx1"/>
                          </a:solidFill>
                          <a:effectLst/>
                          <a:latin typeface="Times New Roman" pitchFamily="18" charset="0"/>
                          <a:cs typeface="Times New Roman" pitchFamily="18" charset="0"/>
                        </a:rPr>
                        <a:t>ISSUES</a:t>
                      </a:r>
                      <a:r>
                        <a:rPr lang="en-IN" sz="1500" b="0" u="none" baseline="0" dirty="0" smtClean="0">
                          <a:solidFill>
                            <a:schemeClr val="tx1"/>
                          </a:solidFill>
                          <a:effectLst/>
                          <a:latin typeface="Times New Roman" pitchFamily="18" charset="0"/>
                          <a:cs typeface="Times New Roman" pitchFamily="18" charset="0"/>
                        </a:rPr>
                        <a:t> TO BE ADDRESSED</a:t>
                      </a:r>
                      <a:endParaRPr sz="1500" b="0" u="none" dirty="0">
                        <a:solidFill>
                          <a:schemeClr val="tx1"/>
                        </a:solidFill>
                        <a:effectLst/>
                        <a:latin typeface="Times New Roman" pitchFamily="18" charset="0"/>
                        <a:cs typeface="Times New Roman" pitchFamily="18" charset="0"/>
                      </a:endParaRPr>
                    </a:p>
                  </a:txBody>
                  <a:tcPr marL="0" marR="0" marT="0" marB="0" anchor="ctr" horzOverflow="overflow"/>
                </a:tc>
              </a:tr>
              <a:tr h="1371741">
                <a:tc>
                  <a:txBody>
                    <a:bodyPr/>
                    <a:lstStyle/>
                    <a:p>
                      <a:pPr algn="ctr" defTabSz="685800">
                        <a:defRPr sz="1800"/>
                      </a:pPr>
                      <a:r>
                        <a:rPr sz="1500" b="0" u="none">
                          <a:solidFill>
                            <a:schemeClr val="tx1"/>
                          </a:solidFill>
                          <a:effectLst/>
                          <a:latin typeface="Times New Roman" pitchFamily="18" charset="0"/>
                          <a:cs typeface="Times New Roman" pitchFamily="18" charset="0"/>
                        </a:rPr>
                        <a:t>1</a:t>
                      </a:r>
                    </a:p>
                  </a:txBody>
                  <a:tcPr marL="0" marR="0" marT="0" marB="0" horzOverflow="overflow"/>
                </a:tc>
                <a:tc>
                  <a:txBody>
                    <a:bodyPr/>
                    <a:lstStyle/>
                    <a:p>
                      <a:pPr algn="ctr" defTabSz="457200">
                        <a:defRPr sz="1200">
                          <a:latin typeface="Times New Roman"/>
                          <a:ea typeface="Times New Roman"/>
                          <a:cs typeface="Times New Roman"/>
                          <a:sym typeface="Times New Roman"/>
                        </a:defRPr>
                      </a:pPr>
                      <a:r>
                        <a:rPr sz="1500" b="0" u="none" dirty="0">
                          <a:solidFill>
                            <a:schemeClr val="tx1"/>
                          </a:solidFill>
                          <a:effectLst/>
                          <a:latin typeface="Times New Roman" pitchFamily="18" charset="0"/>
                          <a:cs typeface="Times New Roman" pitchFamily="18" charset="0"/>
                        </a:rPr>
                        <a:t>"Virtual keyboard: A human-computer interaction device based on laser and image processing"-</a:t>
                      </a:r>
                      <a:r>
                        <a:rPr sz="1500" b="0" u="none" dirty="0" err="1">
                          <a:solidFill>
                            <a:schemeClr val="tx1"/>
                          </a:solidFill>
                          <a:effectLst/>
                          <a:latin typeface="Times New Roman" pitchFamily="18" charset="0"/>
                          <a:cs typeface="Times New Roman" pitchFamily="18" charset="0"/>
                        </a:rPr>
                        <a:t>Xiaolin</a:t>
                      </a:r>
                      <a:r>
                        <a:rPr sz="1500" b="0" u="none" dirty="0">
                          <a:solidFill>
                            <a:schemeClr val="tx1"/>
                          </a:solidFill>
                          <a:effectLst/>
                          <a:latin typeface="Times New Roman" pitchFamily="18" charset="0"/>
                          <a:cs typeface="Times New Roman" pitchFamily="18" charset="0"/>
                        </a:rPr>
                        <a:t> </a:t>
                      </a:r>
                      <a:r>
                        <a:rPr sz="1500" b="0" u="none" dirty="0" err="1">
                          <a:solidFill>
                            <a:schemeClr val="tx1"/>
                          </a:solidFill>
                          <a:effectLst/>
                          <a:latin typeface="Times New Roman" pitchFamily="18" charset="0"/>
                          <a:cs typeface="Times New Roman" pitchFamily="18" charset="0"/>
                        </a:rPr>
                        <a:t>Su,Yunzhou</a:t>
                      </a:r>
                      <a:r>
                        <a:rPr sz="1500" b="0" u="none" dirty="0">
                          <a:solidFill>
                            <a:schemeClr val="tx1"/>
                          </a:solidFill>
                          <a:effectLst/>
                          <a:latin typeface="Times New Roman" pitchFamily="18" charset="0"/>
                          <a:cs typeface="Times New Roman" pitchFamily="18" charset="0"/>
                        </a:rPr>
                        <a:t> Zhang, </a:t>
                      </a:r>
                      <a:r>
                        <a:rPr sz="1500" b="0" u="none" dirty="0" err="1">
                          <a:solidFill>
                            <a:schemeClr val="tx1"/>
                          </a:solidFill>
                          <a:effectLst/>
                          <a:latin typeface="Times New Roman" pitchFamily="18" charset="0"/>
                          <a:cs typeface="Times New Roman" pitchFamily="18" charset="0"/>
                        </a:rPr>
                        <a:t>Qingyang</a:t>
                      </a:r>
                      <a:r>
                        <a:rPr sz="1500" b="0" u="none" dirty="0">
                          <a:solidFill>
                            <a:schemeClr val="tx1"/>
                          </a:solidFill>
                          <a:effectLst/>
                          <a:latin typeface="Times New Roman" pitchFamily="18" charset="0"/>
                          <a:cs typeface="Times New Roman" pitchFamily="18" charset="0"/>
                        </a:rPr>
                        <a:t> Zhao, Liang </a:t>
                      </a:r>
                      <a:r>
                        <a:rPr sz="1500" b="0" u="none" dirty="0" err="1" smtClean="0">
                          <a:solidFill>
                            <a:schemeClr val="tx1"/>
                          </a:solidFill>
                          <a:effectLst/>
                          <a:latin typeface="Times New Roman" pitchFamily="18" charset="0"/>
                          <a:cs typeface="Times New Roman" pitchFamily="18" charset="0"/>
                        </a:rPr>
                        <a:t>Gao</a:t>
                      </a:r>
                      <a:r>
                        <a:rPr lang="en-US" sz="1500" b="0" u="none" baseline="0" dirty="0" smtClean="0">
                          <a:solidFill>
                            <a:schemeClr val="tx1"/>
                          </a:solidFill>
                          <a:effectLst/>
                          <a:latin typeface="Times New Roman" pitchFamily="18" charset="0"/>
                          <a:cs typeface="Times New Roman" pitchFamily="18" charset="0"/>
                        </a:rPr>
                        <a:t> Year:</a:t>
                      </a:r>
                      <a:r>
                        <a:rPr lang="en-US" sz="1500" b="0" u="none" dirty="0" smtClean="0">
                          <a:solidFill>
                            <a:schemeClr val="tx1"/>
                          </a:solidFill>
                          <a:effectLst/>
                          <a:latin typeface="Times New Roman" pitchFamily="18" charset="0"/>
                          <a:cs typeface="Times New Roman" pitchFamily="18" charset="0"/>
                        </a:rPr>
                        <a:t>2015</a:t>
                      </a:r>
                      <a:endParaRPr sz="1500" b="0" u="none" dirty="0">
                        <a:solidFill>
                          <a:schemeClr val="tx1"/>
                        </a:solidFill>
                        <a:effectLst/>
                        <a:latin typeface="Times New Roman" pitchFamily="18" charset="0"/>
                        <a:cs typeface="Times New Roman" pitchFamily="18" charset="0"/>
                        <a:hlinkClick r:id="rId2"/>
                      </a:endParaRPr>
                    </a:p>
                  </a:txBody>
                  <a:tcPr marL="0" marR="0" marT="0" marB="0" horzOverflow="overflow"/>
                </a:tc>
                <a:tc>
                  <a:txBody>
                    <a:bodyPr/>
                    <a:lstStyle/>
                    <a:p>
                      <a:pPr algn="ctr" defTabSz="457200">
                        <a:spcBef>
                          <a:spcPts val="1200"/>
                        </a:spcBef>
                        <a:defRPr sz="1800"/>
                      </a:pPr>
                      <a:r>
                        <a:rPr sz="1500" b="0" u="none" dirty="0">
                          <a:solidFill>
                            <a:schemeClr val="tx1"/>
                          </a:solidFill>
                          <a:effectLst/>
                          <a:latin typeface="Times New Roman" pitchFamily="18" charset="0"/>
                          <a:ea typeface="Times New Roman"/>
                          <a:cs typeface="Times New Roman" pitchFamily="18" charset="0"/>
                          <a:sym typeface="Times New Roman"/>
                        </a:rPr>
                        <a:t>A CMOS image sensor is used to collect the sequential frames of fingertips keystroke. Every keystroke can be detected accurately by image processing including morphology principle and ellipse fitting </a:t>
                      </a:r>
                    </a:p>
                  </a:txBody>
                  <a:tcPr marL="0" marR="0" marT="0" marB="0" horzOverflow="overflow"/>
                </a:tc>
                <a:tc>
                  <a:txBody>
                    <a:bodyPr/>
                    <a:lstStyle/>
                    <a:p>
                      <a:pPr algn="ctr" defTabSz="685800">
                        <a:defRPr sz="1800"/>
                      </a:pPr>
                      <a:r>
                        <a:rPr lang="en-US" sz="1500" b="0" u="none" dirty="0" smtClean="0">
                          <a:solidFill>
                            <a:schemeClr val="tx1"/>
                          </a:solidFill>
                          <a:effectLst/>
                          <a:latin typeface="Times New Roman" pitchFamily="18" charset="0"/>
                          <a:cs typeface="Times New Roman" pitchFamily="18" charset="0"/>
                        </a:rPr>
                        <a:t>K</a:t>
                      </a:r>
                      <a:r>
                        <a:rPr sz="1500" b="0" u="none" smtClean="0">
                          <a:solidFill>
                            <a:schemeClr val="tx1"/>
                          </a:solidFill>
                          <a:effectLst/>
                          <a:latin typeface="Times New Roman" pitchFamily="18" charset="0"/>
                          <a:cs typeface="Times New Roman" pitchFamily="18" charset="0"/>
                        </a:rPr>
                        <a:t>eystroke </a:t>
                      </a:r>
                      <a:r>
                        <a:rPr sz="1500" b="0" u="none">
                          <a:solidFill>
                            <a:schemeClr val="tx1"/>
                          </a:solidFill>
                          <a:effectLst/>
                          <a:latin typeface="Times New Roman" pitchFamily="18" charset="0"/>
                          <a:cs typeface="Times New Roman" pitchFamily="18" charset="0"/>
                        </a:rPr>
                        <a:t>deviation, resulting in fitting center falling unexpected region. 
</a:t>
                      </a:r>
                    </a:p>
                  </a:txBody>
                  <a:tcPr marL="0" marR="0" marT="0" marB="0" horzOverflow="overflow"/>
                </a:tc>
              </a:tr>
              <a:tr h="1600365">
                <a:tc>
                  <a:txBody>
                    <a:bodyPr/>
                    <a:lstStyle/>
                    <a:p>
                      <a:pPr algn="ctr" defTabSz="685800">
                        <a:defRPr sz="1800"/>
                      </a:pPr>
                      <a:r>
                        <a:rPr sz="1500" b="0" u="none">
                          <a:solidFill>
                            <a:schemeClr val="tx1"/>
                          </a:solidFill>
                          <a:effectLst/>
                          <a:latin typeface="Times New Roman" pitchFamily="18" charset="0"/>
                          <a:cs typeface="Times New Roman" pitchFamily="18" charset="0"/>
                        </a:rPr>
                        <a:t>2</a:t>
                      </a:r>
                    </a:p>
                  </a:txBody>
                  <a:tcPr marL="0" marR="0" marT="0" marB="0" horzOverflow="overflow"/>
                </a:tc>
                <a:tc>
                  <a:txBody>
                    <a:bodyPr/>
                    <a:lstStyle/>
                    <a:p>
                      <a:pPr algn="ctr" defTabSz="457200">
                        <a:spcBef>
                          <a:spcPts val="100"/>
                        </a:spcBef>
                        <a:defRPr sz="1200">
                          <a:solidFill>
                            <a:srgbClr val="060606"/>
                          </a:solidFill>
                          <a:latin typeface="Times New Roman"/>
                          <a:ea typeface="Times New Roman"/>
                          <a:cs typeface="Times New Roman"/>
                          <a:sym typeface="Times New Roman"/>
                        </a:defRPr>
                      </a:pPr>
                      <a:r>
                        <a:rPr sz="1500" b="0" u="none" dirty="0">
                          <a:solidFill>
                            <a:schemeClr val="tx1"/>
                          </a:solidFill>
                          <a:effectLst/>
                          <a:latin typeface="Times New Roman" pitchFamily="18" charset="0"/>
                          <a:cs typeface="Times New Roman" pitchFamily="18" charset="0"/>
                        </a:rPr>
                        <a:t>“Keystroke recognition for virtual keyboard”- J. </a:t>
                      </a:r>
                      <a:r>
                        <a:rPr sz="1500" b="0" u="none" dirty="0" err="1">
                          <a:solidFill>
                            <a:schemeClr val="tx1"/>
                          </a:solidFill>
                          <a:effectLst/>
                          <a:latin typeface="Times New Roman" pitchFamily="18" charset="0"/>
                          <a:cs typeface="Times New Roman" pitchFamily="18" charset="0"/>
                        </a:rPr>
                        <a:t>Mantyjarvi</a:t>
                      </a:r>
                      <a:r>
                        <a:rPr sz="1500" b="0" u="none" dirty="0">
                          <a:solidFill>
                            <a:schemeClr val="tx1"/>
                          </a:solidFill>
                          <a:effectLst/>
                          <a:latin typeface="Times New Roman" pitchFamily="18" charset="0"/>
                          <a:cs typeface="Times New Roman" pitchFamily="18" charset="0"/>
                        </a:rPr>
                        <a:t>, J. </a:t>
                      </a:r>
                      <a:r>
                        <a:rPr sz="1500" b="0" u="none" dirty="0" err="1">
                          <a:solidFill>
                            <a:schemeClr val="tx1"/>
                          </a:solidFill>
                          <a:effectLst/>
                          <a:latin typeface="Times New Roman" pitchFamily="18" charset="0"/>
                          <a:cs typeface="Times New Roman" pitchFamily="18" charset="0"/>
                        </a:rPr>
                        <a:t>Koivumaki</a:t>
                      </a:r>
                      <a:r>
                        <a:rPr sz="1500" b="0" u="none" dirty="0">
                          <a:solidFill>
                            <a:schemeClr val="tx1"/>
                          </a:solidFill>
                          <a:effectLst/>
                          <a:latin typeface="Times New Roman" pitchFamily="18" charset="0"/>
                          <a:cs typeface="Times New Roman" pitchFamily="18" charset="0"/>
                        </a:rPr>
                        <a:t>, P. </a:t>
                      </a:r>
                      <a:r>
                        <a:rPr sz="1500" b="0" u="none" dirty="0" err="1" smtClean="0">
                          <a:solidFill>
                            <a:schemeClr val="tx1"/>
                          </a:solidFill>
                          <a:effectLst/>
                          <a:latin typeface="Times New Roman" pitchFamily="18" charset="0"/>
                          <a:cs typeface="Times New Roman" pitchFamily="18" charset="0"/>
                        </a:rPr>
                        <a:t>Vuor</a:t>
                      </a:r>
                      <a:r>
                        <a:rPr lang="en-US" sz="1500" b="0" u="none" baseline="0" dirty="0" smtClean="0">
                          <a:solidFill>
                            <a:schemeClr val="tx1"/>
                          </a:solidFill>
                          <a:effectLst/>
                          <a:latin typeface="Times New Roman" pitchFamily="18" charset="0"/>
                          <a:cs typeface="Times New Roman" pitchFamily="18" charset="0"/>
                        </a:rPr>
                        <a:t> Year:</a:t>
                      </a:r>
                      <a:r>
                        <a:rPr lang="en-US" sz="1500" b="0" u="none" dirty="0" smtClean="0">
                          <a:solidFill>
                            <a:schemeClr val="tx1"/>
                          </a:solidFill>
                          <a:effectLst/>
                          <a:latin typeface="Times New Roman" pitchFamily="18" charset="0"/>
                          <a:cs typeface="Times New Roman" pitchFamily="18" charset="0"/>
                        </a:rPr>
                        <a:t>2002</a:t>
                      </a:r>
                      <a:endParaRPr sz="1500" b="0" u="none" dirty="0">
                        <a:solidFill>
                          <a:schemeClr val="tx1"/>
                        </a:solidFill>
                        <a:effectLst/>
                        <a:latin typeface="Times New Roman" pitchFamily="18" charset="0"/>
                        <a:cs typeface="Times New Roman" pitchFamily="18" charset="0"/>
                        <a:hlinkClick r:id="rId3"/>
                      </a:endParaRPr>
                    </a:p>
                  </a:txBody>
                  <a:tcPr marL="0" marR="0" marT="0" marB="0" horzOverflow="overflow"/>
                </a:tc>
                <a:tc>
                  <a:txBody>
                    <a:bodyPr/>
                    <a:lstStyle/>
                    <a:p>
                      <a:pPr algn="ctr" defTabSz="685800">
                        <a:defRPr sz="1800"/>
                      </a:pPr>
                      <a:r>
                        <a:rPr sz="1500" b="0" u="none" dirty="0">
                          <a:solidFill>
                            <a:schemeClr val="tx1"/>
                          </a:solidFill>
                          <a:effectLst/>
                          <a:latin typeface="Times New Roman" pitchFamily="18" charset="0"/>
                          <a:cs typeface="Times New Roman" pitchFamily="18" charset="0"/>
                        </a:rPr>
                        <a:t>An infrared (IR) transceiver array is used for detecting the proximity of a finger. Keystroke recognition accuracy is examined with k-nearest neighbor (k-NN) classifier while a multilayer perceptron (MLP) classifier is designed for online implementation.</a:t>
                      </a:r>
                    </a:p>
                  </a:txBody>
                  <a:tcPr marL="0" marR="0" marT="0" marB="0" horzOverflow="overflow"/>
                </a:tc>
                <a:tc>
                  <a:txBody>
                    <a:bodyPr/>
                    <a:lstStyle/>
                    <a:p>
                      <a:pPr algn="ctr" defTabSz="685800">
                        <a:defRPr sz="1800"/>
                      </a:pPr>
                      <a:r>
                        <a:rPr lang="en-US" sz="1500" b="0" u="none" dirty="0" smtClean="0">
                          <a:solidFill>
                            <a:schemeClr val="tx1"/>
                          </a:solidFill>
                          <a:effectLst/>
                          <a:latin typeface="Times New Roman" pitchFamily="18" charset="0"/>
                          <a:cs typeface="Times New Roman" pitchFamily="18" charset="0"/>
                        </a:rPr>
                        <a:t>T</a:t>
                      </a:r>
                      <a:r>
                        <a:rPr sz="1500" b="0" u="none" smtClean="0">
                          <a:solidFill>
                            <a:schemeClr val="tx1"/>
                          </a:solidFill>
                          <a:effectLst/>
                          <a:latin typeface="Times New Roman" pitchFamily="18" charset="0"/>
                          <a:cs typeface="Times New Roman" pitchFamily="18" charset="0"/>
                        </a:rPr>
                        <a:t>he </a:t>
                      </a:r>
                      <a:r>
                        <a:rPr sz="1500" b="0" u="none" dirty="0">
                          <a:solidFill>
                            <a:schemeClr val="tx1"/>
                          </a:solidFill>
                          <a:effectLst/>
                          <a:latin typeface="Times New Roman" pitchFamily="18" charset="0"/>
                          <a:cs typeface="Times New Roman" pitchFamily="18" charset="0"/>
                        </a:rPr>
                        <a:t>finger had to be held perpendicular to the surface of the keyboard. 
</a:t>
                      </a:r>
                    </a:p>
                  </a:txBody>
                  <a:tcPr marL="0" marR="0" marT="0" marB="0" horzOverflow="overflow"/>
                </a:tc>
              </a:tr>
              <a:tr h="1371741">
                <a:tc>
                  <a:txBody>
                    <a:bodyPr/>
                    <a:lstStyle/>
                    <a:p>
                      <a:pPr algn="ctr" defTabSz="685800">
                        <a:defRPr sz="1800"/>
                      </a:pPr>
                      <a:r>
                        <a:rPr sz="1500" b="0" u="none">
                          <a:solidFill>
                            <a:schemeClr val="tx1"/>
                          </a:solidFill>
                          <a:effectLst/>
                          <a:latin typeface="Times New Roman" pitchFamily="18" charset="0"/>
                          <a:cs typeface="Times New Roman" pitchFamily="18" charset="0"/>
                        </a:rPr>
                        <a:t>3</a:t>
                      </a:r>
                    </a:p>
                  </a:txBody>
                  <a:tcPr marL="0" marR="0" marT="0" marB="0" horzOverflow="overflow"/>
                </a:tc>
                <a:tc>
                  <a:txBody>
                    <a:bodyPr/>
                    <a:lstStyle/>
                    <a:p>
                      <a:pPr algn="ctr" defTabSz="457200">
                        <a:defRPr sz="1200">
                          <a:solidFill>
                            <a:srgbClr val="060606"/>
                          </a:solidFill>
                          <a:latin typeface="Times New Roman"/>
                          <a:ea typeface="Times New Roman"/>
                          <a:cs typeface="Times New Roman"/>
                          <a:sym typeface="Times New Roman"/>
                        </a:defRPr>
                      </a:pPr>
                      <a:r>
                        <a:rPr sz="1500" b="0" u="none" dirty="0">
                          <a:solidFill>
                            <a:schemeClr val="tx1"/>
                          </a:solidFill>
                          <a:effectLst/>
                          <a:latin typeface="Times New Roman" pitchFamily="18" charset="0"/>
                          <a:cs typeface="Times New Roman" pitchFamily="18" charset="0"/>
                        </a:rPr>
                        <a:t>"Visual panel: virtual mouse keyboard and 3D controller with an ordinary piece of paper", -Z. Zhang, Y. Wu, Y. Shan et </a:t>
                      </a:r>
                      <a:r>
                        <a:rPr sz="1500" b="0" u="none" dirty="0" smtClean="0">
                          <a:solidFill>
                            <a:schemeClr val="tx1"/>
                          </a:solidFill>
                          <a:effectLst/>
                          <a:latin typeface="Times New Roman" pitchFamily="18" charset="0"/>
                          <a:cs typeface="Times New Roman" pitchFamily="18" charset="0"/>
                        </a:rPr>
                        <a:t>al.</a:t>
                      </a:r>
                      <a:r>
                        <a:rPr lang="en-US" sz="1500" b="0" u="none" dirty="0" smtClean="0">
                          <a:solidFill>
                            <a:schemeClr val="tx1"/>
                          </a:solidFill>
                          <a:effectLst/>
                          <a:latin typeface="Times New Roman" pitchFamily="18" charset="0"/>
                          <a:cs typeface="Times New Roman" pitchFamily="18" charset="0"/>
                        </a:rPr>
                        <a:t>Year:2011</a:t>
                      </a:r>
                      <a:endParaRPr sz="1500" b="0" u="none" dirty="0">
                        <a:solidFill>
                          <a:schemeClr val="tx1"/>
                        </a:solidFill>
                        <a:effectLst/>
                        <a:latin typeface="Times New Roman" pitchFamily="18" charset="0"/>
                        <a:cs typeface="Times New Roman" pitchFamily="18" charset="0"/>
                      </a:endParaRPr>
                    </a:p>
                  </a:txBody>
                  <a:tcPr marL="0" marR="0" marT="0" marB="0" horzOverflow="overflow"/>
                </a:tc>
                <a:tc>
                  <a:txBody>
                    <a:bodyPr/>
                    <a:lstStyle/>
                    <a:p>
                      <a:pPr algn="ctr" defTabSz="457200">
                        <a:lnSpc>
                          <a:spcPct val="100000"/>
                        </a:lnSpc>
                        <a:spcBef>
                          <a:spcPts val="0"/>
                        </a:spcBef>
                        <a:defRPr sz="1800"/>
                      </a:pPr>
                      <a:r>
                        <a:rPr sz="1500" b="0" u="none" dirty="0">
                          <a:solidFill>
                            <a:schemeClr val="tx1"/>
                          </a:solidFill>
                          <a:effectLst/>
                          <a:latin typeface="Times New Roman" pitchFamily="18" charset="0"/>
                          <a:cs typeface="Times New Roman" pitchFamily="18" charset="0"/>
                        </a:rPr>
                        <a:t>The panel tracking </a:t>
                      </a:r>
                      <a:r>
                        <a:rPr sz="1500" b="0" u="none" dirty="0" smtClean="0">
                          <a:solidFill>
                            <a:schemeClr val="tx1"/>
                          </a:solidFill>
                          <a:effectLst/>
                          <a:latin typeface="Times New Roman" pitchFamily="18" charset="0"/>
                          <a:cs typeface="Times New Roman" pitchFamily="18" charset="0"/>
                        </a:rPr>
                        <a:t>continuously </a:t>
                      </a:r>
                      <a:r>
                        <a:rPr sz="1500" b="0" u="none" dirty="0">
                          <a:solidFill>
                            <a:schemeClr val="tx1"/>
                          </a:solidFill>
                          <a:effectLst/>
                          <a:latin typeface="Times New Roman" pitchFamily="18" charset="0"/>
                          <a:cs typeface="Times New Roman" pitchFamily="18" charset="0"/>
                        </a:rPr>
                        <a:t>determines the projective mapping between the panel at the current position and the display, which in turn maps the tip </a:t>
                      </a:r>
                      <a:r>
                        <a:rPr sz="1500" b="0" u="none" dirty="0" smtClean="0">
                          <a:solidFill>
                            <a:schemeClr val="tx1"/>
                          </a:solidFill>
                          <a:effectLst/>
                          <a:latin typeface="Times New Roman" pitchFamily="18" charset="0"/>
                          <a:cs typeface="Times New Roman" pitchFamily="18" charset="0"/>
                        </a:rPr>
                        <a:t>position </a:t>
                      </a:r>
                      <a:r>
                        <a:rPr sz="1500" b="0" u="none" dirty="0">
                          <a:solidFill>
                            <a:schemeClr val="tx1"/>
                          </a:solidFill>
                          <a:effectLst/>
                          <a:latin typeface="Times New Roman" pitchFamily="18" charset="0"/>
                          <a:cs typeface="Times New Roman" pitchFamily="18" charset="0"/>
                        </a:rPr>
                        <a:t>to the corresponding position on the display. </a:t>
                      </a:r>
                    </a:p>
                  </a:txBody>
                  <a:tcPr marL="0" marR="0" marT="0" marB="0" horzOverflow="overflow"/>
                </a:tc>
                <a:tc>
                  <a:txBody>
                    <a:bodyPr/>
                    <a:lstStyle/>
                    <a:p>
                      <a:pPr algn="ctr" defTabSz="457200">
                        <a:lnSpc>
                          <a:spcPct val="100000"/>
                        </a:lnSpc>
                        <a:spcBef>
                          <a:spcPts val="0"/>
                        </a:spcBef>
                        <a:defRPr sz="1800"/>
                      </a:pPr>
                      <a:r>
                        <a:rPr sz="1500" b="0" u="none" smtClean="0">
                          <a:solidFill>
                            <a:schemeClr val="tx1"/>
                          </a:solidFill>
                          <a:effectLst/>
                          <a:latin typeface="Times New Roman" pitchFamily="18" charset="0"/>
                          <a:ea typeface="Times New Roman"/>
                          <a:cs typeface="Times New Roman" pitchFamily="18" charset="0"/>
                          <a:sym typeface="Times New Roman"/>
                        </a:rPr>
                        <a:t>The </a:t>
                      </a:r>
                      <a:r>
                        <a:rPr sz="1500" b="0" u="none" dirty="0">
                          <a:solidFill>
                            <a:schemeClr val="tx1"/>
                          </a:solidFill>
                          <a:effectLst/>
                          <a:latin typeface="Times New Roman" pitchFamily="18" charset="0"/>
                          <a:ea typeface="Times New Roman"/>
                          <a:cs typeface="Times New Roman" pitchFamily="18" charset="0"/>
                          <a:sym typeface="Times New Roman"/>
                        </a:rPr>
                        <a:t>keystroke detection action is triggered when the tip pointer stays immobile for a short duration of 1 second. 
</a:t>
                      </a:r>
                    </a:p>
                  </a:txBody>
                  <a:tcPr marL="0" marR="0" marT="0" marB="0" horzOverflow="overflow"/>
                </a:tc>
              </a:tr>
              <a:tr h="1371741">
                <a:tc>
                  <a:txBody>
                    <a:bodyPr/>
                    <a:lstStyle/>
                    <a:p>
                      <a:pPr algn="ctr" defTabSz="685800">
                        <a:defRPr sz="1800"/>
                      </a:pPr>
                      <a:r>
                        <a:rPr sz="1500" b="0" u="none">
                          <a:solidFill>
                            <a:schemeClr val="tx1"/>
                          </a:solidFill>
                          <a:effectLst/>
                          <a:latin typeface="Times New Roman" pitchFamily="18" charset="0"/>
                          <a:cs typeface="Times New Roman" pitchFamily="18" charset="0"/>
                        </a:rPr>
                        <a:t>4</a:t>
                      </a:r>
                    </a:p>
                  </a:txBody>
                  <a:tcPr marL="0" marR="0" marT="0" marB="0" horzOverflow="overflow"/>
                </a:tc>
                <a:tc>
                  <a:txBody>
                    <a:bodyPr/>
                    <a:lstStyle/>
                    <a:p>
                      <a:pPr algn="ctr" defTabSz="457200">
                        <a:defRPr sz="1800"/>
                      </a:pPr>
                      <a:r>
                        <a:rPr sz="1500" b="0" u="none" dirty="0">
                          <a:solidFill>
                            <a:schemeClr val="tx1"/>
                          </a:solidFill>
                          <a:effectLst/>
                          <a:latin typeface="Times New Roman" pitchFamily="18" charset="0"/>
                          <a:ea typeface="Times New Roman"/>
                          <a:cs typeface="Times New Roman" pitchFamily="18" charset="0"/>
                          <a:sym typeface="Times New Roman"/>
                        </a:rPr>
                        <a:t>"An asynchronously controlled EEG-based virtual keyboard: improvement of the spelling rate”,-R. Scherer, G. R. Muller, C. </a:t>
                      </a:r>
                      <a:r>
                        <a:rPr sz="1500" b="0" u="none" dirty="0" err="1">
                          <a:solidFill>
                            <a:schemeClr val="tx1"/>
                          </a:solidFill>
                          <a:effectLst/>
                          <a:latin typeface="Times New Roman" pitchFamily="18" charset="0"/>
                          <a:ea typeface="Times New Roman"/>
                          <a:cs typeface="Times New Roman" pitchFamily="18" charset="0"/>
                          <a:sym typeface="Times New Roman"/>
                        </a:rPr>
                        <a:t>Neuper</a:t>
                      </a:r>
                      <a:r>
                        <a:rPr sz="1500" b="0" u="none" dirty="0">
                          <a:solidFill>
                            <a:schemeClr val="tx1"/>
                          </a:solidFill>
                          <a:effectLst/>
                          <a:latin typeface="Times New Roman" pitchFamily="18" charset="0"/>
                          <a:ea typeface="Times New Roman"/>
                          <a:cs typeface="Times New Roman" pitchFamily="18" charset="0"/>
                          <a:sym typeface="Times New Roman"/>
                        </a:rPr>
                        <a:t> et al</a:t>
                      </a:r>
                      <a:r>
                        <a:rPr sz="1500" b="0" u="none" dirty="0" smtClean="0">
                          <a:solidFill>
                            <a:schemeClr val="tx1"/>
                          </a:solidFill>
                          <a:effectLst/>
                          <a:latin typeface="Times New Roman" pitchFamily="18" charset="0"/>
                          <a:ea typeface="Times New Roman"/>
                          <a:cs typeface="Times New Roman" pitchFamily="18" charset="0"/>
                          <a:sym typeface="Times New Roman"/>
                        </a:rPr>
                        <a:t>.</a:t>
                      </a:r>
                      <a:r>
                        <a:rPr lang="en-US" sz="1500" b="0" u="none" dirty="0" smtClean="0">
                          <a:solidFill>
                            <a:schemeClr val="tx1"/>
                          </a:solidFill>
                          <a:effectLst/>
                          <a:latin typeface="Times New Roman" pitchFamily="18" charset="0"/>
                          <a:ea typeface="Times New Roman"/>
                          <a:cs typeface="Times New Roman" pitchFamily="18" charset="0"/>
                          <a:sym typeface="Times New Roman"/>
                        </a:rPr>
                        <a:t> Year:2004</a:t>
                      </a:r>
                      <a:endParaRPr sz="1500" b="0" u="none" dirty="0">
                        <a:solidFill>
                          <a:schemeClr val="tx1"/>
                        </a:solidFill>
                        <a:effectLst/>
                        <a:latin typeface="Times New Roman" pitchFamily="18" charset="0"/>
                        <a:ea typeface="Times New Roman"/>
                        <a:cs typeface="Times New Roman" pitchFamily="18" charset="0"/>
                        <a:sym typeface="Times New Roman"/>
                      </a:endParaRPr>
                    </a:p>
                  </a:txBody>
                  <a:tcPr marL="0" marR="0" marT="0" marB="0" horzOverflow="overflow"/>
                </a:tc>
                <a:tc>
                  <a:txBody>
                    <a:bodyPr/>
                    <a:lstStyle/>
                    <a:p>
                      <a:pPr algn="ctr" defTabSz="457200">
                        <a:lnSpc>
                          <a:spcPct val="100000"/>
                        </a:lnSpc>
                        <a:spcBef>
                          <a:spcPts val="0"/>
                        </a:spcBef>
                        <a:defRPr sz="1800"/>
                      </a:pPr>
                      <a:r>
                        <a:rPr lang="en-US" sz="1500" b="0" u="none" dirty="0" smtClean="0">
                          <a:solidFill>
                            <a:schemeClr val="tx1"/>
                          </a:solidFill>
                          <a:effectLst/>
                          <a:latin typeface="Times New Roman" pitchFamily="18" charset="0"/>
                          <a:ea typeface="Times New Roman"/>
                          <a:cs typeface="Times New Roman" pitchFamily="18" charset="0"/>
                          <a:sym typeface="Times New Roman"/>
                        </a:rPr>
                        <a:t>A</a:t>
                      </a:r>
                      <a:r>
                        <a:rPr sz="1500" b="0" u="none" smtClean="0">
                          <a:solidFill>
                            <a:schemeClr val="tx1"/>
                          </a:solidFill>
                          <a:effectLst/>
                          <a:latin typeface="Times New Roman" pitchFamily="18" charset="0"/>
                          <a:ea typeface="Times New Roman"/>
                          <a:cs typeface="Times New Roman" pitchFamily="18" charset="0"/>
                          <a:sym typeface="Times New Roman"/>
                        </a:rPr>
                        <a:t>synchronously </a:t>
                      </a:r>
                      <a:r>
                        <a:rPr sz="1500" b="0" u="none">
                          <a:solidFill>
                            <a:schemeClr val="tx1"/>
                          </a:solidFill>
                          <a:effectLst/>
                          <a:latin typeface="Times New Roman" pitchFamily="18" charset="0"/>
                          <a:ea typeface="Times New Roman"/>
                          <a:cs typeface="Times New Roman" pitchFamily="18" charset="0"/>
                          <a:sym typeface="Times New Roman"/>
                        </a:rPr>
                        <a:t>controlled three-class brain-computer inter- face-based spelling device virtual keyboard, operated by spontaneous electroencephalogram and modulated by motor imagery.</a:t>
                      </a:r>
                    </a:p>
                  </a:txBody>
                  <a:tcPr marL="0" marR="0" marT="0" marB="0" horzOverflow="overflow"/>
                </a:tc>
                <a:tc>
                  <a:txBody>
                    <a:bodyPr/>
                    <a:lstStyle/>
                    <a:p>
                      <a:pPr algn="ctr" defTabSz="457200">
                        <a:lnSpc>
                          <a:spcPct val="100000"/>
                        </a:lnSpc>
                        <a:spcBef>
                          <a:spcPts val="0"/>
                        </a:spcBef>
                        <a:defRPr sz="1800"/>
                      </a:pPr>
                      <a:r>
                        <a:rPr lang="en-US" sz="1500" b="0" u="none" dirty="0" smtClean="0">
                          <a:solidFill>
                            <a:schemeClr val="tx1"/>
                          </a:solidFill>
                          <a:effectLst/>
                          <a:latin typeface="Times New Roman" pitchFamily="18" charset="0"/>
                          <a:ea typeface="Times New Roman"/>
                          <a:cs typeface="Times New Roman" pitchFamily="18" charset="0"/>
                          <a:sym typeface="Times New Roman"/>
                        </a:rPr>
                        <a:t>A</a:t>
                      </a:r>
                      <a:r>
                        <a:rPr sz="1500" b="0" u="none" smtClean="0">
                          <a:solidFill>
                            <a:schemeClr val="tx1"/>
                          </a:solidFill>
                          <a:effectLst/>
                          <a:latin typeface="Times New Roman" pitchFamily="18" charset="0"/>
                          <a:ea typeface="Times New Roman"/>
                          <a:cs typeface="Times New Roman" pitchFamily="18" charset="0"/>
                          <a:sym typeface="Times New Roman"/>
                        </a:rPr>
                        <a:t>synchronous </a:t>
                      </a:r>
                      <a:r>
                        <a:rPr sz="1500" b="0" u="none" dirty="0">
                          <a:solidFill>
                            <a:schemeClr val="tx1"/>
                          </a:solidFill>
                          <a:effectLst/>
                          <a:latin typeface="Times New Roman" pitchFamily="18" charset="0"/>
                          <a:ea typeface="Times New Roman"/>
                          <a:cs typeface="Times New Roman" pitchFamily="18" charset="0"/>
                          <a:sym typeface="Times New Roman"/>
                        </a:rPr>
                        <a:t>control can limit the usability of the system. Users do require more training</a:t>
                      </a:r>
                    </a:p>
                  </a:txBody>
                  <a:tcPr marL="0" marR="0" marT="0" marB="0" horzOverflow="overflow"/>
                </a:tc>
              </a:tr>
            </a:tbl>
          </a:graphicData>
        </a:graphic>
      </p:graphicFrame>
    </p:spTree>
    <p:extLst>
      <p:ext uri="{BB962C8B-B14F-4D97-AF65-F5344CB8AC3E}">
        <p14:creationId xmlns:p14="http://schemas.microsoft.com/office/powerpoint/2010/main" val="2887460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keyboard test suite</a:t>
            </a:r>
            <a:endParaRPr lang="en-US" dirty="0"/>
          </a:p>
        </p:txBody>
      </p:sp>
      <p:sp>
        <p:nvSpPr>
          <p:cNvPr id="3" name="Content Placeholder 2"/>
          <p:cNvSpPr>
            <a:spLocks noGrp="1"/>
          </p:cNvSpPr>
          <p:nvPr>
            <p:ph idx="1"/>
          </p:nvPr>
        </p:nvSpPr>
        <p:spPr>
          <a:xfrm>
            <a:off x="457200" y="1219200"/>
            <a:ext cx="8229600" cy="5181600"/>
          </a:xfrm>
        </p:spPr>
        <p:txBody>
          <a:bodyPr/>
          <a:lstStyle/>
          <a:p>
            <a:pPr marL="514350" indent="-514350">
              <a:buAutoNum type="arabicPeriod"/>
            </a:pPr>
            <a:r>
              <a:rPr lang="en-US" dirty="0" smtClean="0"/>
              <a:t>Keyboard response time</a:t>
            </a:r>
          </a:p>
          <a:p>
            <a:pPr marL="514350" indent="-514350">
              <a:buAutoNum type="arabicPeriod"/>
            </a:pPr>
            <a:r>
              <a:rPr lang="en-US" dirty="0" smtClean="0"/>
              <a:t>Key Accuracy test</a:t>
            </a:r>
          </a:p>
        </p:txBody>
      </p:sp>
    </p:spTree>
    <p:extLst>
      <p:ext uri="{BB962C8B-B14F-4D97-AF65-F5344CB8AC3E}">
        <p14:creationId xmlns:p14="http://schemas.microsoft.com/office/powerpoint/2010/main" val="1522134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Keyboard response time</a:t>
            </a:r>
            <a:endParaRPr lang="en-US" dirty="0"/>
          </a:p>
        </p:txBody>
      </p:sp>
      <p:sp>
        <p:nvSpPr>
          <p:cNvPr id="3" name="Content Placeholder 2"/>
          <p:cNvSpPr>
            <a:spLocks noGrp="1"/>
          </p:cNvSpPr>
          <p:nvPr>
            <p:ph idx="1"/>
          </p:nvPr>
        </p:nvSpPr>
        <p:spPr>
          <a:xfrm>
            <a:off x="533400" y="990600"/>
            <a:ext cx="8229600" cy="5638800"/>
          </a:xfrm>
        </p:spPr>
        <p:txBody>
          <a:bodyPr/>
          <a:lstStyle/>
          <a:p>
            <a:r>
              <a:rPr lang="en-US" sz="2800" dirty="0" smtClean="0"/>
              <a:t>Keyboard response time represents the time requirement in milliseconds by the keyboard to capture the key press and display the corresponding character on the screen</a:t>
            </a:r>
            <a:r>
              <a:rPr lang="en-US" sz="2800" dirty="0" smtClean="0"/>
              <a:t>.</a:t>
            </a:r>
          </a:p>
          <a:p>
            <a:pPr marL="0" indent="0">
              <a:buNone/>
            </a:pPr>
            <a:r>
              <a:rPr lang="en-US" sz="2800" dirty="0" smtClean="0"/>
              <a:t> </a:t>
            </a:r>
            <a:endParaRPr lang="en-US" sz="2800" dirty="0" smtClean="0"/>
          </a:p>
          <a:p>
            <a:r>
              <a:rPr lang="en-US" sz="2800" dirty="0" smtClean="0"/>
              <a:t>In case of normal keyboard, the response time is a factor of the key </a:t>
            </a:r>
            <a:r>
              <a:rPr lang="en-US" sz="2800" dirty="0" err="1" smtClean="0"/>
              <a:t>debounce</a:t>
            </a:r>
            <a:r>
              <a:rPr lang="en-US" sz="2800" dirty="0" smtClean="0"/>
              <a:t> response, the scan rate, the internal CPU translation, the </a:t>
            </a:r>
            <a:r>
              <a:rPr lang="en-US" sz="2800" dirty="0" err="1" smtClean="0"/>
              <a:t>signalling</a:t>
            </a:r>
            <a:r>
              <a:rPr lang="en-US" sz="2800" dirty="0" smtClean="0"/>
              <a:t> speed, the interrupt latency of the main computer and the driver code. </a:t>
            </a:r>
            <a:endParaRPr lang="en-US" sz="2800" dirty="0"/>
          </a:p>
        </p:txBody>
      </p:sp>
    </p:spTree>
    <p:extLst>
      <p:ext uri="{BB962C8B-B14F-4D97-AF65-F5344CB8AC3E}">
        <p14:creationId xmlns:p14="http://schemas.microsoft.com/office/powerpoint/2010/main" val="824622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process</a:t>
            </a:r>
            <a:endParaRPr lang="en-US" dirty="0"/>
          </a:p>
        </p:txBody>
      </p:sp>
      <p:sp>
        <p:nvSpPr>
          <p:cNvPr id="3" name="Content Placeholder 2"/>
          <p:cNvSpPr>
            <a:spLocks noGrp="1"/>
          </p:cNvSpPr>
          <p:nvPr>
            <p:ph idx="1"/>
          </p:nvPr>
        </p:nvSpPr>
        <p:spPr>
          <a:xfrm>
            <a:off x="457200" y="1371600"/>
            <a:ext cx="8229600" cy="4906963"/>
          </a:xfrm>
        </p:spPr>
        <p:txBody>
          <a:bodyPr/>
          <a:lstStyle/>
          <a:p>
            <a:r>
              <a:rPr lang="en-US" sz="2800" dirty="0" smtClean="0"/>
              <a:t>The keyboard response time is identified by subtracting the timestamp values at the position of the code, where the input is taken and another time stamp at the position of the code where the key is displayed</a:t>
            </a:r>
            <a:r>
              <a:rPr lang="en-US" sz="2800" dirty="0" smtClean="0"/>
              <a:t>.</a:t>
            </a:r>
          </a:p>
          <a:p>
            <a:pPr marL="0" indent="0">
              <a:buNone/>
            </a:pPr>
            <a:endParaRPr lang="en-US" sz="2800" dirty="0" smtClean="0"/>
          </a:p>
          <a:p>
            <a:r>
              <a:rPr lang="en-US" sz="2800" dirty="0" smtClean="0"/>
              <a:t>Since it is a virtual keyboard the </a:t>
            </a:r>
            <a:r>
              <a:rPr lang="en-US" sz="2800" dirty="0" err="1" smtClean="0"/>
              <a:t>debouncing</a:t>
            </a:r>
            <a:r>
              <a:rPr lang="en-US" sz="2800" dirty="0" smtClean="0"/>
              <a:t> criteria is not </a:t>
            </a:r>
            <a:r>
              <a:rPr lang="en-US" sz="2800" dirty="0" smtClean="0"/>
              <a:t>applicable</a:t>
            </a:r>
            <a:r>
              <a:rPr lang="en-US" sz="2800" dirty="0" smtClean="0"/>
              <a:t> </a:t>
            </a:r>
            <a:r>
              <a:rPr lang="en-US" sz="2800" dirty="0" smtClean="0"/>
              <a:t>but additionally the lab view code pipeline execution time itself will add up to the keyboard response time.</a:t>
            </a:r>
            <a:endParaRPr lang="en-US" sz="2800" dirty="0"/>
          </a:p>
        </p:txBody>
      </p:sp>
    </p:spTree>
    <p:extLst>
      <p:ext uri="{BB962C8B-B14F-4D97-AF65-F5344CB8AC3E}">
        <p14:creationId xmlns:p14="http://schemas.microsoft.com/office/powerpoint/2010/main" val="4174783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Screenshot of results</a:t>
            </a:r>
            <a:endParaRPr lang="en-US" dirty="0"/>
          </a:p>
        </p:txBody>
      </p:sp>
      <p:pic>
        <p:nvPicPr>
          <p:cNvPr id="3074" name="Picture 2" descr="C:\Users\User all\Desktop\outpu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915400" cy="8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8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59661963"/>
              </p:ext>
            </p:extLst>
          </p:nvPr>
        </p:nvGraphicFramePr>
        <p:xfrm>
          <a:off x="304800" y="1447800"/>
          <a:ext cx="8229600" cy="3429000"/>
        </p:xfrm>
        <a:graphic>
          <a:graphicData uri="http://schemas.openxmlformats.org/drawingml/2006/table">
            <a:tbl>
              <a:tblPr firstRow="1" bandRow="1">
                <a:tableStyleId>{5C22544A-7EE6-4342-B048-85BDC9FD1C3A}</a:tableStyleId>
              </a:tblPr>
              <a:tblGrid>
                <a:gridCol w="4114800"/>
                <a:gridCol w="4114800"/>
              </a:tblGrid>
              <a:tr h="571500">
                <a:tc>
                  <a:txBody>
                    <a:bodyPr/>
                    <a:lstStyle/>
                    <a:p>
                      <a:r>
                        <a:rPr lang="en-US" dirty="0" smtClean="0"/>
                        <a:t>Trials </a:t>
                      </a:r>
                      <a:endParaRPr lang="en-US" dirty="0"/>
                    </a:p>
                  </a:txBody>
                  <a:tcPr/>
                </a:tc>
                <a:tc>
                  <a:txBody>
                    <a:bodyPr/>
                    <a:lstStyle/>
                    <a:p>
                      <a:r>
                        <a:rPr lang="en-US" dirty="0" smtClean="0"/>
                        <a:t>Keyboard response time(in milliseconds)</a:t>
                      </a:r>
                      <a:endParaRPr lang="en-US" dirty="0"/>
                    </a:p>
                  </a:txBody>
                  <a:tcPr/>
                </a:tc>
              </a:tr>
              <a:tr h="571500">
                <a:tc>
                  <a:txBody>
                    <a:bodyPr/>
                    <a:lstStyle/>
                    <a:p>
                      <a:r>
                        <a:rPr lang="en-US" dirty="0" smtClean="0"/>
                        <a:t>Trial 1</a:t>
                      </a:r>
                      <a:endParaRPr lang="en-US" dirty="0"/>
                    </a:p>
                  </a:txBody>
                  <a:tcPr/>
                </a:tc>
                <a:tc>
                  <a:txBody>
                    <a:bodyPr/>
                    <a:lstStyle/>
                    <a:p>
                      <a:r>
                        <a:rPr lang="en-US" dirty="0" smtClean="0"/>
                        <a:t>6</a:t>
                      </a:r>
                      <a:endParaRPr lang="en-US" dirty="0"/>
                    </a:p>
                  </a:txBody>
                  <a:tcPr/>
                </a:tc>
              </a:tr>
              <a:tr h="571500">
                <a:tc>
                  <a:txBody>
                    <a:bodyPr/>
                    <a:lstStyle/>
                    <a:p>
                      <a:r>
                        <a:rPr lang="en-US" dirty="0" smtClean="0"/>
                        <a:t>Trial 2 </a:t>
                      </a:r>
                      <a:endParaRPr lang="en-US" dirty="0"/>
                    </a:p>
                  </a:txBody>
                  <a:tcPr/>
                </a:tc>
                <a:tc>
                  <a:txBody>
                    <a:bodyPr/>
                    <a:lstStyle/>
                    <a:p>
                      <a:r>
                        <a:rPr lang="en-US" dirty="0" smtClean="0"/>
                        <a:t>8</a:t>
                      </a:r>
                      <a:endParaRPr lang="en-US" dirty="0"/>
                    </a:p>
                  </a:txBody>
                  <a:tcPr/>
                </a:tc>
              </a:tr>
              <a:tr h="571500">
                <a:tc>
                  <a:txBody>
                    <a:bodyPr/>
                    <a:lstStyle/>
                    <a:p>
                      <a:r>
                        <a:rPr lang="en-US" dirty="0" smtClean="0"/>
                        <a:t>Trial 3 </a:t>
                      </a:r>
                      <a:endParaRPr lang="en-US" dirty="0"/>
                    </a:p>
                  </a:txBody>
                  <a:tcPr/>
                </a:tc>
                <a:tc>
                  <a:txBody>
                    <a:bodyPr/>
                    <a:lstStyle/>
                    <a:p>
                      <a:r>
                        <a:rPr lang="en-US" dirty="0" smtClean="0"/>
                        <a:t>12</a:t>
                      </a:r>
                      <a:endParaRPr lang="en-US" dirty="0"/>
                    </a:p>
                  </a:txBody>
                  <a:tcPr/>
                </a:tc>
              </a:tr>
              <a:tr h="571500">
                <a:tc>
                  <a:txBody>
                    <a:bodyPr/>
                    <a:lstStyle/>
                    <a:p>
                      <a:r>
                        <a:rPr lang="en-US" dirty="0" smtClean="0"/>
                        <a:t>Trial 4</a:t>
                      </a:r>
                      <a:endParaRPr lang="en-US" dirty="0"/>
                    </a:p>
                  </a:txBody>
                  <a:tcPr/>
                </a:tc>
                <a:tc>
                  <a:txBody>
                    <a:bodyPr/>
                    <a:lstStyle/>
                    <a:p>
                      <a:r>
                        <a:rPr lang="en-US" dirty="0" smtClean="0"/>
                        <a:t>9</a:t>
                      </a:r>
                      <a:endParaRPr lang="en-US" dirty="0"/>
                    </a:p>
                  </a:txBody>
                  <a:tcPr/>
                </a:tc>
              </a:tr>
              <a:tr h="571500">
                <a:tc>
                  <a:txBody>
                    <a:bodyPr/>
                    <a:lstStyle/>
                    <a:p>
                      <a:r>
                        <a:rPr lang="en-US" dirty="0" smtClean="0"/>
                        <a:t>Trial</a:t>
                      </a:r>
                      <a:r>
                        <a:rPr lang="en-US" baseline="0" dirty="0" smtClean="0"/>
                        <a:t> 5</a:t>
                      </a:r>
                      <a:endParaRPr lang="en-US" dirty="0"/>
                    </a:p>
                  </a:txBody>
                  <a:tcPr/>
                </a:tc>
                <a:tc>
                  <a:txBody>
                    <a:bodyPr/>
                    <a:lstStyle/>
                    <a:p>
                      <a:r>
                        <a:rPr lang="en-US" dirty="0" smtClean="0"/>
                        <a:t>8</a:t>
                      </a:r>
                      <a:endParaRPr lang="en-US" dirty="0"/>
                    </a:p>
                  </a:txBody>
                  <a:tcPr/>
                </a:tc>
              </a:tr>
            </a:tbl>
          </a:graphicData>
        </a:graphic>
      </p:graphicFrame>
      <p:sp>
        <p:nvSpPr>
          <p:cNvPr id="5" name="TextBox 4"/>
          <p:cNvSpPr txBox="1"/>
          <p:nvPr/>
        </p:nvSpPr>
        <p:spPr>
          <a:xfrm>
            <a:off x="304800" y="304800"/>
            <a:ext cx="8077200" cy="523220"/>
          </a:xfrm>
          <a:prstGeom prst="rect">
            <a:avLst/>
          </a:prstGeom>
          <a:noFill/>
        </p:spPr>
        <p:txBody>
          <a:bodyPr wrap="square" rtlCol="0">
            <a:spAutoFit/>
          </a:bodyPr>
          <a:lstStyle/>
          <a:p>
            <a:pPr algn="ctr"/>
            <a:r>
              <a:rPr lang="en-US" sz="2800" dirty="0" smtClean="0"/>
              <a:t>TEST RESULTS</a:t>
            </a:r>
            <a:endParaRPr lang="en-US" sz="2800" dirty="0"/>
          </a:p>
        </p:txBody>
      </p:sp>
    </p:spTree>
    <p:extLst>
      <p:ext uri="{BB962C8B-B14F-4D97-AF65-F5344CB8AC3E}">
        <p14:creationId xmlns:p14="http://schemas.microsoft.com/office/powerpoint/2010/main" val="2875593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test</a:t>
            </a:r>
            <a:endParaRPr lang="en-US" dirty="0"/>
          </a:p>
        </p:txBody>
      </p:sp>
      <p:sp>
        <p:nvSpPr>
          <p:cNvPr id="3" name="Content Placeholder 2"/>
          <p:cNvSpPr>
            <a:spLocks noGrp="1"/>
          </p:cNvSpPr>
          <p:nvPr>
            <p:ph idx="1"/>
          </p:nvPr>
        </p:nvSpPr>
        <p:spPr/>
        <p:txBody>
          <a:bodyPr/>
          <a:lstStyle/>
          <a:p>
            <a:r>
              <a:rPr lang="en-US" sz="2800" dirty="0" smtClean="0"/>
              <a:t>Virtual keyboards are vulnerable to “key stroke deviations”. There are different ways keystroke deviation may occur. </a:t>
            </a:r>
            <a:endParaRPr lang="en-US" sz="2800" dirty="0" smtClean="0"/>
          </a:p>
          <a:p>
            <a:pPr marL="0" indent="0">
              <a:buNone/>
            </a:pPr>
            <a:endParaRPr lang="en-US" sz="2800" dirty="0" smtClean="0"/>
          </a:p>
          <a:p>
            <a:r>
              <a:rPr lang="en-US" sz="2800" dirty="0" smtClean="0"/>
              <a:t>When we strike the keyboard in high frequency, the keystroke is easy to deviate. Repeated striking of the same key results in unexpected recognition due to deviations. Thus users cannot get the feedback just as striking a real keyboard.</a:t>
            </a:r>
          </a:p>
          <a:p>
            <a:endParaRPr lang="en-US" sz="2800" dirty="0"/>
          </a:p>
          <a:p>
            <a:pPr marL="0" indent="0">
              <a:buNone/>
            </a:pPr>
            <a:r>
              <a:rPr lang="en-US" sz="2800" dirty="0" smtClean="0"/>
              <a:t> </a:t>
            </a:r>
            <a:endParaRPr lang="en-US" sz="2800" dirty="0"/>
          </a:p>
        </p:txBody>
      </p:sp>
    </p:spTree>
    <p:extLst>
      <p:ext uri="{BB962C8B-B14F-4D97-AF65-F5344CB8AC3E}">
        <p14:creationId xmlns:p14="http://schemas.microsoft.com/office/powerpoint/2010/main" val="3444103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824</Words>
  <Application>Microsoft Office PowerPoint</Application>
  <PresentationFormat>On-screen Show (4:3)</PresentationFormat>
  <Paragraphs>130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VKeyBoard</vt:lpstr>
      <vt:lpstr>Objectives</vt:lpstr>
      <vt:lpstr>LITERATURE SURVEY</vt:lpstr>
      <vt:lpstr>V keyboard test suite</vt:lpstr>
      <vt:lpstr>Keyboard response time</vt:lpstr>
      <vt:lpstr>Testing process</vt:lpstr>
      <vt:lpstr>Screenshot of results</vt:lpstr>
      <vt:lpstr>PowerPoint Presentation</vt:lpstr>
      <vt:lpstr>Accuracy test</vt:lpstr>
      <vt:lpstr>Accuracy test</vt:lpstr>
      <vt:lpstr>Testing process</vt:lpstr>
      <vt:lpstr>TEST RESULTS</vt:lpstr>
      <vt:lpstr>Observations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VKeyBoard</dc:title>
  <dc:creator>STUDENT</dc:creator>
  <cp:lastModifiedBy>User all</cp:lastModifiedBy>
  <cp:revision>13</cp:revision>
  <dcterms:created xsi:type="dcterms:W3CDTF">2018-03-15T09:13:50Z</dcterms:created>
  <dcterms:modified xsi:type="dcterms:W3CDTF">2018-03-15T16:48:18Z</dcterms:modified>
</cp:coreProperties>
</file>