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03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98" r:id="rId15"/>
    <p:sldId id="299" r:id="rId16"/>
    <p:sldId id="300" r:id="rId17"/>
    <p:sldId id="301" r:id="rId18"/>
    <p:sldId id="302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5" r:id="rId41"/>
    <p:sldId id="306" r:id="rId42"/>
    <p:sldId id="307" r:id="rId43"/>
    <p:sldId id="297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7D306A-4A19-4313-9942-EB2F373925C4}">
          <p14:sldIdLst>
            <p14:sldId id="256"/>
            <p14:sldId id="303"/>
            <p14:sldId id="258"/>
          </p14:sldIdLst>
        </p14:section>
        <p14:section name="Objects" id="{2A5BA87E-3224-48AD-9700-1777C05DBD0B}">
          <p14:sldIdLst>
            <p14:sldId id="259"/>
            <p14:sldId id="260"/>
            <p14:sldId id="261"/>
            <p14:sldId id="265"/>
            <p14:sldId id="266"/>
            <p14:sldId id="262"/>
            <p14:sldId id="263"/>
            <p14:sldId id="264"/>
            <p14:sldId id="267"/>
            <p14:sldId id="268"/>
          </p14:sldIdLst>
        </p14:section>
        <p14:section name="Value and Reference Types" id="{F1839F0E-BB1E-4E4F-8281-590B94FE234C}">
          <p14:sldIdLst>
            <p14:sldId id="298"/>
            <p14:sldId id="299"/>
            <p14:sldId id="300"/>
            <p14:sldId id="301"/>
            <p14:sldId id="302"/>
          </p14:sldIdLst>
        </p14:section>
        <p14:section name="JSON" id="{7FB7F233-1FEF-4066-AAB6-0915D0B437CE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es" id="{23269AB0-08F4-4FAF-A023-231EDE3EC7B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D3CD2929-700F-4A29-A656-643818AB39F3}">
          <p14:sldIdLst>
            <p14:sldId id="289"/>
            <p14:sldId id="295"/>
            <p14:sldId id="306"/>
            <p14:sldId id="307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3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8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599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836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2153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709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176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4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842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65522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5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9.jp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6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3671" y="1264121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 smtClean="0"/>
              <a:t>Defining </a:t>
            </a:r>
            <a:r>
              <a:rPr lang="en-US" sz="3000" dirty="0"/>
              <a:t>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2"/>
            <a:ext cx="11572970" cy="3080428"/>
          </a:xfrm>
        </p:spPr>
        <p:txBody>
          <a:bodyPr>
            <a:normAutofit fontScale="85000" lnSpcReduction="20000"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4000" dirty="0" smtClean="0"/>
              <a:t> </a:t>
            </a:r>
            <a:r>
              <a:rPr lang="en-US" altLang="bg-BG" sz="4000" dirty="0" smtClean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smtClean="0">
                <a:latin typeface="Consolas" panose="020B0609020204030204" pitchFamily="49" charset="0"/>
              </a:rPr>
              <a:t>Object</a:t>
            </a:r>
            <a:r>
              <a:rPr lang="en-US" altLang="bg-BG" sz="3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.entries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an array of </a:t>
            </a:r>
            <a:r>
              <a:rPr lang="en-US" altLang="bg-BG" sz="3800" dirty="0" smtClean="0"/>
              <a:t>all </a:t>
            </a:r>
            <a:r>
              <a:rPr lang="en-US" altLang="bg-BG" sz="3800" dirty="0"/>
              <a:t>properties and their </a:t>
            </a:r>
            <a:r>
              <a:rPr lang="en-US" altLang="bg-BG" sz="3800" dirty="0" smtClean="0"/>
              <a:t>values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smtClean="0">
                <a:latin typeface="Consolas" panose="020B0609020204030204" pitchFamily="49" charset="0"/>
              </a:rPr>
              <a:t>Object</a:t>
            </a:r>
            <a:r>
              <a:rPr lang="en-US" altLang="bg-BG" sz="3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altLang="bg-BG" sz="3800" dirty="0" smtClean="0"/>
              <a:t> -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smtClean="0">
                <a:latin typeface="Consolas" panose="020B0609020204030204" pitchFamily="49" charset="0"/>
              </a:rPr>
              <a:t>Object</a:t>
            </a:r>
            <a:r>
              <a:rPr lang="en-US" altLang="bg-BG" sz="3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.values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values of the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Object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B998A9-8D77-487C-8511-3BB5C1DF74A4}"/>
              </a:ext>
            </a:extLst>
          </p:cNvPr>
          <p:cNvSpPr txBox="1"/>
          <p:nvPr/>
        </p:nvSpPr>
        <p:spPr>
          <a:xfrm>
            <a:off x="791296" y="4329000"/>
            <a:ext cx="1068294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1FD2BC-D4B2-43F3-A59F-EA136DDD2294}"/>
              </a:ext>
            </a:extLst>
          </p:cNvPr>
          <p:cNvSpPr txBox="1"/>
          <p:nvPr/>
        </p:nvSpPr>
        <p:spPr>
          <a:xfrm>
            <a:off x="791296" y="5105219"/>
            <a:ext cx="779226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E01DD2B-D730-4051-B74B-2677A492BBEB}"/>
              </a:ext>
            </a:extLst>
          </p:cNvPr>
          <p:cNvSpPr txBox="1"/>
          <p:nvPr/>
        </p:nvSpPr>
        <p:spPr>
          <a:xfrm>
            <a:off x="791298" y="5937183"/>
            <a:ext cx="779226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400" dirty="0"/>
              <a:t>Use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altLang="bg-BG" sz="34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351A0C-5528-48E1-8B6D-189FC77833D2}"/>
              </a:ext>
            </a:extLst>
          </p:cNvPr>
          <p:cNvSpPr txBox="1"/>
          <p:nvPr/>
        </p:nvSpPr>
        <p:spPr>
          <a:xfrm>
            <a:off x="940783" y="247836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of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(obj)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xmlns="" id="{9BB60A49-917A-46DE-908A-DD6DD60CDF56}"/>
              </a:ext>
            </a:extLst>
          </p:cNvPr>
          <p:cNvSpPr/>
          <p:nvPr/>
        </p:nvSpPr>
        <p:spPr bwMode="auto">
          <a:xfrm>
            <a:off x="4111220" y="4734000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4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Receive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holds </a:t>
            </a:r>
            <a:r>
              <a:rPr lang="en-US" sz="3200" b="1" dirty="0">
                <a:solidFill>
                  <a:schemeClr val="accent1"/>
                </a:solidFill>
              </a:rPr>
              <a:t>name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accent1"/>
                </a:solidFill>
                <a:latin typeface="+mj-lt"/>
              </a:rPr>
              <a:t>country</a:t>
            </a:r>
            <a:r>
              <a:rPr lang="en-US" sz="3200" dirty="0" smtClean="0"/>
              <a:t>, and </a:t>
            </a:r>
            <a:r>
              <a:rPr lang="en-US" sz="3200" b="1" dirty="0" smtClean="0">
                <a:solidFill>
                  <a:schemeClr val="accent1"/>
                </a:solidFill>
                <a:latin typeface="+mj-lt"/>
              </a:rPr>
              <a:t>postcode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endParaRPr lang="bg-BG" sz="3200" b="1" dirty="0">
              <a:solidFill>
                <a:schemeClr val="accent1"/>
              </a:solidFill>
            </a:endParaRPr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1076485" y="3344571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216986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6811A9B-A4DB-457F-8A17-D38BBDF388C7}"/>
              </a:ext>
            </a:extLst>
          </p:cNvPr>
          <p:cNvSpPr txBox="1"/>
          <p:nvPr/>
        </p:nvSpPr>
        <p:spPr>
          <a:xfrm>
            <a:off x="1888500" y="3612449"/>
            <a:ext cx="84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cityInfo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(city) {</a:t>
            </a:r>
            <a: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Get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</a:p>
          <a:p>
            <a:r>
              <a:rPr lang="en-US" sz="3200" dirty="0"/>
              <a:t>Loop through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  <a:r>
              <a:rPr lang="en-US" sz="3200" dirty="0"/>
              <a:t>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</a:t>
            </a:r>
            <a:r>
              <a:rPr lang="en-US" sz="3200" b="1" dirty="0">
                <a:solidFill>
                  <a:schemeClr val="accent1"/>
                </a:solidFill>
              </a:rPr>
              <a:t>keys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1"/>
                </a:solidFill>
              </a:rPr>
              <a:t>values</a:t>
            </a:r>
            <a:endParaRPr lang="bg-BG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7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Symbol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BigInt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 smtClean="0">
                <a:solidFill>
                  <a:schemeClr val="bg1"/>
                </a:solidFill>
              </a:rPr>
              <a:t>Objects</a:t>
            </a:r>
            <a:r>
              <a:rPr lang="bg-BG" dirty="0" smtClean="0"/>
              <a:t>,</a:t>
            </a:r>
            <a:r>
              <a:rPr lang="bg-BG" dirty="0" smtClean="0">
                <a:solidFill>
                  <a:schemeClr val="bg1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</p:spTree>
    <p:extLst>
      <p:ext uri="{BB962C8B-B14F-4D97-AF65-F5344CB8AC3E}">
        <p14:creationId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/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</p:spTree>
    <p:extLst>
      <p:ext uri="{BB962C8B-B14F-4D97-AF65-F5344CB8AC3E}">
        <p14:creationId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</a:t>
            </a:r>
            <a:r>
              <a:rPr lang="en-GB" b="1" dirty="0">
                <a:solidFill>
                  <a:schemeClr val="bg1"/>
                </a:solidFill>
              </a:rPr>
              <a:t>points to a location </a:t>
            </a:r>
            <a:r>
              <a:rPr lang="en-GB" dirty="0"/>
              <a:t>in memory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</a:t>
            </a:r>
            <a:r>
              <a:rPr lang="en-GB" dirty="0" smtClean="0"/>
              <a:t>don't contain </a:t>
            </a:r>
            <a:r>
              <a:rPr lang="en-GB" dirty="0"/>
              <a:t>the value but </a:t>
            </a:r>
            <a:r>
              <a:rPr lang="en-GB" b="1" dirty="0">
                <a:solidFill>
                  <a:schemeClr val="bg1"/>
                </a:solidFill>
              </a:rPr>
              <a:t>lead to the </a:t>
            </a:r>
            <a:r>
              <a:rPr lang="en-GB" b="1" dirty="0" smtClean="0">
                <a:solidFill>
                  <a:schemeClr val="bg1"/>
                </a:solidFill>
              </a:rPr>
              <a:t>location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</p:spTree>
    <p:extLst>
      <p:ext uri="{BB962C8B-B14F-4D97-AF65-F5344CB8AC3E}">
        <p14:creationId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iteration</a:t>
            </a:r>
          </a:p>
          <a:p>
            <a:pPr marL="446088" lvl="1" indent="-446088">
              <a:lnSpc>
                <a:spcPts val="4000"/>
              </a:lnSpc>
              <a:buNone/>
            </a:pPr>
            <a:r>
              <a:rPr lang="en-US" sz="3600" dirty="0"/>
              <a:t>2. Reference vs. Value Types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3. JSON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4. Classes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19525" y="1121143"/>
            <a:ext cx="10321675" cy="5546589"/>
          </a:xfrm>
        </p:spPr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</a:t>
            </a:r>
            <a:r>
              <a:rPr lang="en-US" dirty="0" smtClean="0"/>
              <a:t>built-in </a:t>
            </a:r>
            <a:r>
              <a:rPr lang="en-US" dirty="0"/>
              <a:t>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Brackets define a JSON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xmlns="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xmlns="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nested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xmlns="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.parse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text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r>
                <a:rPr lang="en-GB" altLang="bg-BG" sz="2800" dirty="0">
                  <a:cs typeface="Courier New" panose="02070309020205020404" pitchFamily="49" charset="0"/>
                </a:rPr>
                <a:t/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Object.entries()</a:t>
            </a:r>
            <a:r>
              <a:rPr lang="en-US" sz="3200" dirty="0"/>
              <a:t> method to get object's properties: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</a:t>
            </a:r>
            <a:r>
              <a:rPr lang="en-US" sz="3200" dirty="0" smtClean="0"/>
              <a:t>a first </a:t>
            </a:r>
            <a:r>
              <a:rPr lang="en-US" sz="3200" dirty="0"/>
              <a:t>name, last name, </a:t>
            </a:r>
            <a:br>
              <a:rPr lang="en-US" sz="3200" dirty="0"/>
            </a:br>
            <a:r>
              <a:rPr lang="en-US" sz="3200" dirty="0"/>
              <a:t>hair color and sets them to an </a:t>
            </a:r>
            <a:r>
              <a:rPr lang="en-US" sz="3200" dirty="0" smtClean="0"/>
              <a:t>object.</a:t>
            </a:r>
            <a:endParaRPr lang="en-US" sz="3200" dirty="0"/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</a:t>
            </a:r>
            <a:r>
              <a:rPr lang="en-US" sz="3200" dirty="0" smtClean="0"/>
              <a:t>it.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9878608-C377-4123-9548-0462AFE3A47F}"/>
              </a:ext>
            </a:extLst>
          </p:cNvPr>
          <p:cNvGrpSpPr/>
          <p:nvPr/>
        </p:nvGrpSpPr>
        <p:grpSpPr>
          <a:xfrm>
            <a:off x="876000" y="3943061"/>
            <a:ext cx="10608107" cy="1249727"/>
            <a:chOff x="689065" y="3737143"/>
            <a:chExt cx="8395837" cy="1249727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4572199" y="3737143"/>
              <a:ext cx="4512703" cy="8840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{"</a:t>
              </a:r>
              <a:r>
                <a:rPr lang="en-US" altLang="bg-BG" dirty="0" smtClean="0">
                  <a:cs typeface="Courier New" panose="02070309020205020404" pitchFamily="49" charset="0"/>
                </a:rPr>
                <a:t>n</a:t>
              </a:r>
              <a:r>
                <a:rPr lang="bg-BG" altLang="bg-BG" dirty="0" err="1">
                  <a:cs typeface="Courier New" panose="02070309020205020404" pitchFamily="49" charset="0"/>
                </a:rPr>
                <a:t>ame</a:t>
              </a:r>
              <a:r>
                <a:rPr lang="bg-BG" altLang="bg-BG" dirty="0">
                  <a:cs typeface="Courier New" panose="02070309020205020404" pitchFamily="49" charset="0"/>
                </a:rPr>
                <a:t>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346717" y="417200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lastName,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6931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Models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dirty="0" smtClean="0"/>
              <a:t>an </a:t>
            </a:r>
            <a:r>
              <a:rPr lang="en-US" b="1" dirty="0" smtClean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subroutine called to </a:t>
            </a:r>
            <a:br>
              <a:rPr lang="en-US" dirty="0"/>
            </a:br>
            <a:r>
              <a:rPr lang="en-US" dirty="0"/>
              <a:t>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</a:t>
            </a:r>
            <a:r>
              <a:rPr lang="en-US" dirty="0" smtClean="0"/>
              <a:t>re Classes</a:t>
            </a:r>
            <a:r>
              <a:rPr lang="bg-BG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417306" y="1727520"/>
            <a:ext cx="7492621" cy="1055385"/>
          </a:xfrm>
          <a:prstGeom prst="wedgeRoundRectCallout">
            <a:avLst>
              <a:gd name="adj1" fmla="val -13146"/>
              <a:gd name="adj2" fmla="val 72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xmlns="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64568"/>
              <a:gd name="adj2" fmla="val -21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is used to set a property of the objects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7695" y="1801317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Woof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6562" y="4348494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</a:t>
            </a:r>
            <a:r>
              <a:rPr lang="en-US" sz="2800" dirty="0" smtClean="0"/>
              <a:t>method </a:t>
            </a:r>
            <a:r>
              <a:rPr lang="en-US" sz="2800" dirty="0"/>
              <a:t>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xmlns="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xmlns="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</a:t>
            </a:r>
            <a:r>
              <a:rPr lang="en-US" sz="3000" dirty="0" smtClean="0"/>
              <a:t>method </a:t>
            </a:r>
            <a:r>
              <a:rPr lang="en-US" sz="3000" dirty="0"/>
              <a:t>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</a:t>
            </a:r>
            <a:r>
              <a:rPr lang="en-US" sz="3000" dirty="0" smtClean="0"/>
              <a:t>the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991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b="1" dirty="0"/>
              <a:t> 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Value </a:t>
            </a:r>
            <a:r>
              <a:rPr lang="en-US" b="1" dirty="0"/>
              <a:t>vs. </a:t>
            </a:r>
            <a:r>
              <a:rPr lang="en-US" b="1" dirty="0">
                <a:solidFill>
                  <a:schemeClr val="bg1"/>
                </a:solidFill>
              </a:rPr>
              <a:t>Reference types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stringify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346655" y="1505633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7" name="Правоъгълник 16"/>
          <p:cNvSpPr/>
          <p:nvPr/>
        </p:nvSpPr>
        <p:spPr>
          <a:xfrm>
            <a:off x="937829" y="1857276"/>
            <a:ext cx="7083723" cy="412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dirty="0" smtClean="0">
                <a:solidFill>
                  <a:schemeClr val="bg2"/>
                </a:solidFill>
              </a:rPr>
              <a:t>Objects hold </a:t>
            </a:r>
            <a:r>
              <a:rPr lang="en-US" sz="3398" b="1" dirty="0">
                <a:solidFill>
                  <a:srgbClr val="FFA000"/>
                </a:solidFill>
              </a:rPr>
              <a:t>key-value pairs</a:t>
            </a:r>
          </a:p>
          <a:p>
            <a:pPr marL="803275" lvl="1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198" dirty="0">
                <a:solidFill>
                  <a:srgbClr val="FFFFFF"/>
                </a:solidFill>
              </a:rPr>
              <a:t>Access key and value</a:t>
            </a:r>
            <a:endParaRPr lang="en-US" sz="3198" b="1" dirty="0">
              <a:solidFill>
                <a:srgbClr val="FFA000"/>
              </a:solidFill>
              <a:latin typeface="Consolas" panose="020B0609020204030204" pitchFamily="49" charset="0"/>
            </a:endParaRP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dirty="0">
                <a:solidFill>
                  <a:schemeClr val="bg2"/>
                </a:solidFill>
              </a:rPr>
              <a:t>Use Object </a:t>
            </a:r>
            <a:r>
              <a:rPr lang="en-US" sz="3398" b="1" dirty="0">
                <a:solidFill>
                  <a:srgbClr val="FFA000"/>
                </a:solidFill>
              </a:rPr>
              <a:t>Methods</a:t>
            </a:r>
            <a:r>
              <a:rPr lang="en-US" sz="3398" b="1" dirty="0">
                <a:solidFill>
                  <a:srgbClr val="234465"/>
                </a:solidFill>
              </a:rPr>
              <a:t> </a:t>
            </a: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Value </a:t>
            </a:r>
            <a:r>
              <a:rPr lang="en-US" sz="3398" b="1" dirty="0">
                <a:solidFill>
                  <a:schemeClr val="bg2"/>
                </a:solidFill>
              </a:rPr>
              <a:t>vs. </a:t>
            </a:r>
            <a:r>
              <a:rPr lang="en-US" sz="3398" b="1" dirty="0">
                <a:solidFill>
                  <a:srgbClr val="FFA000"/>
                </a:solidFill>
              </a:rPr>
              <a:t>Reference types</a:t>
            </a: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Parse</a:t>
            </a:r>
            <a:r>
              <a:rPr lang="en-US" sz="3398" b="1" dirty="0">
                <a:solidFill>
                  <a:srgbClr val="234465"/>
                </a:solidFill>
              </a:rPr>
              <a:t> </a:t>
            </a:r>
            <a:r>
              <a:rPr lang="en-US" sz="3398" dirty="0">
                <a:solidFill>
                  <a:schemeClr val="bg2"/>
                </a:solidFill>
              </a:rPr>
              <a:t>and</a:t>
            </a:r>
            <a:r>
              <a:rPr lang="en-US" sz="3398" b="1" dirty="0">
                <a:solidFill>
                  <a:srgbClr val="234465"/>
                </a:solidFill>
              </a:rPr>
              <a:t> </a:t>
            </a:r>
            <a:r>
              <a:rPr lang="en-US" sz="3398" b="1" dirty="0">
                <a:solidFill>
                  <a:srgbClr val="FFA000"/>
                </a:solidFill>
              </a:rPr>
              <a:t>stringify </a:t>
            </a:r>
            <a:r>
              <a:rPr lang="en-US" sz="3398" dirty="0">
                <a:solidFill>
                  <a:schemeClr val="bg2"/>
                </a:solidFill>
              </a:rPr>
              <a:t>objects in </a:t>
            </a:r>
            <a:r>
              <a:rPr lang="en-US" sz="3398" b="1" dirty="0">
                <a:solidFill>
                  <a:srgbClr val="FFA000"/>
                </a:solidFill>
                <a:latin typeface="Consolas" panose="020B0609020204030204" pitchFamily="49" charset="0"/>
              </a:rPr>
              <a:t>JSON</a:t>
            </a:r>
            <a:endParaRPr lang="en-US" sz="3398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FFA000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Properties and Methods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=""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=""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=""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=""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=""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0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=""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6774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Consists of several variables and functions 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In JavaScript, at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properties of any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037" y="4644000"/>
            <a:ext cx="8316993" cy="9764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obj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console.log(obj.name);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955045" y="3945867"/>
            <a:ext cx="2538316" cy="608925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886000" y="5132210"/>
            <a:ext cx="2505228" cy="653642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811000" y="3945866"/>
            <a:ext cx="2385000" cy="577197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3"/>
            <a:ext cx="12192000" cy="1029467"/>
          </a:xfrm>
        </p:spPr>
        <p:txBody>
          <a:bodyPr>
            <a:normAutofit fontScale="55000" lnSpcReduction="20000"/>
          </a:bodyPr>
          <a:lstStyle/>
          <a:p>
            <a:r>
              <a:rPr lang="bg-BG" sz="5800" dirty="0"/>
              <a:t> </a:t>
            </a:r>
            <a:r>
              <a:rPr lang="en-US" sz="5800" dirty="0"/>
              <a:t>We can create an object with an </a:t>
            </a:r>
            <a:r>
              <a:rPr lang="en-US" sz="5800" b="1" dirty="0">
                <a:solidFill>
                  <a:schemeClr val="bg1"/>
                </a:solidFill>
              </a:rPr>
              <a:t>object literal</a:t>
            </a:r>
            <a:r>
              <a:rPr lang="en-US" sz="5800" dirty="0"/>
              <a:t>, using the following</a:t>
            </a:r>
            <a:br>
              <a:rPr lang="en-US" sz="5800" dirty="0"/>
            </a:br>
            <a:r>
              <a:rPr lang="en-US" sz="5800" dirty="0"/>
              <a:t> syntax: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2313476"/>
            <a:ext cx="1134150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{name:'Peter', age: 20, hairColor: 'black'};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3044805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785015"/>
            <a:ext cx="6771049" cy="2333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person.age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person.hairColor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xmlns="" id="{9BB60A49-917A-46DE-908A-DD6DD60CDF56}"/>
              </a:ext>
            </a:extLst>
          </p:cNvPr>
          <p:cNvSpPr/>
          <p:nvPr/>
        </p:nvSpPr>
        <p:spPr bwMode="auto">
          <a:xfrm>
            <a:off x="7771416" y="4110165"/>
            <a:ext cx="3277773" cy="1390361"/>
          </a:xfrm>
          <a:prstGeom prst="wedgeRoundRectCallout">
            <a:avLst>
              <a:gd name="adj1" fmla="val -71565"/>
              <a:gd name="adj2" fmla="val -22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properties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3200" dirty="0"/>
              <a:t> that has </a:t>
            </a:r>
            <a:r>
              <a:rPr lang="en-US" sz="3200" dirty="0" smtClean="0"/>
              <a:t>a </a:t>
            </a:r>
            <a:r>
              <a:rPr lang="en-US" sz="3200" dirty="0" smtClean="0">
                <a:latin typeface="+mj-lt"/>
              </a:rPr>
              <a:t>first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latin typeface="+mj-lt"/>
              </a:rPr>
              <a:t>name</a:t>
            </a:r>
            <a:r>
              <a:rPr lang="en-US" sz="3200" dirty="0" smtClean="0"/>
              <a:t>,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the object at the end of your function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2262258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"</a:t>
            </a:r>
            <a:r>
              <a:rPr lang="en-US" sz="2800" dirty="0" smtClean="0"/>
              <a:t>Peter",</a:t>
            </a:r>
            <a:endParaRPr lang="bg-BG" sz="2800" dirty="0"/>
          </a:p>
          <a:p>
            <a:r>
              <a:rPr lang="en-US" sz="2800" dirty="0"/>
              <a:t>"</a:t>
            </a:r>
            <a:r>
              <a:rPr lang="en-US" sz="2800" dirty="0" smtClean="0"/>
              <a:t>Pan",</a:t>
            </a:r>
            <a:endParaRPr lang="bg-BG" sz="2800" dirty="0"/>
          </a:p>
          <a:p>
            <a:r>
              <a:rPr lang="en-US" sz="2800" dirty="0" smtClean="0"/>
              <a:t> 20</a:t>
            </a:r>
            <a:endParaRPr lang="en-US" sz="2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791000" y="2901237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785061" y="4822183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1" y="4805234"/>
            <a:ext cx="2262259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"</a:t>
            </a:r>
            <a:r>
              <a:rPr lang="en-GB" sz="2800" dirty="0" smtClean="0"/>
              <a:t>Jack</a:t>
            </a:r>
            <a:r>
              <a:rPr lang="en-US" sz="2800" dirty="0" smtClean="0"/>
              <a:t>",</a:t>
            </a:r>
            <a:endParaRPr lang="bg-BG" sz="2800" dirty="0"/>
          </a:p>
          <a:p>
            <a:r>
              <a:rPr lang="en-US" sz="2800" dirty="0"/>
              <a:t>"</a:t>
            </a:r>
            <a:r>
              <a:rPr lang="en-US" sz="2800" dirty="0" smtClean="0"/>
              <a:t>Sparrow",</a:t>
            </a:r>
            <a:endParaRPr lang="bg-BG" sz="2800" dirty="0"/>
          </a:p>
          <a:p>
            <a:r>
              <a:rPr lang="en-US" sz="2800" dirty="0" smtClean="0"/>
              <a:t>"unknown"</a:t>
            </a:r>
            <a:endParaRPr lang="en-US" sz="2800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3660483" y="3446497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660483" y="536744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an </a:t>
            </a:r>
            <a:r>
              <a:rPr lang="en-US" sz="3200" dirty="0" smtClean="0">
                <a:latin typeface="+mj-lt"/>
              </a:rPr>
              <a:t>object</a:t>
            </a:r>
          </a:p>
          <a:p>
            <a:r>
              <a:rPr lang="en-US" sz="3200" dirty="0" smtClean="0"/>
              <a:t>Set </a:t>
            </a:r>
            <a:r>
              <a:rPr lang="en-US" sz="3200" dirty="0"/>
              <a:t>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dirty="0"/>
              <a:t>,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dirty="0" smtClean="0"/>
              <a:t>,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r>
              <a:rPr lang="en-US" sz="3200" dirty="0"/>
              <a:t>Return the created object </a:t>
            </a:r>
            <a:r>
              <a:rPr lang="en-US" sz="3200" dirty="0" smtClean="0"/>
              <a:t>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4E8BC60-2E22-4DA1-B2A1-18CEB1100A5C}"/>
              </a:ext>
            </a:extLst>
          </p:cNvPr>
          <p:cNvSpPr txBox="1"/>
          <p:nvPr/>
        </p:nvSpPr>
        <p:spPr>
          <a:xfrm>
            <a:off x="791298" y="3384000"/>
            <a:ext cx="10682948" cy="3034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function personInfo(firstName, lastName, age)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let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 = {};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person.firstName</a:t>
            </a:r>
            <a:r>
              <a:rPr lang="en-US" altLang="bg-BG" sz="2800" b="1" dirty="0">
                <a:latin typeface="Consolas" panose="020B0609020204030204" pitchFamily="49" charset="0"/>
              </a:rPr>
              <a:t> = firstName;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Add other properties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return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4355</TotalTime>
  <Words>1909</Words>
  <Application>Microsoft Office PowerPoint</Application>
  <PresentationFormat>Широк екран</PresentationFormat>
  <Paragraphs>405</Paragraphs>
  <Slides>44</Slides>
  <Notes>29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Courier New</vt:lpstr>
      <vt:lpstr>Wingdings</vt:lpstr>
      <vt:lpstr>Wingdings 2</vt:lpstr>
      <vt:lpstr>2_SoftUni</vt:lpstr>
      <vt:lpstr>Objects and Classes</vt:lpstr>
      <vt:lpstr>Table of Contents</vt:lpstr>
      <vt:lpstr>Have a Question?</vt:lpstr>
      <vt:lpstr>Objects</vt:lpstr>
      <vt:lpstr>What Are Objects ?</vt:lpstr>
      <vt:lpstr>Object Definition </vt:lpstr>
      <vt:lpstr>Problem: Person Info</vt:lpstr>
      <vt:lpstr>Solution: Person Info</vt:lpstr>
      <vt:lpstr>Methods of Objects</vt:lpstr>
      <vt:lpstr>Built-in Object Methods</vt:lpstr>
      <vt:lpstr>Iterate Through Keys</vt:lpstr>
      <vt:lpstr>Problem: City</vt:lpstr>
      <vt:lpstr>Solution: City</vt:lpstr>
      <vt:lpstr>Value vs. Reference Types</vt:lpstr>
      <vt:lpstr>Reference vs. Value Types</vt:lpstr>
      <vt:lpstr>Example: Reference vs. Value Types</vt:lpstr>
      <vt:lpstr>Value Types</vt:lpstr>
      <vt:lpstr>Reference Types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Classes?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65</cp:revision>
  <dcterms:created xsi:type="dcterms:W3CDTF">2018-05-23T13:08:44Z</dcterms:created>
  <dcterms:modified xsi:type="dcterms:W3CDTF">2021-12-21T10:05:53Z</dcterms:modified>
  <cp:category>programming;computer programming;software development;web development</cp:category>
</cp:coreProperties>
</file>