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35"/>
  </p:notesMasterIdLst>
  <p:handoutMasterIdLst>
    <p:handoutMasterId r:id="rId36"/>
  </p:handoutMasterIdLst>
  <p:sldIdLst>
    <p:sldId id="256" r:id="rId5"/>
    <p:sldId id="29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8" r:id="rId30"/>
    <p:sldId id="292" r:id="rId31"/>
    <p:sldId id="293" r:id="rId32"/>
    <p:sldId id="290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64F5916-04A2-4C0A-A67C-063E48E836CA}">
          <p14:sldIdLst>
            <p14:sldId id="256"/>
            <p14:sldId id="291"/>
            <p14:sldId id="258"/>
          </p14:sldIdLst>
        </p14:section>
        <p14:section name="Strings" id="{78F8B76C-7DB3-4F4F-A280-9B6B556D2A98}">
          <p14:sldIdLst>
            <p14:sldId id="259"/>
            <p14:sldId id="260"/>
            <p14:sldId id="261"/>
            <p14:sldId id="262"/>
          </p14:sldIdLst>
        </p14:section>
        <p14:section name="Manipulating Strings" id="{0BD4756C-5A04-45C1-B21B-6D81A49BEC99}">
          <p14:sldIdLst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305BF048-5F9E-4521-9D74-F8DF3682DADD}">
          <p14:sldIdLst>
            <p14:sldId id="282"/>
            <p14:sldId id="288"/>
            <p14:sldId id="292"/>
            <p14:sldId id="293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4.1.2022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682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1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927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795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0180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78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5300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32798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2807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7459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8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8695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4222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25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68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6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5.jp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2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7.png"/><Relationship Id="rId4" Type="http://schemas.openxmlformats.org/officeDocument/2006/relationships/hyperlink" Target="https://www.youtube.com/c/CodeItUpwithIvo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4" y="304800"/>
            <a:ext cx="10962447" cy="882654"/>
          </a:xfrm>
        </p:spPr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DE2CA640-2428-4F29-8AEE-13EADB063F39}"/>
              </a:ext>
            </a:extLst>
          </p:cNvPr>
          <p:cNvGrpSpPr/>
          <p:nvPr/>
        </p:nvGrpSpPr>
        <p:grpSpPr>
          <a:xfrm>
            <a:off x="381000" y="2934000"/>
            <a:ext cx="3533439" cy="1824676"/>
            <a:chOff x="3503612" y="2606207"/>
            <a:chExt cx="3810000" cy="1408389"/>
          </a:xfrm>
          <a:scene3d>
            <a:camera prst="perspectiveRight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2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xmlns="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Substrings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9" y="2024501"/>
            <a:ext cx="1052487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5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80060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"Intro to programming";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last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console.log(last);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25549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xmlns="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1" y="1233901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1917700"/>
            <a:ext cx="982980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JavaS</a:t>
            </a:r>
          </a:p>
        </p:txBody>
      </p:sp>
    </p:spTree>
    <p:extLst>
      <p:ext uri="{BB962C8B-B14F-4D97-AF65-F5344CB8AC3E}">
        <p14:creationId xmlns:p14="http://schemas.microsoft.com/office/powerpoint/2010/main" val="14478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1981200"/>
            <a:ext cx="9906000" cy="3219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"Hello, john@softuni.bg, you have been using john@softuni.bg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/>
              <a:t>replacedText</a:t>
            </a:r>
            <a:r>
              <a:rPr lang="en-US" sz="2800" dirty="0"/>
              <a:t> = </a:t>
            </a:r>
            <a:r>
              <a:rPr lang="en-US" sz="2800" dirty="0" err="1"/>
              <a:t>text</a:t>
            </a:r>
            <a:r>
              <a:rPr lang="en-US" sz="2800" dirty="0" err="1">
                <a:solidFill>
                  <a:schemeClr val="bg1"/>
                </a:solidFill>
              </a:rPr>
              <a:t>.replace</a:t>
            </a:r>
            <a:r>
              <a:rPr lang="en-US" sz="2800" dirty="0"/>
              <a:t>(".</a:t>
            </a:r>
            <a:r>
              <a:rPr lang="en-US" sz="2800" dirty="0" err="1"/>
              <a:t>bg</a:t>
            </a:r>
            <a:r>
              <a:rPr lang="en-US" sz="2800" dirty="0"/>
              <a:t>", ".com");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</a:t>
            </a:r>
            <a:r>
              <a:rPr lang="en-US" sz="2800" dirty="0" err="1"/>
              <a:t>replacedText</a:t>
            </a:r>
            <a:r>
              <a:rPr lang="en-US" sz="2800" dirty="0"/>
              <a:t>);</a:t>
            </a:r>
            <a:r>
              <a:rPr lang="en-US" sz="2800" i="1" dirty="0">
                <a:solidFill>
                  <a:schemeClr val="accent2"/>
                </a:solidFill>
              </a:rPr>
              <a:t/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// Hello, john@softuni.com, you have been using 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john@softuni.bg in your registration.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replace(search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replacement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</a:t>
            </a:r>
          </a:p>
        </p:txBody>
      </p:sp>
    </p:spTree>
    <p:extLst>
      <p:ext uri="{BB962C8B-B14F-4D97-AF65-F5344CB8AC3E}">
        <p14:creationId xmlns:p14="http://schemas.microsoft.com/office/powerpoint/2010/main" val="17102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start index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characters 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substring</a:t>
            </a:r>
            <a:r>
              <a:rPr lang="en-US" dirty="0"/>
              <a:t> of the received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809877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</a:t>
            </a:r>
            <a:r>
              <a:rPr lang="en-US" sz="2600" b="1" dirty="0" err="1">
                <a:latin typeface="Consolas" panose="020B0609020204030204" pitchFamily="49" charset="0"/>
              </a:rPr>
              <a:t>ASentence</a:t>
            </a:r>
            <a:r>
              <a:rPr lang="en-US" sz="2600" b="1" dirty="0">
                <a:latin typeface="Consolas" panose="020B0609020204030204" pitchFamily="49" charset="0"/>
              </a:rPr>
              <a:t>", 1, 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xmlns="" id="{107442BE-8708-4932-AB48-A511A03B40A1}"/>
              </a:ext>
            </a:extLst>
          </p:cNvPr>
          <p:cNvSpPr/>
          <p:nvPr/>
        </p:nvSpPr>
        <p:spPr>
          <a:xfrm>
            <a:off x="5026171" y="290299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2809876"/>
            <a:ext cx="3657600" cy="546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Sentence</a:t>
            </a:r>
            <a:endParaRPr lang="bg-BG" sz="26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886201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"JavaScript", 4, 6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67400" y="3886201"/>
            <a:ext cx="36576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Script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8">
            <a:extLst>
              <a:ext uri="{FF2B5EF4-FFF2-40B4-BE49-F238E27FC236}">
                <a16:creationId xmlns:a16="http://schemas.microsoft.com/office/drawing/2014/main" xmlns="" id="{107442BE-8708-4932-AB48-A511A03B40A1}"/>
              </a:ext>
            </a:extLst>
          </p:cNvPr>
          <p:cNvSpPr/>
          <p:nvPr/>
        </p:nvSpPr>
        <p:spPr>
          <a:xfrm>
            <a:off x="5029200" y="389572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47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6002" y="1905000"/>
            <a:ext cx="1007999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function solve(text, startIndex, count)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let substring = text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sz="2800" b="1" dirty="0">
                <a:latin typeface="Consolas" panose="020B0609020204030204" pitchFamily="49" charset="0"/>
              </a:rPr>
              <a:t>(startIndex, </a:t>
            </a:r>
            <a:r>
              <a:rPr lang="en-GB" sz="2800" b="1" dirty="0" err="1">
                <a:latin typeface="Consolas" panose="020B0609020204030204" pitchFamily="49" charset="0"/>
              </a:rPr>
              <a:t>startIndex</a:t>
            </a:r>
            <a:r>
              <a:rPr lang="en-GB" sz="2800" b="1" dirty="0">
                <a:latin typeface="Consolas" panose="020B0609020204030204" pitchFamily="49" charset="0"/>
              </a:rPr>
              <a:t> + count);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console.log(substring);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31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39079" y="4784649"/>
            <a:ext cx="10955386" cy="16715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fruits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banana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False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split(separator)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and Finding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634572" y="2137351"/>
            <a:ext cx="10955385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 text = "I love fruits";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let words =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(' ');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console.log(words); </a:t>
            </a:r>
            <a:r>
              <a:rPr lang="en-GB" sz="2400" i="1" dirty="0">
                <a:solidFill>
                  <a:schemeClr val="accent2"/>
                </a:solidFill>
              </a:rPr>
              <a:t>// Expected output: ['I', 'love', 'fruits']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514600"/>
            <a:ext cx="5562600" cy="22132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let n = 3;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for(let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= 1;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&lt;= n;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  console.log('*'.</a:t>
            </a:r>
            <a:r>
              <a:rPr lang="en-US" sz="2400" dirty="0">
                <a:solidFill>
                  <a:schemeClr val="bg1"/>
                </a:solidFill>
              </a:rPr>
              <a:t>repeat</a:t>
            </a:r>
            <a:r>
              <a:rPr lang="en-US" sz="2400" dirty="0">
                <a:solidFill>
                  <a:srgbClr val="234465"/>
                </a:solidFill>
              </a:rPr>
              <a:t>(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repeat(count)</a:t>
            </a:r>
            <a:r>
              <a:rPr lang="en-US" dirty="0"/>
              <a:t> - Creates a new string repeated count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Strings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26152" y="2776210"/>
            <a:ext cx="18288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chemeClr val="accent2"/>
                </a:solidFill>
              </a:rPr>
              <a:t>// 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***</a:t>
            </a:r>
            <a:endParaRPr lang="bg-BG" sz="2400" dirty="0">
              <a:solidFill>
                <a:schemeClr val="accent2"/>
              </a:solidFill>
            </a:endParaRPr>
          </a:p>
        </p:txBody>
      </p:sp>
      <p:sp>
        <p:nvSpPr>
          <p:cNvPr id="7" name="Arrow: Right 45">
            <a:extLst>
              <a:ext uri="{FF2B5EF4-FFF2-40B4-BE49-F238E27FC236}">
                <a16:creationId xmlns:a16="http://schemas.microsoft.com/office/drawing/2014/main" xmlns="" id="{29197C1B-F0BA-44A2-BBB5-45E2F39CDCA0}"/>
              </a:ext>
            </a:extLst>
          </p:cNvPr>
          <p:cNvSpPr/>
          <p:nvPr/>
        </p:nvSpPr>
        <p:spPr>
          <a:xfrm>
            <a:off x="6821388" y="339488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0337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Receives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single word</a:t>
            </a:r>
            <a:endParaRPr lang="en-US" dirty="0"/>
          </a:p>
          <a:p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that word in the text and </a:t>
            </a: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them with the corresponding amount of 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Censored Words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3370393"/>
            <a:ext cx="6757209" cy="879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small sentence with some words,</a:t>
            </a:r>
            <a:endParaRPr lang="bg-BG" dirty="0"/>
          </a:p>
          <a:p>
            <a:r>
              <a:rPr lang="en-US" dirty="0"/>
              <a:t>small</a:t>
            </a:r>
            <a:endParaRPr lang="en-US" sz="2399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5715001" y="4458183"/>
            <a:ext cx="381001" cy="30757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4919539"/>
            <a:ext cx="6757209" cy="528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***** sentence with some words</a:t>
            </a:r>
            <a:endParaRPr lang="en-US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8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Censored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C69CF29-8EC4-40AD-B89C-106542EBA8BD}"/>
              </a:ext>
            </a:extLst>
          </p:cNvPr>
          <p:cNvSpPr txBox="1"/>
          <p:nvPr/>
        </p:nvSpPr>
        <p:spPr>
          <a:xfrm>
            <a:off x="990601" y="1828800"/>
            <a:ext cx="10428399" cy="2618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solve(text, word)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includes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text = 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text.replace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(word, '*'.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repeat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word.length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console.log(text);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trim()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 to remove </a:t>
            </a:r>
            <a:r>
              <a:rPr lang="en-US" sz="3200" b="1" dirty="0">
                <a:solidFill>
                  <a:schemeClr val="bg1"/>
                </a:solidFill>
              </a:rPr>
              <a:t>whitespaces</a:t>
            </a:r>
            <a:r>
              <a:rPr lang="en-US" sz="3200" dirty="0"/>
              <a:t> (spaces, tabs, </a:t>
            </a:r>
            <a:br>
              <a:rPr lang="en-US" sz="3200" dirty="0"/>
            </a:br>
            <a:r>
              <a:rPr lang="en-US" sz="3200" dirty="0"/>
              <a:t>no-break space, etc. ) from </a:t>
            </a:r>
            <a:r>
              <a:rPr lang="en-US" sz="3200" b="1" dirty="0">
                <a:solidFill>
                  <a:schemeClr val="bg1"/>
                </a:solidFill>
              </a:rPr>
              <a:t>both ends </a:t>
            </a:r>
            <a:r>
              <a:rPr lang="en-US" sz="3200" dirty="0"/>
              <a:t>of a string</a:t>
            </a: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or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remove whitespaces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beginning or at the 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2438401"/>
            <a:ext cx="110490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   Annoying spaces      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console.log(text.trim()); </a:t>
            </a:r>
            <a:r>
              <a:rPr lang="en-GB" sz="2400" i="1" dirty="0">
                <a:solidFill>
                  <a:schemeClr val="accent2"/>
                </a:solidFill>
              </a:rPr>
              <a:t>// Expected output: "Annoying spaces"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5010069"/>
            <a:ext cx="90678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 </a:t>
            </a:r>
            <a:r>
              <a:rPr lang="en-GB" sz="2200" dirty="0"/>
              <a:t>= </a:t>
            </a:r>
            <a:r>
              <a:rPr lang="en-GB" sz="2200" dirty="0">
                <a:solidFill>
                  <a:schemeClr val="bg1"/>
                </a:solidFill>
              </a:rPr>
              <a:t>"   Annoying spaces      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 = text.trimStart(); text = text.trimEnd();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console.log(text); </a:t>
            </a:r>
            <a:r>
              <a:rPr lang="en-GB" sz="2200" i="1" dirty="0">
                <a:solidFill>
                  <a:schemeClr val="accent2"/>
                </a:solidFill>
              </a:rPr>
              <a:t>//</a:t>
            </a:r>
            <a:r>
              <a:rPr lang="en-GB" sz="2000" i="1" dirty="0">
                <a:solidFill>
                  <a:schemeClr val="accent2"/>
                </a:solidFill>
              </a:rPr>
              <a:t> Expected output:</a:t>
            </a:r>
            <a:r>
              <a:rPr lang="en-GB" sz="2200" i="1" dirty="0">
                <a:solidFill>
                  <a:schemeClr val="accent2"/>
                </a:solidFill>
              </a:rPr>
              <a:t> "Annoying spaces"</a:t>
            </a:r>
          </a:p>
        </p:txBody>
      </p:sp>
    </p:spTree>
    <p:extLst>
      <p:ext uri="{BB962C8B-B14F-4D97-AF65-F5344CB8AC3E}">
        <p14:creationId xmlns:p14="http://schemas.microsoft.com/office/powerpoint/2010/main" val="4434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GB" dirty="0"/>
              <a:t>Strings in JavaScript</a:t>
            </a:r>
          </a:p>
          <a:p>
            <a:pPr marL="514350" indent="-514350"/>
            <a:r>
              <a:rPr lang="en-GB" dirty="0"/>
              <a:t>Manipulating Strings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Searching, Substring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Trim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Split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More Functions</a:t>
            </a:r>
            <a:endParaRPr lang="bg-BG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determine whether a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begins</a:t>
            </a:r>
            <a:r>
              <a:rPr lang="en-US" sz="3200" dirty="0">
                <a:latin typeface="+mj-lt"/>
              </a:rPr>
              <a:t> with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the characters of a specified substring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determine whether a string </a:t>
            </a:r>
            <a:r>
              <a:rPr lang="en-US" sz="3200" b="1" dirty="0">
                <a:solidFill>
                  <a:schemeClr val="bg1"/>
                </a:solidFill>
              </a:rPr>
              <a:t>ends </a:t>
            </a:r>
            <a:r>
              <a:rPr lang="en-US" sz="3200" dirty="0"/>
              <a:t>with the</a:t>
            </a:r>
            <a:br>
              <a:rPr lang="en-US" sz="3200" dirty="0"/>
            </a:br>
            <a:r>
              <a:rPr lang="en-US" sz="3200" dirty="0"/>
              <a:t>characters of a specified substring</a:t>
            </a: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Starts With/Ends with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54332" y="4953001"/>
            <a:ext cx="1052326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console.log(text.endsWith('John'));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54332" y="2362201"/>
            <a:ext cx="104124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console.log(text.startsWith('My'));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7678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add to the current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another substring </a:t>
            </a:r>
            <a:r>
              <a:rPr lang="en-US" sz="3200" dirty="0">
                <a:latin typeface="+mj-lt"/>
              </a:rPr>
              <a:t>at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start</a:t>
            </a:r>
            <a:r>
              <a:rPr lang="en-US" sz="3200" dirty="0">
                <a:latin typeface="+mj-lt"/>
              </a:rPr>
              <a:t> until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length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add to the current string </a:t>
            </a:r>
            <a:r>
              <a:rPr lang="en-US" sz="3200" b="1" dirty="0">
                <a:solidFill>
                  <a:schemeClr val="bg1"/>
                </a:solidFill>
              </a:rPr>
              <a:t>another substring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end </a:t>
            </a:r>
            <a:r>
              <a:rPr lang="en-US" sz="3200" dirty="0"/>
              <a:t>until a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at the Start and 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3827" y="2522488"/>
            <a:ext cx="1126337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"010"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GB" sz="2400" dirty="0" err="1">
                <a:solidFill>
                  <a:schemeClr val="tx1"/>
                </a:solidFill>
              </a:rPr>
              <a:t>text.padStart</a:t>
            </a:r>
            <a:r>
              <a:rPr lang="en-GB" sz="2400" dirty="0">
                <a:solidFill>
                  <a:schemeClr val="tx1"/>
                </a:solidFill>
              </a:rPr>
              <a:t>(8, '0'));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00000010</a:t>
            </a:r>
          </a:p>
        </p:txBody>
      </p:sp>
      <p:sp>
        <p:nvSpPr>
          <p:cNvPr id="8" name="Закръглено правоъгълно изнесено означение 11"/>
          <p:cNvSpPr/>
          <p:nvPr/>
        </p:nvSpPr>
        <p:spPr bwMode="auto">
          <a:xfrm>
            <a:off x="6273831" y="2032337"/>
            <a:ext cx="4114800" cy="722442"/>
          </a:xfrm>
          <a:prstGeom prst="wedgeRoundRectCallout">
            <a:avLst>
              <a:gd name="adj1" fmla="val -39814"/>
              <a:gd name="adj2" fmla="val 9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35970" y="4876800"/>
            <a:ext cx="8153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sentence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"He passed away"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GB" sz="2400" dirty="0" err="1">
                <a:solidFill>
                  <a:schemeClr val="tx1"/>
                </a:solidFill>
              </a:rPr>
              <a:t>sentence.padEnd</a:t>
            </a:r>
            <a:r>
              <a:rPr lang="en-GB" sz="2400" dirty="0">
                <a:solidFill>
                  <a:schemeClr val="tx1"/>
                </a:solidFill>
              </a:rPr>
              <a:t>(20, '.')); 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Expected output: He passed away......</a:t>
            </a:r>
          </a:p>
        </p:txBody>
      </p:sp>
    </p:spTree>
    <p:extLst>
      <p:ext uri="{BB962C8B-B14F-4D97-AF65-F5344CB8AC3E}">
        <p14:creationId xmlns:p14="http://schemas.microsoft.com/office/powerpoint/2010/main" val="255321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that you need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the number of </a:t>
            </a:r>
            <a:r>
              <a:rPr lang="en-US" b="1" dirty="0">
                <a:solidFill>
                  <a:schemeClr val="bg1"/>
                </a:solidFill>
              </a:rPr>
              <a:t>all occurrences </a:t>
            </a:r>
            <a:r>
              <a:rPr lang="en-US" dirty="0"/>
              <a:t>of that word and print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String Occurrences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8796554" y="3489092"/>
            <a:ext cx="3810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478886" y="3356531"/>
            <a:ext cx="533400" cy="598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86" y="3088228"/>
            <a:ext cx="7663336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String Occurrences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00" y="1321038"/>
            <a:ext cx="6675699" cy="5334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42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275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494859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xmlns="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35987" y="1726866"/>
            <a:ext cx="7814951" cy="46695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sz="32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dirty="0">
                <a:solidFill>
                  <a:schemeClr val="bg2"/>
                </a:solidFill>
              </a:rPr>
              <a:t>,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=""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=""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=""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=""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=""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=""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=""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=""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=""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0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=""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9507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353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String?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4321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79000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Strings are sequences of characters </a:t>
            </a:r>
          </a:p>
          <a:p>
            <a:pPr lvl="1"/>
            <a:r>
              <a:rPr lang="en-US" sz="3000" dirty="0">
                <a:latin typeface="+mj-lt"/>
                <a:sym typeface="Wingdings" panose="05000000000000000000" pitchFamily="2" charset="2"/>
              </a:rPr>
              <a:t>Like arrays, they have </a:t>
            </a:r>
            <a:r>
              <a:rPr lang="en-US" sz="30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length</a:t>
            </a:r>
            <a:r>
              <a:rPr lang="en-US" sz="3000" dirty="0">
                <a:latin typeface="+mj-lt"/>
                <a:sym typeface="Wingdings" panose="05000000000000000000" pitchFamily="2" charset="2"/>
              </a:rPr>
              <a:t> (access by index)</a:t>
            </a:r>
            <a:endParaRPr lang="en-US" sz="3000" dirty="0">
              <a:latin typeface="+mj-lt"/>
            </a:endParaRPr>
          </a:p>
          <a:p>
            <a:pPr>
              <a:spcAft>
                <a:spcPts val="8000"/>
              </a:spcAft>
            </a:pPr>
            <a:r>
              <a:rPr lang="en-US" sz="3200" dirty="0">
                <a:latin typeface="+mj-lt"/>
              </a:rPr>
              <a:t>Strings are enclosed in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three types </a:t>
            </a:r>
            <a:r>
              <a:rPr lang="en-US" sz="3200" dirty="0">
                <a:latin typeface="+mj-lt"/>
              </a:rPr>
              <a:t>of quotes</a:t>
            </a:r>
            <a:endParaRPr lang="en-US" sz="3400" dirty="0">
              <a:latin typeface="+mj-lt"/>
            </a:endParaRPr>
          </a:p>
          <a:p>
            <a:r>
              <a:rPr lang="en-US" sz="3200" dirty="0">
                <a:latin typeface="+mj-lt"/>
              </a:rPr>
              <a:t>Concatenated using the "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200" dirty="0">
                <a:latin typeface="+mj-lt"/>
              </a:rPr>
              <a:t>" operator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7862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9400" y="4841782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"JS";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DE3E1840-2CC5-4EBB-910F-78DA870B9F62}"/>
              </a:ext>
            </a:extLst>
          </p:cNvPr>
          <p:cNvSpPr txBox="1">
            <a:spLocks/>
          </p:cNvSpPr>
          <p:nvPr/>
        </p:nvSpPr>
        <p:spPr>
          <a:xfrm>
            <a:off x="5396081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B02D4E8B-AFC0-41A0-B83C-C9FE88FE01E1}"/>
              </a:ext>
            </a:extLst>
          </p:cNvPr>
          <p:cNvSpPr txBox="1">
            <a:spLocks/>
          </p:cNvSpPr>
          <p:nvPr/>
        </p:nvSpPr>
        <p:spPr>
          <a:xfrm>
            <a:off x="8744300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631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 (read-only) sequences of </a:t>
            </a:r>
            <a:br>
              <a:rPr lang="en-US" sz="3200" dirty="0"/>
            </a:br>
            <a:r>
              <a:rPr lang="en-US" sz="3200" dirty="0"/>
              <a:t>characters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Accessible by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66000" y="2979000"/>
            <a:ext cx="7086600" cy="2126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"Hello, JS";</a:t>
            </a:r>
          </a:p>
          <a:p>
            <a:r>
              <a:rPr lang="en-US" dirty="0">
                <a:solidFill>
                  <a:schemeClr val="tx1"/>
                </a:solidFill>
              </a:rPr>
              <a:t>let ch = str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dirty="0">
                <a:solidFill>
                  <a:schemeClr val="tx1"/>
                </a:solidFill>
              </a:rPr>
              <a:t>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// Both declarations are the same</a:t>
            </a:r>
          </a:p>
        </p:txBody>
      </p:sp>
    </p:spTree>
    <p:extLst>
      <p:ext uri="{BB962C8B-B14F-4D97-AF65-F5344CB8AC3E}">
        <p14:creationId xmlns:p14="http://schemas.microsoft.com/office/powerpoint/2010/main" val="359166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Print all the characters on separate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Characters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C69CF29-8EC4-40AD-B89C-106542EBA8BD}"/>
              </a:ext>
            </a:extLst>
          </p:cNvPr>
          <p:cNvSpPr txBox="1"/>
          <p:nvPr/>
        </p:nvSpPr>
        <p:spPr>
          <a:xfrm>
            <a:off x="6248401" y="3153122"/>
            <a:ext cx="5221211" cy="2064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C69CF29-8EC4-40AD-B89C-106542EBA8BD}"/>
              </a:ext>
            </a:extLst>
          </p:cNvPr>
          <p:cNvSpPr txBox="1"/>
          <p:nvPr/>
        </p:nvSpPr>
        <p:spPr>
          <a:xfrm>
            <a:off x="1071788" y="3810000"/>
            <a:ext cx="1467662" cy="605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onsolas" panose="020B0609020204030204" pitchFamily="49" charset="0"/>
              </a:rPr>
              <a:t>'</a:t>
            </a:r>
            <a:r>
              <a:rPr lang="en-US" altLang="bg-BG" sz="2400" b="1" dirty="0" err="1" smtClean="0">
                <a:latin typeface="Consolas" panose="020B0609020204030204" pitchFamily="49" charset="0"/>
              </a:rPr>
              <a:t>AWord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771570" y="3925768"/>
            <a:ext cx="400050" cy="37411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C69CF29-8EC4-40AD-B89C-106542EBA8BD}"/>
              </a:ext>
            </a:extLst>
          </p:cNvPr>
          <p:cNvSpPr txBox="1"/>
          <p:nvPr/>
        </p:nvSpPr>
        <p:spPr>
          <a:xfrm>
            <a:off x="3420208" y="3153123"/>
            <a:ext cx="1467662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o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69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4" y="1476375"/>
            <a:ext cx="1981295" cy="2362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Manipulating Strings</a:t>
            </a:r>
          </a:p>
        </p:txBody>
      </p:sp>
    </p:spTree>
    <p:extLst>
      <p:ext uri="{BB962C8B-B14F-4D97-AF65-F5344CB8AC3E}">
        <p14:creationId xmlns:p14="http://schemas.microsoft.com/office/powerpoint/2010/main" val="10403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2" y="1828801"/>
            <a:ext cx="10210799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</a:t>
            </a:r>
            <a:r>
              <a:rPr lang="en-US" sz="2800" dirty="0">
                <a:solidFill>
                  <a:schemeClr val="bg1"/>
                </a:solidFill>
              </a:rPr>
              <a:t>"Hello"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Expected output: "Hello,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text += </a:t>
            </a:r>
            <a:r>
              <a:rPr lang="en-US" sz="2800" dirty="0">
                <a:solidFill>
                  <a:schemeClr val="bg1"/>
                </a:solidFill>
              </a:rPr>
              <a:t>"JS!"</a:t>
            </a:r>
            <a:r>
              <a:rPr lang="en-US" sz="2800" dirty="0"/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"Hello, JS!"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or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+=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</a:t>
            </a:r>
            <a:r>
              <a:rPr lang="en-US" sz="3000" dirty="0">
                <a:latin typeface="+mj-lt"/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2" y="4419600"/>
            <a:ext cx="10210799" cy="228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greet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 result = </a:t>
            </a:r>
            <a:r>
              <a:rPr lang="en-US" sz="2600" dirty="0" err="1">
                <a:solidFill>
                  <a:schemeClr val="tx1"/>
                </a:solidFill>
              </a:rPr>
              <a:t>greet.</a:t>
            </a:r>
            <a:r>
              <a:rPr lang="en-US" sz="2600" dirty="0" err="1">
                <a:solidFill>
                  <a:schemeClr val="bg1"/>
                </a:solidFill>
              </a:rPr>
              <a:t>concat</a:t>
            </a:r>
            <a:r>
              <a:rPr lang="en-US" sz="26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console.log(result); </a:t>
            </a:r>
            <a:r>
              <a:rPr lang="en-US" sz="2600" i="1" dirty="0">
                <a:solidFill>
                  <a:schemeClr val="accent2"/>
                </a:solidFill>
              </a:rPr>
              <a:t>// Expected output: "Hello, John"</a:t>
            </a:r>
          </a:p>
        </p:txBody>
      </p:sp>
    </p:spTree>
    <p:extLst>
      <p:ext uri="{BB962C8B-B14F-4D97-AF65-F5344CB8AC3E}">
        <p14:creationId xmlns:p14="http://schemas.microsoft.com/office/powerpoint/2010/main" val="15619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8" ma:contentTypeDescription="Create a new document." ma:contentTypeScope="" ma:versionID="6bb60d0f0e9e47938221aa118ad7688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d81d7665d4e84f7ea38159bca2b592d6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03387F-EE0E-4F76-B7FE-6BAFEBF34F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BABE46-1464-4C56-B991-738F09A796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764C5A2-E5FC-40E0-9F04-DBA650B0DB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3849</TotalTime>
  <Words>1098</Words>
  <Application>Microsoft Office PowerPoint</Application>
  <PresentationFormat>Широк екран</PresentationFormat>
  <Paragraphs>239</Paragraphs>
  <Slides>30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2_SoftUni</vt:lpstr>
      <vt:lpstr>Text Processing</vt:lpstr>
      <vt:lpstr>Table of Contents</vt:lpstr>
      <vt:lpstr>Questions?</vt:lpstr>
      <vt:lpstr>Strings</vt:lpstr>
      <vt:lpstr>What is String?</vt:lpstr>
      <vt:lpstr>Strings Are Immutable</vt:lpstr>
      <vt:lpstr>Problem: Print Characters</vt:lpstr>
      <vt:lpstr>Manipulating Strings</vt:lpstr>
      <vt:lpstr>Concatenating</vt:lpstr>
      <vt:lpstr>Searching for Substrings</vt:lpstr>
      <vt:lpstr>Extracting Substrings</vt:lpstr>
      <vt:lpstr>String Operations </vt:lpstr>
      <vt:lpstr>Problem: Substring</vt:lpstr>
      <vt:lpstr>Solution: Substring</vt:lpstr>
      <vt:lpstr>Splitting and Finding</vt:lpstr>
      <vt:lpstr>Repeating Strings</vt:lpstr>
      <vt:lpstr>Problem: Censored Words</vt:lpstr>
      <vt:lpstr>Solution: Censored Words</vt:lpstr>
      <vt:lpstr>Trimming Strings</vt:lpstr>
      <vt:lpstr>Starts With/Ends with</vt:lpstr>
      <vt:lpstr>Padding at the Start and End</vt:lpstr>
      <vt:lpstr>Problem: Count String Occurrences</vt:lpstr>
      <vt:lpstr>Solution: Count String Occurrences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Text Processing and Regular Expressions</dc:title>
  <dc:subject>Coding 101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40</cp:revision>
  <dcterms:created xsi:type="dcterms:W3CDTF">2018-05-23T13:08:44Z</dcterms:created>
  <dcterms:modified xsi:type="dcterms:W3CDTF">2022-01-04T07:32:57Z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