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4"/>
  </p:notesMasterIdLst>
  <p:handoutMasterIdLst>
    <p:handoutMasterId r:id="rId35"/>
  </p:handoutMasterIdLst>
  <p:sldIdLst>
    <p:sldId id="256" r:id="rId2"/>
    <p:sldId id="257" r:id="rId3"/>
    <p:sldId id="260" r:id="rId4"/>
    <p:sldId id="657" r:id="rId5"/>
    <p:sldId id="261" r:id="rId6"/>
    <p:sldId id="262" r:id="rId7"/>
    <p:sldId id="264" r:id="rId8"/>
    <p:sldId id="658" r:id="rId9"/>
    <p:sldId id="265" r:id="rId10"/>
    <p:sldId id="266" r:id="rId11"/>
    <p:sldId id="267" r:id="rId12"/>
    <p:sldId id="268" r:id="rId13"/>
    <p:sldId id="269" r:id="rId14"/>
    <p:sldId id="270" r:id="rId15"/>
    <p:sldId id="271" r:id="rId16"/>
    <p:sldId id="272" r:id="rId17"/>
    <p:sldId id="273" r:id="rId18"/>
    <p:sldId id="659" r:id="rId19"/>
    <p:sldId id="274" r:id="rId20"/>
    <p:sldId id="660"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Lst>
        </p14:section>
        <p14:section name="HTTP Protocol - Basics" id="{96C32C16-1C63-4344-AA82-98C35150A711}">
          <p14:sldIdLst>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Lst>
        </p14:section>
      </p14:sectionLst>
    </p:ex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73132" autoAdjust="0"/>
  </p:normalViewPr>
  <p:slideViewPr>
    <p:cSldViewPr showGuides="1">
      <p:cViewPr>
        <p:scale>
          <a:sx n="74" d="100"/>
          <a:sy n="74" d="100"/>
        </p:scale>
        <p:origin x="-528" y="366"/>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E087215-0C8F-4762-A664-737A353EC9A4}" type="datetimeFigureOut">
              <a:rPr lang="bg-BG" smtClean="0"/>
              <a:t>23.2.2022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9604218"/>
            <a:ext cx="6387316" cy="32242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387316" y="9604218"/>
            <a:ext cx="408785" cy="32242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2D84649-876A-46C9-8472-14CB09C070D8}" type="datetimeFigureOut">
              <a:rPr lang="en-US" smtClean="0"/>
              <a:t>2/23/2022</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31920" y="9604218"/>
            <a:ext cx="364182" cy="32242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xmlns="" id="{919CD666-FA2F-4FF8-B306-0DC0D16689BA}"/>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xmlns="" id="{AF674C9F-D424-460A-9A74-19B76AF91AC8}"/>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11</a:t>
            </a:fld>
            <a:endParaRPr lang="en-US"/>
          </a:p>
        </p:txBody>
      </p:sp>
      <p:sp>
        <p:nvSpPr>
          <p:cNvPr id="7" name="Footer Placeholder 7">
            <a:extLst>
              <a:ext uri="{FF2B5EF4-FFF2-40B4-BE49-F238E27FC236}">
                <a16:creationId xmlns:a16="http://schemas.microsoft.com/office/drawing/2014/main" xmlns="" id="{8EAF00DD-9D8E-4849-BBA3-1D8485FB9E11}"/>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xmlns="" id="{61E08AEC-00DE-4A05-BF96-FE03852777DA}"/>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xmlns="" id="{0A0975B4-3E14-4909-B52D-4E65223EBAC5}"/>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xmlns="" id="{F06E30EB-960D-46C8-89AB-E7BF23AA8A55}"/>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31</a:t>
            </a:fld>
            <a:endParaRPr lang="en-US"/>
          </a:p>
        </p:txBody>
      </p:sp>
      <p:sp>
        <p:nvSpPr>
          <p:cNvPr id="7" name="Footer Placeholder 7">
            <a:extLst>
              <a:ext uri="{FF2B5EF4-FFF2-40B4-BE49-F238E27FC236}">
                <a16:creationId xmlns:a16="http://schemas.microsoft.com/office/drawing/2014/main" xmlns="" id="{14BFD161-7025-4467-A8E1-0CD7A4E6F230}"/>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xmlns="" id="{73D18C5F-EE1E-44DA-AF47-ECC14854AAAD}"/>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
        <p:nvSpPr>
          <p:cNvPr id="6" name="Footer Placeholder 7">
            <a:extLst>
              <a:ext uri="{FF2B5EF4-FFF2-40B4-BE49-F238E27FC236}">
                <a16:creationId xmlns:a16="http://schemas.microsoft.com/office/drawing/2014/main" xmlns="" id="{E9691EC1-F67E-42B7-96DB-0486B9540B5E}"/>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repl.it/@nakov/http-get-exampl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10" Type="http://schemas.microsoft.com/office/2007/relationships/hdphoto" Target="../media/hdphoto2.wdp"/><Relationship Id="rId4" Type="http://schemas.openxmlformats.org/officeDocument/2006/relationships/image" Target="../media/image44.png"/><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xmlns=""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xmlns=""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xmlns=""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xmlns=""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xmlns=""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xmlns=""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xmlns=""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xmlns=""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xmlns=""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xmlns=""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xmlns=""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xmlns=""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xmlns=""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xmlns=""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xmlns=""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13" name="Rectangle 12">
            <a:extLst>
              <a:ext uri="{FF2B5EF4-FFF2-40B4-BE49-F238E27FC236}">
                <a16:creationId xmlns:a16="http://schemas.microsoft.com/office/drawing/2014/main" xmlns=""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xmlns=""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xmlns=""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xmlns=""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1" name="Rectangle 10">
            <a:extLst>
              <a:ext uri="{FF2B5EF4-FFF2-40B4-BE49-F238E27FC236}">
                <a16:creationId xmlns:a16="http://schemas.microsoft.com/office/drawing/2014/main" xmlns=""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xmlns=""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xmlns=""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xmlns=""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9" name="Rectangle 8">
            <a:extLst>
              <a:ext uri="{FF2B5EF4-FFF2-40B4-BE49-F238E27FC236}">
                <a16:creationId xmlns:a16="http://schemas.microsoft.com/office/drawing/2014/main" xmlns=""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xmlns=""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xmlns=""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xmlns=""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xmlns=""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xmlns=""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graphicFrame>
        <p:nvGraphicFramePr>
          <p:cNvPr id="13" name="Table 12">
            <a:extLst>
              <a:ext uri="{FF2B5EF4-FFF2-40B4-BE49-F238E27FC236}">
                <a16:creationId xmlns:a16="http://schemas.microsoft.com/office/drawing/2014/main" xmlns=""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xmlns=""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xmlns=""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14" name="Rectangle: Rounded Corners 13">
            <a:extLst>
              <a:ext uri="{FF2B5EF4-FFF2-40B4-BE49-F238E27FC236}">
                <a16:creationId xmlns:a16="http://schemas.microsoft.com/office/drawing/2014/main" xmlns=""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xmlns=""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xmlns=""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xmlns=""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xmlns=""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xmlns="" val="20001"/>
                      </a:ext>
                    </a:extLst>
                  </a:gridCol>
                  <a:gridCol w="5850000">
                    <a:extLst>
                      <a:ext uri="{9D8B030D-6E8A-4147-A177-3AD203B41FA5}">
                        <a16:colId xmlns:a16="http://schemas.microsoft.com/office/drawing/2014/main" xmlns=""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xmlns=""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24284960"/>
                    </a:ext>
                  </a:extLst>
                </a:tr>
              </a:tbl>
            </a:graphicData>
          </a:graphic>
        </p:graphicFrame>
        <p:pic>
          <p:nvPicPr>
            <p:cNvPr id="8" name="Picture 7">
              <a:extLst>
                <a:ext uri="{FF2B5EF4-FFF2-40B4-BE49-F238E27FC236}">
                  <a16:creationId xmlns:a16="http://schemas.microsoft.com/office/drawing/2014/main" xmlns=""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xmlns=""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xmlns=""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xmlns=""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xmlns=""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xmlns=""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xmlns=""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xmlns=""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xmlns=""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xmlns=""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xmlns=""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xmlns=""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10" name="AutoShape 8">
            <a:extLst>
              <a:ext uri="{FF2B5EF4-FFF2-40B4-BE49-F238E27FC236}">
                <a16:creationId xmlns:a16="http://schemas.microsoft.com/office/drawing/2014/main" xmlns=""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18</a:t>
            </a:fld>
            <a:endParaRPr lang="en-US" noProof="0" dirty="0"/>
          </a:p>
        </p:txBody>
      </p:sp>
      <p:sp>
        <p:nvSpPr>
          <p:cNvPr id="8" name="Title 7">
            <a:extLst>
              <a:ext uri="{FF2B5EF4-FFF2-40B4-BE49-F238E27FC236}">
                <a16:creationId xmlns:a16="http://schemas.microsoft.com/office/drawing/2014/main" xmlns=""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xmlns=""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xmlns=""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xmlns=""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xmlns=""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xmlns=""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xmlns=""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7">
            <a:extLst>
              <a:ext uri="{FF2B5EF4-FFF2-40B4-BE49-F238E27FC236}">
                <a16:creationId xmlns:a16="http://schemas.microsoft.com/office/drawing/2014/main" xmlns=""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a:t>
            </a:r>
            <a:r>
              <a:rPr lang="en-US" dirty="0" smtClean="0"/>
              <a:t>Structure</a:t>
            </a:r>
            <a:endParaRPr lang="en-US" dirty="0"/>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xmlns=""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xmlns=""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xmlns=""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xmlns=""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xmlns=""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xmlns=""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xmlns=""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xmlns=""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xmlns=""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xmlns=""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xmlns=""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xmlns="" val="20001"/>
                    </a:ext>
                  </a:extLst>
                </a:gridCol>
                <a:gridCol w="2184714">
                  <a:extLst>
                    <a:ext uri="{9D8B030D-6E8A-4147-A177-3AD203B41FA5}">
                      <a16:colId xmlns:a16="http://schemas.microsoft.com/office/drawing/2014/main" xmlns="" val="20002"/>
                    </a:ext>
                  </a:extLst>
                </a:gridCol>
                <a:gridCol w="6973146">
                  <a:extLst>
                    <a:ext uri="{9D8B030D-6E8A-4147-A177-3AD203B41FA5}">
                      <a16:colId xmlns:a16="http://schemas.microsoft.com/office/drawing/2014/main" xmlns=""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477958"/>
                  </a:ext>
                </a:extLst>
              </a:tr>
            </a:tbl>
          </a:graphicData>
        </a:graphic>
      </p:graphicFrame>
      <p:sp>
        <p:nvSpPr>
          <p:cNvPr id="5" name="Slide Number">
            <a:extLst>
              <a:ext uri="{FF2B5EF4-FFF2-40B4-BE49-F238E27FC236}">
                <a16:creationId xmlns:a16="http://schemas.microsoft.com/office/drawing/2014/main" xmlns=""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xmlns=""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xmlns=""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xmlns=""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xmlns=""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xmlns=""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xmlns=""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7" name="AutoShape 7">
            <a:extLst>
              <a:ext uri="{FF2B5EF4-FFF2-40B4-BE49-F238E27FC236}">
                <a16:creationId xmlns:a16="http://schemas.microsoft.com/office/drawing/2014/main" xmlns=""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xmlns=""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xmlns=""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xmlns=""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xmlns=""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xmlns=""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xmlns=""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xmlns=""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xmlns=""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xmlns=""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xmlns=""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xmlns=""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xmlns=""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xmlns=""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xmlns=""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xmlns=""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smtClean="0">
                <a:solidFill>
                  <a:schemeClr val="bg1"/>
                </a:solidFill>
                <a:cs typeface="Consolas" pitchFamily="49" charset="0"/>
              </a:rPr>
              <a:t>Network</a:t>
            </a:r>
            <a:r>
              <a:rPr lang="en-US" sz="3200" dirty="0" smtClean="0"/>
              <a:t> </a:t>
            </a:r>
            <a:r>
              <a:rPr lang="en-US" sz="3200" b="1" dirty="0" smtClean="0">
                <a:solidFill>
                  <a:schemeClr val="bg1"/>
                </a:solidFill>
                <a:cs typeface="Consolas" pitchFamily="49" charset="0"/>
              </a:rPr>
              <a:t>protocol</a:t>
            </a:r>
            <a:r>
              <a:rPr lang="en-US" sz="3200" dirty="0" smtClean="0"/>
              <a:t> (</a:t>
            </a:r>
            <a:r>
              <a:rPr lang="en-US" sz="3200" dirty="0" smtClean="0">
                <a:cs typeface="Consolas" pitchFamily="49" charset="0"/>
              </a:rPr>
              <a:t>http</a:t>
            </a:r>
            <a:r>
              <a:rPr lang="en-US" sz="3200" dirty="0" smtClean="0"/>
              <a:t>, </a:t>
            </a:r>
            <a:r>
              <a:rPr lang="en-US" sz="3200" dirty="0" smtClean="0">
                <a:cs typeface="Consolas" pitchFamily="49" charset="0"/>
              </a:rPr>
              <a:t>ftp</a:t>
            </a:r>
            <a:r>
              <a:rPr lang="en-US" sz="3200" dirty="0" smtClean="0"/>
              <a:t>, </a:t>
            </a:r>
            <a:r>
              <a:rPr lang="en-US" sz="3200" dirty="0" smtClean="0">
                <a:cs typeface="Consolas" pitchFamily="49" charset="0"/>
              </a:rPr>
              <a:t>https</a:t>
            </a:r>
            <a:r>
              <a:rPr lang="en-US" sz="3200" dirty="0" smtClean="0"/>
              <a:t>...) – HTTP in most cases</a:t>
            </a:r>
          </a:p>
          <a:p>
            <a:pPr marL="355600" indent="-355600">
              <a:buClr>
                <a:schemeClr val="tx1"/>
              </a:buClr>
            </a:pPr>
            <a:r>
              <a:rPr lang="en-US" sz="3200" b="1" dirty="0" smtClean="0">
                <a:solidFill>
                  <a:schemeClr val="bg1"/>
                </a:solidFill>
                <a:cs typeface="Consolas" pitchFamily="49" charset="0"/>
              </a:rPr>
              <a:t>Host</a:t>
            </a:r>
            <a:r>
              <a:rPr lang="en-US" sz="3200" dirty="0" smtClean="0"/>
              <a:t> </a:t>
            </a:r>
            <a:r>
              <a:rPr lang="en-US" sz="3200" dirty="0"/>
              <a:t>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dirty="0" smtClean="0"/>
              <a:t>(</a:t>
            </a:r>
            <a:r>
              <a:rPr lang="en-US" sz="3200" noProof="1" smtClean="0">
                <a:cs typeface="Consolas" pitchFamily="49" charset="0"/>
              </a:rPr>
              <a:t>softuni.org</a:t>
            </a:r>
            <a:r>
              <a:rPr lang="en-US" sz="3200" dirty="0" smtClean="0"/>
              <a:t>, </a:t>
            </a:r>
            <a:r>
              <a:rPr lang="en-US" sz="3200" dirty="0" smtClean="0">
                <a:cs typeface="Consolas" pitchFamily="49" charset="0"/>
              </a:rPr>
              <a:t>gmail.com</a:t>
            </a:r>
            <a:r>
              <a:rPr lang="en-US" sz="3200" dirty="0" smtClean="0"/>
              <a:t>, </a:t>
            </a:r>
            <a:r>
              <a:rPr lang="en-US" sz="3200" dirty="0" smtClean="0">
                <a:cs typeface="Consolas" pitchFamily="49" charset="0"/>
              </a:rPr>
              <a:t>127.0.0.1</a:t>
            </a:r>
            <a:r>
              <a:rPr lang="en-US" sz="3200" dirty="0" smtClean="0"/>
              <a:t>, </a:t>
            </a:r>
            <a:r>
              <a:rPr lang="en-US" sz="3200" dirty="0" smtClean="0">
                <a:cs typeface="Consolas" pitchFamily="49" charset="0"/>
              </a:rPr>
              <a:t>web</a:t>
            </a:r>
            <a:r>
              <a:rPr lang="en-US" sz="3200" dirty="0" smtClean="0"/>
              <a:t>)</a:t>
            </a:r>
            <a:endParaRPr lang="en-US" sz="3200" dirty="0"/>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xmlns=""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xmlns=""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xmlns=""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xmlns=""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xmlns=""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xmlns=""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xmlns=""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xmlns=""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xmlns=""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xmlns=""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xmlns=""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xmlns=""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xmlns=""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xmlns=""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xmlns=""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xmlns=""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xmlns=""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xmlns=""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xmlns=""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xmlns=""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xmlns=""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xmlns=""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xmlns=""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xmlns=""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xmlns=""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xmlns=""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xmlns=""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xmlns=""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xmlns=""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xmlns=""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xmlns=""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xmlns=""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xmlns="" val="20000"/>
                    </a:ext>
                  </a:extLst>
                </a:gridCol>
                <a:gridCol w="2340000">
                  <a:extLst>
                    <a:ext uri="{9D8B030D-6E8A-4147-A177-3AD203B41FA5}">
                      <a16:colId xmlns:a16="http://schemas.microsoft.com/office/drawing/2014/main" xmlns=""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xmlns=""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xmlns=""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xmlns=""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xmlns=""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xmlns="" val="10004"/>
                  </a:ext>
                </a:extLst>
              </a:tr>
            </a:tbl>
          </a:graphicData>
        </a:graphic>
      </p:graphicFrame>
      <p:sp>
        <p:nvSpPr>
          <p:cNvPr id="10" name="Slide Number">
            <a:extLst>
              <a:ext uri="{FF2B5EF4-FFF2-40B4-BE49-F238E27FC236}">
                <a16:creationId xmlns:a16="http://schemas.microsoft.com/office/drawing/2014/main" xmlns=""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graphicFrame>
        <p:nvGraphicFramePr>
          <p:cNvPr id="11" name="Content Placeholder 4">
            <a:extLst>
              <a:ext uri="{FF2B5EF4-FFF2-40B4-BE49-F238E27FC236}">
                <a16:creationId xmlns:a16="http://schemas.microsoft.com/office/drawing/2014/main" xmlns=""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xmlns="" val="20000"/>
                    </a:ext>
                  </a:extLst>
                </a:gridCol>
                <a:gridCol w="2340000">
                  <a:extLst>
                    <a:ext uri="{9D8B030D-6E8A-4147-A177-3AD203B41FA5}">
                      <a16:colId xmlns:a16="http://schemas.microsoft.com/office/drawing/2014/main" xmlns=""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xmlns=""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xmlns=""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xmlns=""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xmlns=""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xmlns="" val="928370619"/>
                  </a:ext>
                </a:extLst>
              </a:tr>
            </a:tbl>
          </a:graphicData>
        </a:graphic>
      </p:graphicFrame>
      <p:sp>
        <p:nvSpPr>
          <p:cNvPr id="19" name="AutoShape 7">
            <a:extLst>
              <a:ext uri="{FF2B5EF4-FFF2-40B4-BE49-F238E27FC236}">
                <a16:creationId xmlns:a16="http://schemas.microsoft.com/office/drawing/2014/main" xmlns=""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xmlns=""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xmlns=""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xmlns=""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xmlns=""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xmlns=""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xmlns=""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xmlns=""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xmlns=""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xmlns=""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xmlns=""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xmlns=""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xmlns=""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xmlns=""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CB0C2CD-460C-49E5-879A-0CF719250DD3}"/>
              </a:ext>
            </a:extLst>
          </p:cNvPr>
          <p:cNvSpPr>
            <a:spLocks noGrp="1"/>
          </p:cNvSpPr>
          <p:nvPr>
            <p:ph type="sldNum" sz="quarter" idx="5"/>
          </p:nvPr>
        </p:nvSpPr>
        <p:spPr/>
        <p:txBody>
          <a:bodyPr/>
          <a:lstStyle/>
          <a:p>
            <a:fld id="{2BF067CD-8E6B-4360-9AA8-C5DF2A48A6D1}" type="slidenum">
              <a:rPr lang="en-US" noProof="0" smtClean="0"/>
              <a:pPr/>
              <a:t>4</a:t>
            </a:fld>
            <a:endParaRPr lang="en-US" noProof="0" dirty="0"/>
          </a:p>
        </p:txBody>
      </p:sp>
      <p:sp>
        <p:nvSpPr>
          <p:cNvPr id="3" name="Text Placeholder 2">
            <a:extLst>
              <a:ext uri="{FF2B5EF4-FFF2-40B4-BE49-F238E27FC236}">
                <a16:creationId xmlns:a16="http://schemas.microsoft.com/office/drawing/2014/main" xmlns=""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xmlns=""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xmlns=""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xmlns=""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xmlns=""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xmlns=""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xmlns=""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xmlns=""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xmlns=""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xmlns=""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xmlns=""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xmlns=""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xmlns=""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xmlns=""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xmlns=""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xmlns=""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xmlns=""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xmlns=""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grpSp>
        <p:nvGrpSpPr>
          <p:cNvPr id="16" name="Group 15">
            <a:extLst>
              <a:ext uri="{FF2B5EF4-FFF2-40B4-BE49-F238E27FC236}">
                <a16:creationId xmlns:a16="http://schemas.microsoft.com/office/drawing/2014/main" xmlns=""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xmlns=""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xmlns=""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xmlns=""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xmlns=""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xmlns=""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xmlns=""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xmlns=""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grpSp>
        <p:nvGrpSpPr>
          <p:cNvPr id="5" name="Group 4">
            <a:extLst>
              <a:ext uri="{FF2B5EF4-FFF2-40B4-BE49-F238E27FC236}">
                <a16:creationId xmlns:a16="http://schemas.microsoft.com/office/drawing/2014/main" xmlns=""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xmlns=""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xmlns=""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xmlns=""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xmlns=""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8</a:t>
            </a:fld>
            <a:endParaRPr lang="en-US" noProof="0" dirty="0"/>
          </a:p>
        </p:txBody>
      </p:sp>
      <p:sp>
        <p:nvSpPr>
          <p:cNvPr id="11" name="Text Placeholder 10">
            <a:extLst>
              <a:ext uri="{FF2B5EF4-FFF2-40B4-BE49-F238E27FC236}">
                <a16:creationId xmlns:a16="http://schemas.microsoft.com/office/drawing/2014/main" xmlns=""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xmlns=""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xmlns=""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xmlns=""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9</a:t>
            </a:fld>
            <a:endParaRPr lang="en-US" noProof="0" dirty="0"/>
          </a:p>
        </p:txBody>
      </p:sp>
      <p:sp>
        <p:nvSpPr>
          <p:cNvPr id="12" name="Text Placeholder 11">
            <a:extLst>
              <a:ext uri="{FF2B5EF4-FFF2-40B4-BE49-F238E27FC236}">
                <a16:creationId xmlns:a16="http://schemas.microsoft.com/office/drawing/2014/main" xmlns=""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xmlns=""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xmlns=""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xmlns=""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xmlns=""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13112</TotalTime>
  <Words>10837</Words>
  <Application>Microsoft Office PowerPoint</Application>
  <PresentationFormat>Custom</PresentationFormat>
  <Paragraphs>945</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SoftUni</vt:lpstr>
      <vt:lpstr>HTTP Basics</vt:lpstr>
      <vt:lpstr>Table of Contents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vector>
  </TitlesOfParts>
  <Company>SoftUni – https://softuni.org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Vasil Donchev</cp:lastModifiedBy>
  <cp:revision>403</cp:revision>
  <cp:lastPrinted>2022-02-23T13:49:09Z</cp:lastPrinted>
  <dcterms:created xsi:type="dcterms:W3CDTF">2018-05-23T13:08:44Z</dcterms:created>
  <dcterms:modified xsi:type="dcterms:W3CDTF">2022-02-23T14:03:51Z</dcterms:modified>
  <cp:category>programming;computer programming;software development;web development</cp:category>
</cp:coreProperties>
</file>