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97" r:id="rId3"/>
    <p:sldId id="259" r:id="rId4"/>
    <p:sldId id="260" r:id="rId5"/>
    <p:sldId id="261" r:id="rId6"/>
    <p:sldId id="263" r:id="rId7"/>
    <p:sldId id="265" r:id="rId8"/>
    <p:sldId id="264" r:id="rId9"/>
    <p:sldId id="266" r:id="rId10"/>
    <p:sldId id="267" r:id="rId11"/>
    <p:sldId id="262" r:id="rId12"/>
    <p:sldId id="303" r:id="rId13"/>
    <p:sldId id="268" r:id="rId14"/>
    <p:sldId id="269" r:id="rId15"/>
    <p:sldId id="270" r:id="rId16"/>
    <p:sldId id="271" r:id="rId17"/>
    <p:sldId id="298" r:id="rId18"/>
    <p:sldId id="299" r:id="rId19"/>
    <p:sldId id="300" r:id="rId20"/>
    <p:sldId id="304" r:id="rId21"/>
    <p:sldId id="314" r:id="rId22"/>
    <p:sldId id="315" r:id="rId23"/>
    <p:sldId id="276" r:id="rId24"/>
    <p:sldId id="277" r:id="rId25"/>
    <p:sldId id="305" r:id="rId26"/>
    <p:sldId id="306" r:id="rId27"/>
    <p:sldId id="272" r:id="rId28"/>
    <p:sldId id="273" r:id="rId29"/>
    <p:sldId id="283" r:id="rId30"/>
    <p:sldId id="284" r:id="rId31"/>
    <p:sldId id="285" r:id="rId32"/>
    <p:sldId id="286" r:id="rId33"/>
    <p:sldId id="309" r:id="rId34"/>
    <p:sldId id="274" r:id="rId35"/>
    <p:sldId id="275" r:id="rId36"/>
    <p:sldId id="288" r:id="rId3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C90368D-77B2-4A3D-BA9A-9AAB681FEC02}">
          <p14:sldIdLst>
            <p14:sldId id="256"/>
            <p14:sldId id="297"/>
          </p14:sldIdLst>
        </p14:section>
        <p14:section name="What is Function?" id="{AB19D1FE-D28B-4E32-9F83-6031E918510A}">
          <p14:sldIdLst>
            <p14:sldId id="259"/>
            <p14:sldId id="260"/>
            <p14:sldId id="261"/>
          </p14:sldIdLst>
        </p14:section>
        <p14:section name="Declaring and Invoking Functions" id="{27A20FCC-E6FF-48CB-B778-6143298F29B9}">
          <p14:sldIdLst>
            <p14:sldId id="263"/>
            <p14:sldId id="265"/>
            <p14:sldId id="264"/>
            <p14:sldId id="266"/>
            <p14:sldId id="267"/>
            <p14:sldId id="262"/>
            <p14:sldId id="303"/>
            <p14:sldId id="268"/>
            <p14:sldId id="269"/>
            <p14:sldId id="270"/>
            <p14:sldId id="271"/>
          </p14:sldIdLst>
        </p14:section>
        <p14:section name="Returing values" id="{2C4A3961-272A-4153-BAA6-D9EE31D2EEE8}">
          <p14:sldIdLst>
            <p14:sldId id="298"/>
            <p14:sldId id="299"/>
            <p14:sldId id="300"/>
            <p14:sldId id="304"/>
            <p14:sldId id="314"/>
            <p14:sldId id="315"/>
          </p14:sldIdLst>
        </p14:section>
        <p14:section name="Nested Functions" id="{70F76FD8-C6DB-4B37-99B3-292AF4C1D2D8}">
          <p14:sldIdLst>
            <p14:sldId id="276"/>
            <p14:sldId id="277"/>
            <p14:sldId id="305"/>
            <p14:sldId id="306"/>
          </p14:sldIdLst>
        </p14:section>
        <p14:section name="Arrow Functions" id="{DC7529B7-5FA3-4E08-8CFD-E6CB70FA9D64}">
          <p14:sldIdLst>
            <p14:sldId id="272"/>
            <p14:sldId id="273"/>
          </p14:sldIdLst>
        </p14:section>
        <p14:section name="Naming and Best Practices" id="{A35EA419-0461-4D41-BCD6-02CAE4879D84}">
          <p14:sldIdLst>
            <p14:sldId id="283"/>
            <p14:sldId id="284"/>
            <p14:sldId id="285"/>
            <p14:sldId id="286"/>
            <p14:sldId id="309"/>
            <p14:sldId id="274"/>
            <p14:sldId id="275"/>
          </p14:sldIdLst>
        </p14:section>
        <p14:section name="Conclusion" id="{336E7867-E2D6-43E7-BADC-BD8A5EA41FD9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FFF"/>
    <a:srgbClr val="FF0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5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-264" y="-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9604218"/>
            <a:ext cx="6387316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387316" y="9604218"/>
            <a:ext cx="408785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31920" y="9604218"/>
            <a:ext cx="364182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4218"/>
            <a:ext cx="6431920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4218"/>
            <a:ext cx="6431920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4271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27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8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4218"/>
            <a:ext cx="6431920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350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4218"/>
            <a:ext cx="6431920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4218"/>
            <a:ext cx="6431920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2387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4218"/>
            <a:ext cx="6431920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973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4218"/>
            <a:ext cx="6431920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9136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9604218"/>
            <a:ext cx="6431920" cy="322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220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70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046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3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970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22355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1876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2451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2044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4919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1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1792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61932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5624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07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9" r:id="rId7"/>
    <p:sldLayoutId id="2147483720" r:id="rId8"/>
    <p:sldLayoutId id="2147483721" r:id="rId9"/>
    <p:sldLayoutId id="2147483723" r:id="rId10"/>
    <p:sldLayoutId id="2147483724" r:id="rId11"/>
    <p:sldLayoutId id="2147483725" r:id="rId12"/>
    <p:sldLayoutId id="214748372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Functions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1D1B986-1518-4A1E-951C-9C4A1CA0216D}"/>
              </a:ext>
            </a:extLst>
          </p:cNvPr>
          <p:cNvSpPr/>
          <p:nvPr/>
        </p:nvSpPr>
        <p:spPr>
          <a:xfrm rot="20881820">
            <a:off x="-1150577" y="2736485"/>
            <a:ext cx="548839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/>
                <a:latin typeface="Gabriola" panose="04040605051002020D02" pitchFamily="82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28895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Invocation from another function:</a:t>
            </a:r>
          </a:p>
          <a:p>
            <a:pPr>
              <a:spcBef>
                <a:spcPts val="16800"/>
              </a:spcBef>
            </a:pPr>
            <a:r>
              <a:rPr lang="en-US" dirty="0"/>
              <a:t>Self-invocation (</a:t>
            </a:r>
            <a:r>
              <a:rPr lang="en-US" b="1" dirty="0">
                <a:solidFill>
                  <a:schemeClr val="accent1"/>
                </a:solidFill>
              </a:rPr>
              <a:t>recursion</a:t>
            </a:r>
            <a:r>
              <a:rPr lang="en-US" dirty="0"/>
              <a:t>):</a:t>
            </a: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46000" y="1980116"/>
            <a:ext cx="6795000" cy="180888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 printDocument()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printLabel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printContent()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4698116"/>
            <a:ext cx="6795000" cy="180888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countDown</a:t>
            </a:r>
            <a:r>
              <a:rPr lang="en-US" sz="2600" b="1" noProof="1">
                <a:latin typeface="Consolas" pitchFamily="49" charset="0"/>
              </a:rPr>
              <a:t>(x)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console.log(x);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if (x &gt; 0)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countDown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(x - 1);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xmlns="" id="{96A38DFF-2E12-4062-9B7C-38E7DF4348DD}"/>
              </a:ext>
            </a:extLst>
          </p:cNvPr>
          <p:cNvSpPr/>
          <p:nvPr/>
        </p:nvSpPr>
        <p:spPr bwMode="auto">
          <a:xfrm>
            <a:off x="8153400" y="2046358"/>
            <a:ext cx="3505200" cy="838200"/>
          </a:xfrm>
          <a:prstGeom prst="wedgeRoundRectCallout">
            <a:avLst>
              <a:gd name="adj1" fmla="val -132338"/>
              <a:gd name="adj2" fmla="val 447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xmlns="" id="{16580007-0FF0-4E53-8850-788AF2AD8407}"/>
              </a:ext>
            </a:extLst>
          </p:cNvPr>
          <p:cNvSpPr/>
          <p:nvPr/>
        </p:nvSpPr>
        <p:spPr bwMode="auto">
          <a:xfrm>
            <a:off x="8435233" y="4869000"/>
            <a:ext cx="3124200" cy="865105"/>
          </a:xfrm>
          <a:prstGeom prst="wedgeRoundRectCallout">
            <a:avLst>
              <a:gd name="adj1" fmla="val -92714"/>
              <a:gd name="adj2" fmla="val 46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358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Does </a:t>
            </a:r>
            <a:r>
              <a:rPr lang="en-GB" b="1" dirty="0">
                <a:solidFill>
                  <a:schemeClr val="accent1"/>
                </a:solidFill>
              </a:rPr>
              <a:t>not</a:t>
            </a:r>
            <a:r>
              <a:rPr lang="en-GB" dirty="0"/>
              <a:t> receive arguments when invoked</a:t>
            </a:r>
          </a:p>
          <a:p>
            <a:pPr>
              <a:buClr>
                <a:schemeClr val="tx1"/>
              </a:buClr>
            </a:pPr>
            <a:r>
              <a:rPr lang="en-GB" dirty="0"/>
              <a:t>The result is </a:t>
            </a:r>
            <a:r>
              <a:rPr lang="en-GB" b="1" dirty="0">
                <a:solidFill>
                  <a:schemeClr val="accent1"/>
                </a:solidFill>
              </a:rPr>
              <a:t>always the same </a:t>
            </a:r>
            <a:r>
              <a:rPr lang="en-GB" dirty="0"/>
              <a:t>(unless it reads data from outside)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Without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3204000"/>
            <a:ext cx="9982200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printHeader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console.log('~~~-   {@}   -~~~');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console.log('~- Certificate -~');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console.log('~~~-  ~---~  -~~~');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printHeader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  </a:t>
            </a:r>
            <a:r>
              <a:rPr lang="bg-BG" sz="2600" b="1" noProof="1">
                <a:latin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// Output is always the same</a:t>
            </a:r>
          </a:p>
        </p:txBody>
      </p:sp>
    </p:spTree>
    <p:extLst>
      <p:ext uri="{BB962C8B-B14F-4D97-AF65-F5344CB8AC3E}">
        <p14:creationId xmlns:p14="http://schemas.microsoft.com/office/powerpoint/2010/main" val="30335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Can receive </a:t>
            </a:r>
            <a:r>
              <a:rPr lang="en-GB" b="1" dirty="0">
                <a:solidFill>
                  <a:schemeClr val="accent1"/>
                </a:solidFill>
              </a:rPr>
              <a:t>any number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1"/>
                </a:solidFill>
              </a:rPr>
              <a:t>type</a:t>
            </a:r>
            <a:r>
              <a:rPr lang="en-GB" dirty="0"/>
              <a:t> of arguments when invoked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With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4374000"/>
            <a:ext cx="9982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printName(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[0] + ' '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[1]);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printName(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['John', 'Smith']</a:t>
            </a:r>
            <a:r>
              <a:rPr lang="en-US" sz="2800" b="1" noProof="1"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John Smith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78D00B8-0DAB-495F-97CF-CC485B9F6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1998432"/>
            <a:ext cx="9982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a, b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*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5, 7</a:t>
            </a:r>
            <a:r>
              <a:rPr lang="en-US" sz="2800" b="1" noProof="1"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35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xmlns="" id="{5530DB24-1D9B-4070-A5C4-3E4EEE75229C}"/>
              </a:ext>
            </a:extLst>
          </p:cNvPr>
          <p:cNvSpPr/>
          <p:nvPr/>
        </p:nvSpPr>
        <p:spPr bwMode="auto">
          <a:xfrm>
            <a:off x="5646000" y="2664000"/>
            <a:ext cx="3505200" cy="838200"/>
          </a:xfrm>
          <a:prstGeom prst="wedgeRoundRectCallout">
            <a:avLst>
              <a:gd name="adj1" fmla="val -97555"/>
              <a:gd name="adj2" fmla="val 540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two numbers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xmlns="" id="{49D43FF7-63E1-4531-BAD4-C4C2B4FC992A}"/>
              </a:ext>
            </a:extLst>
          </p:cNvPr>
          <p:cNvSpPr/>
          <p:nvPr/>
        </p:nvSpPr>
        <p:spPr bwMode="auto">
          <a:xfrm>
            <a:off x="6996000" y="3580963"/>
            <a:ext cx="3505200" cy="838200"/>
          </a:xfrm>
          <a:prstGeom prst="wedgeRoundRectCallout">
            <a:avLst>
              <a:gd name="adj1" fmla="val -66996"/>
              <a:gd name="adj2" fmla="val 2203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array of strings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95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function that </a:t>
            </a:r>
            <a:r>
              <a:rPr lang="en-GB" b="1" dirty="0">
                <a:solidFill>
                  <a:schemeClr val="accent1"/>
                </a:solidFill>
              </a:rPr>
              <a:t>receives a grade </a:t>
            </a:r>
            <a:r>
              <a:rPr lang="en-GB" dirty="0"/>
              <a:t>between 2.00 and 6.00 and prints a formatted line with </a:t>
            </a:r>
            <a:r>
              <a:rPr lang="en-GB" b="1" dirty="0">
                <a:solidFill>
                  <a:schemeClr val="accent1"/>
                </a:solidFill>
              </a:rPr>
              <a:t>grade and description</a:t>
            </a:r>
          </a:p>
          <a:p>
            <a:pPr lvl="1"/>
            <a:r>
              <a:rPr lang="en-GB" dirty="0"/>
              <a:t>Grade &lt; 3.00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Fail</a:t>
            </a:r>
          </a:p>
          <a:p>
            <a:pPr lvl="1"/>
            <a:r>
              <a:rPr lang="en-GB" dirty="0"/>
              <a:t>Grade &gt;= 3.00 and &lt; 3.50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Poor</a:t>
            </a:r>
          </a:p>
          <a:p>
            <a:pPr lvl="1"/>
            <a:r>
              <a:rPr lang="en-GB" dirty="0"/>
              <a:t>Grade &gt;= 3.50 and &lt; 4.50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Good</a:t>
            </a:r>
          </a:p>
          <a:p>
            <a:pPr lvl="1"/>
            <a:r>
              <a:rPr lang="en-GB" dirty="0"/>
              <a:t>Grade &gt;= 4.50 and &lt; 5.50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Very good</a:t>
            </a:r>
          </a:p>
          <a:p>
            <a:pPr lvl="1"/>
            <a:r>
              <a:rPr lang="en-GB" dirty="0"/>
              <a:t>Grade &gt;= 5.50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Excellent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Format Grade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BD664C47-5699-4F25-9D12-822111298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69142"/>
              </p:ext>
            </p:extLst>
          </p:nvPr>
        </p:nvGraphicFramePr>
        <p:xfrm>
          <a:off x="7311000" y="2584936"/>
          <a:ext cx="4185000" cy="1752600"/>
        </p:xfrm>
        <a:graphic>
          <a:graphicData uri="http://schemas.openxmlformats.org/drawingml/2006/table">
            <a:tbl>
              <a:tblPr firstRow="1" firstCol="1" bandRow="1"/>
              <a:tblGrid>
                <a:gridCol w="1157499">
                  <a:extLst>
                    <a:ext uri="{9D8B030D-6E8A-4147-A177-3AD203B41FA5}">
                      <a16:colId xmlns:a16="http://schemas.microsoft.com/office/drawing/2014/main" xmlns="" val="3846387992"/>
                    </a:ext>
                  </a:extLst>
                </a:gridCol>
                <a:gridCol w="3027501">
                  <a:extLst>
                    <a:ext uri="{9D8B030D-6E8A-4147-A177-3AD203B41FA5}">
                      <a16:colId xmlns:a16="http://schemas.microsoft.com/office/drawing/2014/main" xmlns="" val="2825981150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3.33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Poor (3.33)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4.50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Very good (4.50)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63684242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Fail (2)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53397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Format Grade</a:t>
            </a: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00" y="1989000"/>
            <a:ext cx="9020268" cy="3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6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Create a </a:t>
            </a:r>
            <a:r>
              <a:rPr lang="en-GB" dirty="0"/>
              <a:t>function</a:t>
            </a:r>
            <a:r>
              <a:rPr lang="bg-BG" dirty="0"/>
              <a:t> </a:t>
            </a:r>
            <a:r>
              <a:rPr lang="en-US" dirty="0"/>
              <a:t>that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calculates</a:t>
            </a:r>
            <a:r>
              <a:rPr lang="bg-BG" dirty="0"/>
              <a:t> </a:t>
            </a:r>
            <a:r>
              <a:rPr lang="en-US" dirty="0"/>
              <a:t>the result of a number, raised to the given power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accent1"/>
                </a:solidFill>
              </a:rPr>
              <a:t>Print</a:t>
            </a:r>
            <a:r>
              <a:rPr lang="en-US" dirty="0"/>
              <a:t> the result to the console</a:t>
            </a:r>
            <a:endParaRPr lang="en-GB" dirty="0"/>
          </a:p>
          <a:p>
            <a:pPr marL="609036" lvl="1" indent="0">
              <a:buNone/>
            </a:pP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: Math Power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A853A06F-FC8A-4B78-80E0-B30E9E997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425399"/>
              </p:ext>
            </p:extLst>
          </p:nvPr>
        </p:nvGraphicFramePr>
        <p:xfrm>
          <a:off x="1438500" y="3699000"/>
          <a:ext cx="9315001" cy="1542288"/>
        </p:xfrm>
        <a:graphic>
          <a:graphicData uri="http://schemas.openxmlformats.org/drawingml/2006/table">
            <a:tbl>
              <a:tblPr firstRow="1" firstCol="1" bandRow="1"/>
              <a:tblGrid>
                <a:gridCol w="2083617">
                  <a:extLst>
                    <a:ext uri="{9D8B030D-6E8A-4147-A177-3AD203B41FA5}">
                      <a16:colId xmlns:a16="http://schemas.microsoft.com/office/drawing/2014/main" xmlns="" val="3846387992"/>
                    </a:ext>
                  </a:extLst>
                </a:gridCol>
                <a:gridCol w="2281383">
                  <a:extLst>
                    <a:ext uri="{9D8B030D-6E8A-4147-A177-3AD203B41FA5}">
                      <a16:colId xmlns:a16="http://schemas.microsoft.com/office/drawing/2014/main" xmlns="" val="2825981150"/>
                    </a:ext>
                  </a:extLst>
                </a:gridCol>
                <a:gridCol w="4950001">
                  <a:extLst>
                    <a:ext uri="{9D8B030D-6E8A-4147-A177-3AD203B41FA5}">
                      <a16:colId xmlns:a16="http://schemas.microsoft.com/office/drawing/2014/main" xmlns="" val="336911813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2,8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800" b="1" kern="1200" baseline="300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=2*2*2*2*2*2*2*2=256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3,4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800" b="1" kern="1200" baseline="300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=3*3*3*3=81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63684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3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Math Power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00" y="1944000"/>
            <a:ext cx="7413379" cy="35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A18810-D0C3-4F4A-9E23-1D4150CC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xmlns="" id="{C3D0BE05-4FFB-4209-827D-E2E1BC6E5664}"/>
              </a:ext>
            </a:extLst>
          </p:cNvPr>
          <p:cNvSpPr/>
          <p:nvPr/>
        </p:nvSpPr>
        <p:spPr bwMode="auto">
          <a:xfrm rot="5400000">
            <a:off x="5105400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89332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</a:t>
            </a:r>
            <a:r>
              <a:rPr lang="en-US" sz="3200" b="1" dirty="0">
                <a:solidFill>
                  <a:schemeClr val="bg1"/>
                </a:solidFill>
              </a:rPr>
              <a:t>stops the function's execution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the specified value to the caller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pPr marL="442912" lvl="1" indent="0">
              <a:buNone/>
            </a:pPr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41000" y="3287566"/>
            <a:ext cx="8607294" cy="25264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rgbClr val="234465"/>
                </a:solidFill>
                <a:effectLst/>
              </a:rPr>
              <a:t>function readFullName(</a:t>
            </a:r>
            <a:r>
              <a:rPr lang="en-US" sz="2500" dirty="0">
                <a:solidFill>
                  <a:schemeClr val="bg1"/>
                </a:solidFill>
                <a:effectLst/>
              </a:rPr>
              <a:t>firstName, 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500" dirty="0">
                <a:solidFill>
                  <a:srgbClr val="FFA000"/>
                </a:solidFill>
                <a:effectLst/>
              </a:rPr>
              <a:t>  return</a:t>
            </a:r>
            <a:r>
              <a:rPr lang="en-US" sz="25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}</a:t>
            </a:r>
          </a:p>
          <a:p>
            <a:endParaRPr lang="en-US" sz="2500" dirty="0">
              <a:solidFill>
                <a:srgbClr val="234465"/>
              </a:solidFill>
              <a:effectLst/>
            </a:endParaRP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const fullName = </a:t>
            </a:r>
            <a:r>
              <a:rPr lang="en-US" sz="2500" dirty="0">
                <a:solidFill>
                  <a:schemeClr val="bg1"/>
                </a:solidFill>
                <a:effectLst/>
              </a:rPr>
              <a:t>readFullName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("John","Smith");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console.log(fullName) </a:t>
            </a:r>
            <a:r>
              <a:rPr lang="en-US" sz="2500" i="1" dirty="0">
                <a:solidFill>
                  <a:schemeClr val="accent2"/>
                </a:solidFill>
                <a:effectLst/>
              </a:rPr>
              <a:t>//John Smith</a:t>
            </a:r>
          </a:p>
        </p:txBody>
      </p:sp>
    </p:spTree>
    <p:extLst>
      <p:ext uri="{BB962C8B-B14F-4D97-AF65-F5344CB8AC3E}">
        <p14:creationId xmlns:p14="http://schemas.microsoft.com/office/powerpoint/2010/main" val="39134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08200" y="2534299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let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08200" y="3990651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let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08200" y="5423700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multiply(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(5,10), 20)</a:t>
            </a:r>
          </a:p>
        </p:txBody>
      </p:sp>
    </p:spTree>
    <p:extLst>
      <p:ext uri="{BB962C8B-B14F-4D97-AF65-F5344CB8AC3E}">
        <p14:creationId xmlns:p14="http://schemas.microsoft.com/office/powerpoint/2010/main" val="35218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47234" indent="-514350">
              <a:lnSpc>
                <a:spcPct val="120000"/>
              </a:lnSpc>
            </a:pPr>
            <a:r>
              <a:rPr lang="en-US" dirty="0"/>
              <a:t>What is a Function?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Declaring and Invoking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Nested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Value and Reference Types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Arrow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Naming and Best Practices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902DD06-F14A-47C3-A133-1B047B9AE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6C096E6-03FD-4135-A60F-DBD9D0A525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if </a:t>
            </a:r>
            <a:r>
              <a:rPr lang="en-US" b="1" dirty="0">
                <a:solidFill>
                  <a:schemeClr val="accent1"/>
                </a:solidFill>
              </a:rPr>
              <a:t>array index </a:t>
            </a:r>
            <a:r>
              <a:rPr lang="en-US" dirty="0"/>
              <a:t>is valid:</a:t>
            </a:r>
          </a:p>
          <a:p>
            <a:pPr>
              <a:spcBef>
                <a:spcPts val="20400"/>
              </a:spcBef>
            </a:pPr>
            <a:r>
              <a:rPr lang="en-US" dirty="0"/>
              <a:t>Does the student pass the exam: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DBCDC68-46D8-4068-9154-F534FA85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Values: Examples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5192BCB7-F024-4651-BF1A-B258428C039C}"/>
              </a:ext>
            </a:extLst>
          </p:cNvPr>
          <p:cNvSpPr txBox="1">
            <a:spLocks/>
          </p:cNvSpPr>
          <p:nvPr/>
        </p:nvSpPr>
        <p:spPr>
          <a:xfrm>
            <a:off x="1056000" y="1899000"/>
            <a:ext cx="10080000" cy="237254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234465"/>
                </a:solidFill>
                <a:effectLst/>
              </a:rPr>
              <a:t>function 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isValid</a:t>
            </a:r>
            <a:r>
              <a:rPr lang="en-US" sz="2000" dirty="0">
                <a:solidFill>
                  <a:srgbClr val="234465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index,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arr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if (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Number.isInteger</a:t>
            </a:r>
            <a:r>
              <a:rPr lang="en-US" sz="2000" dirty="0">
                <a:solidFill>
                  <a:srgbClr val="234465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</a:t>
            </a:r>
            <a:r>
              <a:rPr lang="en-US" sz="2000" dirty="0">
                <a:solidFill>
                  <a:srgbClr val="234465"/>
                </a:solidFill>
                <a:effectLst/>
              </a:rPr>
              <a:t>) &amp;&amp; 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</a:t>
            </a:r>
            <a:r>
              <a:rPr lang="en-US" sz="2000" dirty="0">
                <a:solidFill>
                  <a:srgbClr val="234465"/>
                </a:solidFill>
                <a:effectLst/>
              </a:rPr>
              <a:t> &gt;= 0 &amp;&amp; 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</a:t>
            </a:r>
            <a:r>
              <a:rPr lang="en-US" sz="2000" dirty="0">
                <a:solidFill>
                  <a:srgbClr val="234465"/>
                </a:solidFill>
                <a:effectLst/>
              </a:rPr>
              <a:t> &lt;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arr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.length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true;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} else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false;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}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165E70D4-90C0-4940-9280-ADF6D385D797}"/>
              </a:ext>
            </a:extLst>
          </p:cNvPr>
          <p:cNvSpPr txBox="1">
            <a:spLocks/>
          </p:cNvSpPr>
          <p:nvPr/>
        </p:nvSpPr>
        <p:spPr>
          <a:xfrm>
            <a:off x="1056000" y="5184000"/>
            <a:ext cx="10080000" cy="114143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234465"/>
                </a:solidFill>
                <a:effectLst/>
              </a:rPr>
              <a:t>function pass(</a:t>
            </a:r>
            <a:r>
              <a:rPr lang="en-US" sz="2000" dirty="0">
                <a:solidFill>
                  <a:schemeClr val="bg1"/>
                </a:solidFill>
                <a:effectLst/>
              </a:rPr>
              <a:t>grade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grade &gt;= 3;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04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Create a </a:t>
            </a:r>
            <a:r>
              <a:rPr lang="en-GB" dirty="0"/>
              <a:t>function</a:t>
            </a:r>
            <a:r>
              <a:rPr lang="bg-BG" dirty="0"/>
              <a:t> </a:t>
            </a:r>
            <a:r>
              <a:rPr lang="en-US" dirty="0"/>
              <a:t>that takes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and returns the string repeated </a:t>
            </a:r>
            <a:r>
              <a:rPr lang="en-US" b="1" dirty="0">
                <a:solidFill>
                  <a:schemeClr val="bg1"/>
                </a:solidFill>
              </a:rPr>
              <a:t>n times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accent1"/>
                </a:solidFill>
              </a:rPr>
              <a:t>Return</a:t>
            </a:r>
            <a:r>
              <a:rPr lang="en-US" dirty="0"/>
              <a:t> the result as a string</a:t>
            </a:r>
            <a:endParaRPr lang="en-GB" dirty="0"/>
          </a:p>
          <a:p>
            <a:pPr marL="609036" lvl="1" indent="0">
              <a:buNone/>
            </a:pP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Repeat String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49F10B25-F01F-4B05-9BA9-FDAFA6364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3307"/>
              </p:ext>
            </p:extLst>
          </p:nvPr>
        </p:nvGraphicFramePr>
        <p:xfrm>
          <a:off x="3261000" y="3879000"/>
          <a:ext cx="5670000" cy="1542288"/>
        </p:xfrm>
        <a:graphic>
          <a:graphicData uri="http://schemas.openxmlformats.org/drawingml/2006/table">
            <a:tbl>
              <a:tblPr firstRow="1" firstCol="1" bandRow="1"/>
              <a:tblGrid>
                <a:gridCol w="2706554">
                  <a:extLst>
                    <a:ext uri="{9D8B030D-6E8A-4147-A177-3AD203B41FA5}">
                      <a16:colId xmlns:a16="http://schemas.microsoft.com/office/drawing/2014/main" xmlns="" val="3846387992"/>
                    </a:ext>
                  </a:extLst>
                </a:gridCol>
                <a:gridCol w="2963446">
                  <a:extLst>
                    <a:ext uri="{9D8B030D-6E8A-4147-A177-3AD203B41FA5}">
                      <a16:colId xmlns:a16="http://schemas.microsoft.com/office/drawing/2014/main" xmlns="" val="2825981150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",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abcabc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"String",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StringString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63684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32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13F66D77-AEE9-4BB9-A291-EF1A4DB28535}"/>
              </a:ext>
            </a:extLst>
          </p:cNvPr>
          <p:cNvSpPr txBox="1">
            <a:spLocks/>
          </p:cNvSpPr>
          <p:nvPr/>
        </p:nvSpPr>
        <p:spPr>
          <a:xfrm>
            <a:off x="2113500" y="2304000"/>
            <a:ext cx="7965000" cy="317276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234465"/>
                </a:solidFill>
                <a:effectLst/>
              </a:rPr>
              <a:t>function repeat(</a:t>
            </a:r>
            <a:r>
              <a:rPr lang="en-US" sz="2400" dirty="0">
                <a:solidFill>
                  <a:schemeClr val="bg1"/>
                </a:solidFill>
                <a:effectLst/>
              </a:rPr>
              <a:t>str, n</a:t>
            </a:r>
            <a:r>
              <a:rPr lang="en-US" sz="24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let result = '';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for (let </a:t>
            </a:r>
            <a:r>
              <a:rPr lang="en-US" sz="2400" dirty="0" err="1">
                <a:solidFill>
                  <a:srgbClr val="234465"/>
                </a:solidFill>
                <a:effectLst/>
              </a:rPr>
              <a:t>i</a:t>
            </a:r>
            <a:r>
              <a:rPr lang="en-US" sz="2400" dirty="0">
                <a:solidFill>
                  <a:srgbClr val="234465"/>
                </a:solidFill>
                <a:effectLst/>
              </a:rPr>
              <a:t> = 0; </a:t>
            </a:r>
            <a:r>
              <a:rPr lang="en-US" sz="2400" dirty="0" err="1">
                <a:solidFill>
                  <a:srgbClr val="234465"/>
                </a:solidFill>
                <a:effectLst/>
              </a:rPr>
              <a:t>i</a:t>
            </a:r>
            <a:r>
              <a:rPr lang="en-US" sz="2400" dirty="0">
                <a:solidFill>
                  <a:srgbClr val="234465"/>
                </a:solidFill>
                <a:effectLst/>
              </a:rPr>
              <a:t> &lt; </a:t>
            </a:r>
            <a:r>
              <a:rPr lang="en-US" sz="2400" dirty="0">
                <a:solidFill>
                  <a:schemeClr val="bg1"/>
                </a:solidFill>
                <a:effectLst/>
              </a:rPr>
              <a:t>n</a:t>
            </a:r>
            <a:r>
              <a:rPr lang="en-US" sz="2400" dirty="0">
                <a:solidFill>
                  <a:srgbClr val="234465"/>
                </a:solidFill>
                <a:effectLst/>
              </a:rPr>
              <a:t>; </a:t>
            </a:r>
            <a:r>
              <a:rPr lang="en-US" sz="2400" dirty="0" err="1">
                <a:solidFill>
                  <a:srgbClr val="234465"/>
                </a:solidFill>
                <a:effectLst/>
              </a:rPr>
              <a:t>i</a:t>
            </a:r>
            <a:r>
              <a:rPr lang="en-US" sz="2400" dirty="0">
                <a:solidFill>
                  <a:srgbClr val="234465"/>
                </a:solidFill>
                <a:effectLst/>
              </a:rPr>
              <a:t>++) 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  result += </a:t>
            </a:r>
            <a:r>
              <a:rPr lang="en-US" sz="2400" dirty="0">
                <a:solidFill>
                  <a:schemeClr val="bg1"/>
                </a:solidFill>
                <a:effectLst/>
              </a:rPr>
              <a:t>str</a:t>
            </a:r>
            <a:r>
              <a:rPr lang="en-US" sz="2400" dirty="0">
                <a:solidFill>
                  <a:srgbClr val="234465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}</a:t>
            </a:r>
          </a:p>
          <a:p>
            <a:endParaRPr lang="en-US" sz="2400" dirty="0">
              <a:solidFill>
                <a:srgbClr val="234465"/>
              </a:solidFill>
              <a:effectLst/>
            </a:endParaRP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4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930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Nested Functions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94EA723B-E48B-41FB-8C05-947FC3192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02" y="1404000"/>
            <a:ext cx="2993395" cy="25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1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Functions can be </a:t>
            </a:r>
            <a:r>
              <a:rPr lang="en-US" sz="3200" b="1" dirty="0">
                <a:solidFill>
                  <a:schemeClr val="bg1"/>
                </a:solidFill>
              </a:rPr>
              <a:t>nested</a:t>
            </a:r>
            <a:r>
              <a:rPr lang="en-US" sz="3200" dirty="0"/>
              <a:t>, i.e. hold other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Functions: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6701" y="1974758"/>
            <a:ext cx="9078599" cy="428924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swapElements(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arr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for (let i = 0; i &lt; arr.length/2;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(arr, i, arr.length - 1 -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console.log(arr.join(' '));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(elements, i, j)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let temp = elements[i];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elements[i] = elements[j];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elements[j] = temp;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xmlns="" id="{B5076B21-A0E0-43A9-9E0F-9CA8937B0B05}"/>
              </a:ext>
            </a:extLst>
          </p:cNvPr>
          <p:cNvSpPr/>
          <p:nvPr/>
        </p:nvSpPr>
        <p:spPr bwMode="auto">
          <a:xfrm>
            <a:off x="6951000" y="3249000"/>
            <a:ext cx="3505200" cy="558435"/>
          </a:xfrm>
          <a:prstGeom prst="wedgeRoundRectCallout">
            <a:avLst>
              <a:gd name="adj1" fmla="val -38177"/>
              <a:gd name="adj2" fmla="val 1251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function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326C29A-3752-40C2-BE6D-BA44BDB6DEFD}"/>
              </a:ext>
            </a:extLst>
          </p:cNvPr>
          <p:cNvSpPr/>
          <p:nvPr/>
        </p:nvSpPr>
        <p:spPr bwMode="auto">
          <a:xfrm>
            <a:off x="1956000" y="3960508"/>
            <a:ext cx="5355000" cy="1943492"/>
          </a:xfrm>
          <a:prstGeom prst="rect">
            <a:avLst/>
          </a:prstGeom>
          <a:solidFill>
            <a:srgbClr val="234465">
              <a:alpha val="10196"/>
            </a:srgbClr>
          </a:solidFill>
          <a:ln w="57150">
            <a:solidFill>
              <a:schemeClr val="bg1"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326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477B549-0051-4241-9356-F25CDC85D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567122E-40DF-430E-9108-DC3EDA9F9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receives a 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 and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, containing two strings and </a:t>
            </a:r>
            <a:r>
              <a:rPr lang="en-US" b="1" dirty="0">
                <a:solidFill>
                  <a:schemeClr val="bg1"/>
                </a:solidFill>
              </a:rPr>
              <a:t>prints</a:t>
            </a:r>
            <a:r>
              <a:rPr lang="en-US" dirty="0"/>
              <a:t> a formatted certificate</a:t>
            </a:r>
          </a:p>
          <a:p>
            <a:pPr lvl="1"/>
            <a:r>
              <a:rPr lang="en-US" dirty="0"/>
              <a:t>If the student failed,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"Student does not qualify"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090ABB1C-2D12-4D7A-8AD3-AC1FDF91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Certificate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9831001-4D75-4F3F-9BA7-DCDF2CAF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01" y="3497284"/>
            <a:ext cx="9078599" cy="245098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printCertificate(5.25, ['Peter', 'Carter']);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~~~-   {@}   -~~~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~- Certificate -~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~~~-  ~---~  -~~~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Peter Carter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Very good (5.25)</a:t>
            </a:r>
          </a:p>
        </p:txBody>
      </p:sp>
    </p:spTree>
    <p:extLst>
      <p:ext uri="{BB962C8B-B14F-4D97-AF65-F5344CB8AC3E}">
        <p14:creationId xmlns:p14="http://schemas.microsoft.com/office/powerpoint/2010/main" val="32982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477B549-0051-4241-9356-F25CDC85D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567122E-40DF-430E-9108-DC3EDA9F9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functions we declared in </a:t>
            </a:r>
            <a:r>
              <a:rPr lang="en-US" b="1" dirty="0">
                <a:solidFill>
                  <a:schemeClr val="bg1"/>
                </a:solidFill>
              </a:rPr>
              <a:t>earlier examples</a:t>
            </a:r>
            <a:r>
              <a:rPr lang="en-US" dirty="0"/>
              <a:t>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090ABB1C-2D12-4D7A-8AD3-AC1FDF91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Certificate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9831001-4D75-4F3F-9BA7-DCDF2CAF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2" y="2259000"/>
            <a:ext cx="10799998" cy="376602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printCertificate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(grade, nameArr)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pass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printHeader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printName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(nameArr);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formatGrade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let msg = `${nameArr[0]} ${nameArr[1]} does not qualify`;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console.log(msg);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906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9B4363D-2997-40EF-A6F7-72A5550FEC2B}"/>
              </a:ext>
            </a:extLst>
          </p:cNvPr>
          <p:cNvSpPr/>
          <p:nvPr/>
        </p:nvSpPr>
        <p:spPr>
          <a:xfrm>
            <a:off x="4705235" y="1981201"/>
            <a:ext cx="27815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() =&gt; {}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Arrow Functions</a:t>
            </a:r>
          </a:p>
        </p:txBody>
      </p:sp>
    </p:spTree>
    <p:extLst>
      <p:ext uri="{BB962C8B-B14F-4D97-AF65-F5344CB8AC3E}">
        <p14:creationId xmlns:p14="http://schemas.microsoft.com/office/powerpoint/2010/main" val="40142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Special </a:t>
            </a:r>
            <a:r>
              <a:rPr lang="en-GB" b="1" dirty="0">
                <a:solidFill>
                  <a:schemeClr val="bg1"/>
                </a:solidFill>
              </a:rPr>
              <a:t>shorthand syntax </a:t>
            </a:r>
            <a:r>
              <a:rPr lang="en-GB" dirty="0"/>
              <a:t>for declaration</a:t>
            </a:r>
          </a:p>
          <a:p>
            <a:pPr>
              <a:buClr>
                <a:schemeClr val="tx1"/>
              </a:buClr>
            </a:pPr>
            <a:r>
              <a:rPr lang="en-GB" dirty="0"/>
              <a:t>They operate in the </a:t>
            </a:r>
            <a:r>
              <a:rPr lang="en-GB" b="1" dirty="0">
                <a:solidFill>
                  <a:schemeClr val="bg1"/>
                </a:solidFill>
              </a:rPr>
              <a:t>context</a:t>
            </a:r>
            <a:r>
              <a:rPr lang="en-GB" dirty="0"/>
              <a:t> of their </a:t>
            </a:r>
            <a:r>
              <a:rPr lang="en-GB" b="1" dirty="0">
                <a:solidFill>
                  <a:schemeClr val="bg1"/>
                </a:solidFill>
              </a:rPr>
              <a:t>enclosing scope</a:t>
            </a:r>
          </a:p>
          <a:p>
            <a:pPr>
              <a:buClr>
                <a:schemeClr val="tx1"/>
              </a:buClr>
            </a:pPr>
            <a:r>
              <a:rPr lang="en-GB" dirty="0"/>
              <a:t>Useful in </a:t>
            </a:r>
            <a:r>
              <a:rPr lang="en-GB" b="1" dirty="0">
                <a:solidFill>
                  <a:schemeClr val="bg1"/>
                </a:solidFill>
              </a:rPr>
              <a:t>functional programming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8824" y="3256827"/>
            <a:ext cx="5638800" cy="9668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x =&gt; x + 1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console.log(increment(5));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824" y="4322844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function(x) 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return x + 1;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895" y="5488835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sum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(a, b) =&gt; a + b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console.log(sum(5, 6));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11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359040" y="4322844"/>
            <a:ext cx="3316960" cy="1066800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the same as the function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above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627928" y="3357165"/>
            <a:ext cx="2667000" cy="76615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217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2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xmlns="" id="{2D939D31-F941-4EAF-BFB3-9BE8648D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524001"/>
            <a:ext cx="2438095" cy="2438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Naming and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3453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Objectives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</a:p>
        </p:txBody>
      </p:sp>
    </p:spTree>
    <p:extLst>
      <p:ext uri="{BB962C8B-B14F-4D97-AF65-F5344CB8AC3E}">
        <p14:creationId xmlns:p14="http://schemas.microsoft.com/office/powerpoint/2010/main" val="40026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+mj-lt"/>
              </a:rPr>
              <a:t>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dirty="0">
                <a:latin typeface="+mj-lt"/>
              </a:rPr>
              <a:t> names</a:t>
            </a:r>
          </a:p>
          <a:p>
            <a:pPr lvl="1"/>
            <a:r>
              <a:rPr lang="en-US" dirty="0">
                <a:latin typeface="+mj-lt"/>
              </a:rPr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+mj-lt"/>
              </a:rPr>
              <a:t>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What does this function do</a:t>
            </a:r>
            <a:r>
              <a:rPr lang="en-US" dirty="0">
                <a:solidFill>
                  <a:srgbClr val="234465"/>
                </a:solidFill>
                <a:latin typeface="+mj-lt"/>
              </a:rPr>
              <a:t>?</a:t>
            </a:r>
          </a:p>
          <a:p>
            <a:pPr marL="609036" lvl="1" indent="0">
              <a:buNone/>
            </a:pPr>
            <a:endParaRPr lang="en-US" dirty="0">
              <a:latin typeface="+mj-lt"/>
            </a:endParaRPr>
          </a:p>
          <a:p>
            <a:pPr marL="609036" lvl="1" indent="0">
              <a:buNone/>
            </a:pPr>
            <a:endParaRPr lang="bg-BG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If you cannot find a good name for a function, think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about whether it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clear intent</a:t>
            </a:r>
            <a:endParaRPr lang="en-US" b="1" noProof="1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43144" y="3793155"/>
            <a:ext cx="5181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l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add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145" y="4510362"/>
            <a:ext cx="7736293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h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andleStuff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741037" y="3225627"/>
            <a:ext cx="2438400" cy="621541"/>
          </a:xfrm>
          <a:prstGeom prst="wedgeRoundRectCallout">
            <a:avLst>
              <a:gd name="adj1" fmla="val -51238"/>
              <a:gd name="adj2" fmla="val 68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explaining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599465" y="3984908"/>
            <a:ext cx="1958701" cy="434693"/>
          </a:xfrm>
          <a:prstGeom prst="wedgeRoundRectCallout">
            <a:avLst>
              <a:gd name="adj1" fmla="val -39242"/>
              <a:gd name="adj2" fmla="val 74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Puzzling </a:t>
            </a:r>
          </a:p>
        </p:txBody>
      </p:sp>
    </p:spTree>
    <p:extLst>
      <p:ext uri="{BB962C8B-B14F-4D97-AF65-F5344CB8AC3E}">
        <p14:creationId xmlns:p14="http://schemas.microsoft.com/office/powerpoint/2010/main" val="27630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Function parameter names:</a:t>
            </a:r>
          </a:p>
          <a:p>
            <a:pPr lvl="1"/>
            <a:r>
              <a:rPr lang="en-US" sz="3000" dirty="0">
                <a:latin typeface="+mj-lt"/>
              </a:rPr>
              <a:t>Preferred form: [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000" dirty="0">
                <a:latin typeface="+mj-lt"/>
              </a:rPr>
              <a:t>] or [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Adjective</a:t>
            </a:r>
            <a:r>
              <a:rPr lang="en-US" sz="3000" dirty="0">
                <a:latin typeface="+mj-lt"/>
              </a:rPr>
              <a:t>] + [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000" dirty="0">
                <a:latin typeface="+mj-lt"/>
              </a:rPr>
              <a:t>]</a:t>
            </a:r>
          </a:p>
          <a:p>
            <a:pPr lvl="1"/>
            <a:r>
              <a:rPr lang="en-US" sz="3000" dirty="0">
                <a:latin typeface="+mj-lt"/>
              </a:rPr>
              <a:t>Should be in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sz="3000" dirty="0">
                <a:latin typeface="+mj-lt"/>
              </a:rPr>
              <a:t>Should be </a:t>
            </a:r>
            <a:r>
              <a:rPr lang="en-US" sz="3000" b="1" dirty="0">
                <a:solidFill>
                  <a:srgbClr val="FFA000"/>
                </a:solidFill>
                <a:latin typeface="+mj-lt"/>
              </a:rPr>
              <a:t>meaningful</a:t>
            </a:r>
            <a:endParaRPr lang="bg-BG" sz="3000" b="1" dirty="0">
              <a:solidFill>
                <a:srgbClr val="FFA000"/>
              </a:solidFill>
              <a:latin typeface="+mj-lt"/>
            </a:endParaRPr>
          </a:p>
          <a:p>
            <a:pPr marL="609036" lvl="1" indent="0">
              <a:buNone/>
            </a:pPr>
            <a:endParaRPr lang="bg-BG" sz="3200" b="1" dirty="0">
              <a:latin typeface="+mj-lt"/>
            </a:endParaRPr>
          </a:p>
          <a:p>
            <a:pPr lvl="1">
              <a:spcBef>
                <a:spcPts val="2400"/>
              </a:spcBef>
            </a:pPr>
            <a:r>
              <a:rPr lang="en-US" sz="3000" dirty="0">
                <a:latin typeface="+mj-lt"/>
              </a:rPr>
              <a:t>Unit of measure should be obvious</a:t>
            </a:r>
            <a:endParaRPr lang="en-US" sz="3000" dirty="0">
              <a:solidFill>
                <a:srgbClr val="FB816D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Function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744000"/>
            <a:ext cx="5954153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b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4400" y="5410201"/>
            <a:ext cx="9372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77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should perform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, well-defined task</a:t>
            </a:r>
          </a:p>
          <a:p>
            <a:pPr lvl="1"/>
            <a:r>
              <a:rPr lang="en-US" sz="3000" dirty="0"/>
              <a:t>A name should </a:t>
            </a:r>
            <a:r>
              <a:rPr lang="en-US" sz="3000" b="1" dirty="0">
                <a:solidFill>
                  <a:schemeClr val="bg1"/>
                </a:solidFill>
              </a:rPr>
              <a:t>describe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that task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in a clear and </a:t>
            </a:r>
            <a:br>
              <a:rPr lang="en-US" sz="3000" dirty="0"/>
            </a:br>
            <a:r>
              <a:rPr lang="en-US" sz="30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sz="3200" dirty="0"/>
              <a:t> functions </a:t>
            </a:r>
            <a:r>
              <a:rPr lang="en-US" sz="32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Split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them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dirty="0"/>
              <a:t>into several shorter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– Best Practices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4340706"/>
            <a:ext cx="46482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printReceipt(){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10055" y="4578003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and easy to test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64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Autofit/>
          </a:bodyPr>
          <a:lstStyle/>
          <a:p>
            <a:r>
              <a:rPr lang="en-US" sz="3400" dirty="0"/>
              <a:t>Make sure to use correct </a:t>
            </a:r>
            <a:r>
              <a:rPr lang="en-US" sz="3400" b="1" dirty="0">
                <a:solidFill>
                  <a:schemeClr val="bg1"/>
                </a:solidFill>
              </a:rPr>
              <a:t>indentation</a:t>
            </a:r>
            <a:endParaRPr lang="en-US" sz="3400" dirty="0"/>
          </a:p>
          <a:p>
            <a:pPr>
              <a:spcBef>
                <a:spcPts val="17400"/>
              </a:spcBef>
            </a:pPr>
            <a:r>
              <a:rPr lang="en-US" sz="3400" dirty="0"/>
              <a:t>Leave a </a:t>
            </a:r>
            <a:r>
              <a:rPr lang="en-US" sz="3400" b="1" dirty="0">
                <a:solidFill>
                  <a:schemeClr val="bg1"/>
                </a:solidFill>
              </a:rPr>
              <a:t>blank line </a:t>
            </a:r>
            <a:r>
              <a:rPr lang="en-US" sz="3400" dirty="0"/>
              <a:t>between </a:t>
            </a:r>
            <a:r>
              <a:rPr lang="en-US" sz="3400" b="1" dirty="0">
                <a:solidFill>
                  <a:schemeClr val="bg1"/>
                </a:solidFill>
              </a:rPr>
              <a:t>functions</a:t>
            </a:r>
            <a:r>
              <a:rPr lang="en-US" sz="3400" dirty="0"/>
              <a:t> and after </a:t>
            </a:r>
            <a:r>
              <a:rPr lang="en-US" sz="3400" b="1" dirty="0">
                <a:solidFill>
                  <a:schemeClr val="bg1"/>
                </a:solidFill>
              </a:rPr>
              <a:t>blocks</a:t>
            </a:r>
          </a:p>
          <a:p>
            <a:r>
              <a:rPr lang="en-US" sz="3400" dirty="0"/>
              <a:t>Always use </a:t>
            </a:r>
            <a:r>
              <a:rPr lang="en-US" sz="3400" b="1" dirty="0">
                <a:solidFill>
                  <a:schemeClr val="bg1"/>
                </a:solidFill>
              </a:rPr>
              <a:t>curly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brackets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dirty="0"/>
              <a:t>for </a:t>
            </a:r>
            <a:r>
              <a:rPr lang="en-US" sz="3400" b="1" dirty="0">
                <a:solidFill>
                  <a:schemeClr val="bg1"/>
                </a:solidFill>
              </a:rPr>
              <a:t>conditional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loop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bodies</a:t>
            </a:r>
          </a:p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Avoid long lines </a:t>
            </a:r>
            <a:r>
              <a:rPr lang="en-GB" sz="3400" dirty="0"/>
              <a:t>and </a:t>
            </a:r>
            <a:r>
              <a:rPr lang="en-GB" sz="3400" b="1" dirty="0">
                <a:solidFill>
                  <a:schemeClr val="bg1"/>
                </a:solidFill>
              </a:rPr>
              <a:t>complex expressions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124000"/>
            <a:ext cx="4320000" cy="167538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sum()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28175" y="3020214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37408" y="2694760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00800" y="2124000"/>
            <a:ext cx="47352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sum()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30999" y="34320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5159" y="30362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2730" y="26451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1" y="235197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2201" y="235197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</a:t>
            </a:r>
            <a:r>
              <a:rPr lang="en-US" sz="3200" b="1" dirty="0">
                <a:solidFill>
                  <a:schemeClr val="bg1"/>
                </a:solidFill>
              </a:rPr>
              <a:t>receives three parameters </a:t>
            </a:r>
            <a:r>
              <a:rPr lang="en-US" sz="3200" dirty="0"/>
              <a:t>and calculates the result, depending on a given operator          </a:t>
            </a:r>
          </a:p>
          <a:p>
            <a:r>
              <a:rPr lang="en-US" sz="3200" dirty="0"/>
              <a:t>The operator can be 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200" dirty="0"/>
              <a:t>' </a:t>
            </a:r>
            <a:endParaRPr lang="bg-BG" sz="3200" dirty="0"/>
          </a:p>
          <a:p>
            <a:r>
              <a:rPr lang="en-US" sz="3200" dirty="0"/>
              <a:t>The input comes as three parameters - two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r>
              <a:rPr lang="en-US" sz="3200" dirty="0"/>
              <a:t> and</a:t>
            </a:r>
            <a:br>
              <a:rPr lang="en-US" sz="3200" dirty="0"/>
            </a:br>
            <a:r>
              <a:rPr lang="en-US" sz="3200" dirty="0"/>
              <a:t>an operator as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>
              <a:spcBef>
                <a:spcPts val="13800"/>
              </a:spcBef>
            </a:pPr>
            <a:r>
              <a:rPr lang="en-US" sz="3200" b="1" dirty="0"/>
              <a:t>Bonus task:</a:t>
            </a:r>
            <a:r>
              <a:rPr lang="en-US" sz="3200" dirty="0"/>
              <a:t> use </a:t>
            </a:r>
            <a:r>
              <a:rPr lang="en-US" sz="3200" b="1" dirty="0">
                <a:solidFill>
                  <a:schemeClr val="bg1"/>
                </a:solidFill>
              </a:rPr>
              <a:t>arrow functions </a:t>
            </a:r>
            <a:r>
              <a:rPr lang="en-US" sz="3200" dirty="0"/>
              <a:t>for the solution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Simple Calculator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04D191B-C756-44D9-BFCA-FFA7651F0EC7}"/>
              </a:ext>
            </a:extLst>
          </p:cNvPr>
          <p:cNvGrpSpPr/>
          <p:nvPr/>
        </p:nvGrpSpPr>
        <p:grpSpPr>
          <a:xfrm>
            <a:off x="3048001" y="4421335"/>
            <a:ext cx="5611275" cy="1167665"/>
            <a:chOff x="5436476" y="3962400"/>
            <a:chExt cx="5354814" cy="1167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968277" cy="1163735"/>
              <a:chOff x="441369" y="4304003"/>
              <a:chExt cx="4357645" cy="1163735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xmlns="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4357645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b="0" dirty="0">
                    <a:solidFill>
                      <a:schemeClr val="dk1"/>
                    </a:solidFill>
                  </a:rPr>
                  <a:t>5, 10, 'multiply'</a:t>
                </a:r>
                <a:endParaRPr lang="bg-BG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xmlns="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435764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5862BB21-8600-4783-8D5A-ABE06A9FD270}"/>
                </a:ext>
              </a:extLst>
            </p:cNvPr>
            <p:cNvGrpSpPr/>
            <p:nvPr/>
          </p:nvGrpSpPr>
          <p:grpSpPr>
            <a:xfrm>
              <a:off x="8404751" y="3966329"/>
              <a:ext cx="2386539" cy="1163736"/>
              <a:chOff x="6094413" y="4281843"/>
              <a:chExt cx="3503612" cy="1163736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xmlns="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930841"/>
                <a:ext cx="3503612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50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xmlns="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72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Simple Calculator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442921" y="1938348"/>
            <a:ext cx="7306160" cy="378565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solve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(a, b, 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switch (operator)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case 'multiply':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(a,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//TODO: other cases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(a, b) {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…body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//TODO: other operations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95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228528" y="1405704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33251" y="1610449"/>
            <a:ext cx="8254161" cy="514137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400" b="1" dirty="0">
                <a:solidFill>
                  <a:schemeClr val="bg2"/>
                </a:solidFill>
              </a:rPr>
              <a:t>Functions: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  <a:latin typeface="+mj-lt"/>
              </a:rPr>
              <a:t>functions</a:t>
            </a:r>
            <a:r>
              <a:rPr lang="en-US" sz="3200" b="1" dirty="0">
                <a:solidFill>
                  <a:schemeClr val="bg2"/>
                </a:solidFill>
              </a:rPr>
              <a:t> that solve small sub-problems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330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60129" y="1019576"/>
            <a:ext cx="10033549" cy="5276048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function</a:t>
            </a:r>
            <a:r>
              <a:rPr lang="en-GB" dirty="0"/>
              <a:t> is a </a:t>
            </a:r>
            <a:r>
              <a:rPr lang="en-GB" b="1" dirty="0">
                <a:solidFill>
                  <a:schemeClr val="bg1"/>
                </a:solidFill>
              </a:rPr>
              <a:t>named</a:t>
            </a:r>
            <a:r>
              <a:rPr lang="en-GB" dirty="0"/>
              <a:t> </a:t>
            </a:r>
            <a:r>
              <a:rPr lang="en-GB" b="1" dirty="0">
                <a:solidFill>
                  <a:schemeClr val="bg1"/>
                </a:solidFill>
              </a:rPr>
              <a:t>subprogram</a:t>
            </a:r>
            <a:r>
              <a:rPr lang="en-GB" dirty="0"/>
              <a:t> designed to perform a particular task</a:t>
            </a:r>
          </a:p>
          <a:p>
            <a:pPr lvl="1"/>
            <a:r>
              <a:rPr lang="en-GB" dirty="0"/>
              <a:t>Functions are executed when they are called. This is </a:t>
            </a:r>
            <a:br>
              <a:rPr lang="en-GB" dirty="0"/>
            </a:br>
            <a:r>
              <a:rPr lang="en-GB" dirty="0"/>
              <a:t>known as </a:t>
            </a:r>
            <a:r>
              <a:rPr lang="en-GB" b="1" dirty="0">
                <a:solidFill>
                  <a:schemeClr val="bg1"/>
                </a:solidFill>
              </a:rPr>
              <a:t>invoking</a:t>
            </a:r>
            <a:r>
              <a:rPr lang="en-GB" dirty="0"/>
              <a:t> a function</a:t>
            </a:r>
          </a:p>
          <a:p>
            <a:pPr lvl="1"/>
            <a:r>
              <a:rPr lang="en-GB" dirty="0"/>
              <a:t>Values can be </a:t>
            </a:r>
            <a:r>
              <a:rPr lang="en-GB" b="1" dirty="0">
                <a:solidFill>
                  <a:schemeClr val="bg1"/>
                </a:solidFill>
              </a:rPr>
              <a:t>passed</a:t>
            </a:r>
            <a:r>
              <a:rPr lang="en-GB" dirty="0"/>
              <a:t> into functions and used within </a:t>
            </a:r>
            <a:br>
              <a:rPr lang="en-GB" dirty="0"/>
            </a:br>
            <a:r>
              <a:rPr lang="en-GB" dirty="0"/>
              <a:t>the function</a:t>
            </a:r>
          </a:p>
          <a:p>
            <a:pPr lvl="1"/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87306" y="4955222"/>
            <a:ext cx="7239000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function</a:t>
            </a:r>
            <a:r>
              <a:rPr lang="en-US" sz="2800" b="1" noProof="1">
                <a:latin typeface="Consolas" pitchFamily="49" charset="0"/>
              </a:rPr>
              <a:t> printStars(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console.log("*".repeat(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791000" y="4278620"/>
            <a:ext cx="2491351" cy="549846"/>
          </a:xfrm>
          <a:prstGeom prst="wedgeRoundRectCallout">
            <a:avLst>
              <a:gd name="adj1" fmla="val -17668"/>
              <a:gd name="adj2" fmla="val 9565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Use </a:t>
            </a:r>
            <a:r>
              <a:rPr lang="en-US" sz="2800" b="1" dirty="0">
                <a:solidFill>
                  <a:schemeClr val="bg1"/>
                </a:solidFill>
              </a:rPr>
              <a:t>camelCase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401000" y="4278620"/>
            <a:ext cx="2386477" cy="549846"/>
          </a:xfrm>
          <a:prstGeom prst="wedgeRoundRectCallout">
            <a:avLst>
              <a:gd name="adj1" fmla="val -39517"/>
              <a:gd name="adj2" fmla="val 8710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16283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Splits</a:t>
            </a:r>
            <a:r>
              <a:rPr lang="en-US" sz="3200" dirty="0"/>
              <a:t> large problems into small pieces</a:t>
            </a:r>
            <a:endParaRPr lang="en-US" sz="3000" dirty="0"/>
          </a:p>
          <a:p>
            <a:pPr lvl="1">
              <a:lnSpc>
                <a:spcPts val="3600"/>
              </a:lnSpc>
            </a:pPr>
            <a:r>
              <a:rPr lang="en-US" sz="3200" dirty="0"/>
              <a:t>Better </a:t>
            </a:r>
            <a:r>
              <a:rPr lang="en-US" sz="3200" b="1" dirty="0">
                <a:solidFill>
                  <a:schemeClr val="bg1"/>
                </a:solidFill>
              </a:rPr>
              <a:t>organization</a:t>
            </a:r>
            <a:r>
              <a:rPr lang="en-US" sz="3200" dirty="0"/>
              <a:t> of the program</a:t>
            </a:r>
            <a:endParaRPr lang="en-US" sz="3000" dirty="0"/>
          </a:p>
          <a:p>
            <a:pPr lvl="1">
              <a:lnSpc>
                <a:spcPts val="3600"/>
              </a:lnSpc>
            </a:pPr>
            <a:r>
              <a:rPr lang="en-US" sz="3200" dirty="0"/>
              <a:t>Improves code </a:t>
            </a:r>
            <a:r>
              <a:rPr lang="en-US" sz="3200" b="1" dirty="0">
                <a:solidFill>
                  <a:schemeClr val="bg1"/>
                </a:solidFill>
              </a:rPr>
              <a:t>readability </a:t>
            </a:r>
            <a:r>
              <a:rPr lang="en-US" sz="3200" dirty="0"/>
              <a:t>and</a:t>
            </a:r>
            <a:r>
              <a:rPr lang="en-US" sz="3200" b="1" dirty="0">
                <a:solidFill>
                  <a:schemeClr val="bg1"/>
                </a:solidFill>
              </a:rPr>
              <a:t> understandability</a:t>
            </a:r>
            <a:endParaRPr lang="en-US" sz="3000" b="1" dirty="0">
              <a:solidFill>
                <a:schemeClr val="bg1"/>
              </a:solidFill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  <a:endParaRPr lang="en-US" sz="3000" dirty="0"/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0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0598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xmlns="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</p:spTree>
    <p:extLst>
      <p:ext uri="{BB962C8B-B14F-4D97-AF65-F5344CB8AC3E}">
        <p14:creationId xmlns:p14="http://schemas.microsoft.com/office/powerpoint/2010/main" val="28925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be declared in two ways: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 declaration </a:t>
            </a:r>
            <a:r>
              <a:rPr lang="en-US" sz="3000" dirty="0"/>
              <a:t>(recommended way)</a:t>
            </a: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 expression </a:t>
            </a:r>
            <a:r>
              <a:rPr lang="en-US" sz="3000" dirty="0"/>
              <a:t>(useful in </a:t>
            </a:r>
            <a:r>
              <a:rPr lang="en-US" sz="3000" b="1" dirty="0"/>
              <a:t>functional programming</a:t>
            </a:r>
            <a:r>
              <a:rPr lang="en-US" sz="3000" dirty="0"/>
              <a:t>)</a:t>
            </a:r>
          </a:p>
          <a:p>
            <a:pPr lvl="1"/>
            <a:endParaRPr lang="en-US" sz="3000" b="1" dirty="0">
              <a:solidFill>
                <a:schemeClr val="bg1"/>
              </a:solidFill>
            </a:endParaRPr>
          </a:p>
          <a:p>
            <a:pPr marL="442912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84DAF30-FEA4-4F4E-8FA3-FE4B2529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2437460"/>
            <a:ext cx="4866879" cy="1215114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function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000" b="1" noProof="1">
                <a:latin typeface="Consolas" pitchFamily="49" charset="0"/>
              </a:rPr>
              <a:t>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201B8EF-356B-4038-885E-8E27AE72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4329000"/>
            <a:ext cx="4866879" cy="123377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let printText = function(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have</a:t>
            </a:r>
            <a:r>
              <a:rPr lang="en-US" sz="3200" b="1" dirty="0">
                <a:solidFill>
                  <a:schemeClr val="bg1"/>
                </a:solidFill>
              </a:rPr>
              <a:t> parameters</a:t>
            </a:r>
          </a:p>
          <a:p>
            <a:r>
              <a:rPr lang="en-US" sz="3200" dirty="0"/>
              <a:t>Functions </a:t>
            </a:r>
            <a:r>
              <a:rPr lang="en-US" sz="3200" b="1" dirty="0">
                <a:solidFill>
                  <a:schemeClr val="bg1"/>
                </a:solidFill>
              </a:rPr>
              <a:t>always</a:t>
            </a:r>
            <a:r>
              <a:rPr lang="en-US" sz="3200" dirty="0"/>
              <a:t> return a value (custom or default)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514601" y="3511113"/>
            <a:ext cx="6482263" cy="153847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function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600" b="1" noProof="1">
                <a:latin typeface="Consolas" pitchFamily="49" charset="0"/>
              </a:rPr>
              <a:t>(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6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71000" y="2821841"/>
            <a:ext cx="1890000" cy="639340"/>
          </a:xfrm>
          <a:prstGeom prst="wedgeRoundRectCallout">
            <a:avLst>
              <a:gd name="adj1" fmla="val -21070"/>
              <a:gd name="adj2" fmla="val 7481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6397440" y="2821841"/>
            <a:ext cx="2157030" cy="639340"/>
          </a:xfrm>
          <a:prstGeom prst="wedgeRoundRectCallout">
            <a:avLst>
              <a:gd name="adj1" fmla="val -35256"/>
              <a:gd name="adj2" fmla="val 7877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6835139" y="4101405"/>
            <a:ext cx="1915861" cy="587595"/>
          </a:xfrm>
          <a:prstGeom prst="wedgeRoundRectCallout">
            <a:avLst>
              <a:gd name="adj1" fmla="val -75121"/>
              <a:gd name="adj2" fmla="val -2121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35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6385" y="2029144"/>
            <a:ext cx="5934831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hLine()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6385" y="5287656"/>
            <a:ext cx="5934830" cy="52051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hLine()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131000" y="2314672"/>
            <a:ext cx="2355602" cy="1114328"/>
          </a:xfrm>
          <a:prstGeom prst="wedgeRoundRectCallout">
            <a:avLst>
              <a:gd name="adj1" fmla="val -79079"/>
              <a:gd name="adj2" fmla="val -32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7280399" y="4990751"/>
            <a:ext cx="2355602" cy="1114328"/>
          </a:xfrm>
          <a:prstGeom prst="wedgeRoundRectCallout">
            <a:avLst>
              <a:gd name="adj1" fmla="val -96895"/>
              <a:gd name="adj2" fmla="val 52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Invocation</a:t>
            </a:r>
          </a:p>
        </p:txBody>
      </p:sp>
    </p:spTree>
    <p:extLst>
      <p:ext uri="{BB962C8B-B14F-4D97-AF65-F5344CB8AC3E}">
        <p14:creationId xmlns:p14="http://schemas.microsoft.com/office/powerpoint/2010/main" val="811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4792</TotalTime>
  <Words>1611</Words>
  <Application>Microsoft Office PowerPoint</Application>
  <PresentationFormat>Custom</PresentationFormat>
  <Paragraphs>379</Paragraphs>
  <Slides>36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SoftUni</vt:lpstr>
      <vt:lpstr>Functions </vt:lpstr>
      <vt:lpstr>Table of Contents</vt:lpstr>
      <vt:lpstr>Functions Overview</vt:lpstr>
      <vt:lpstr>Functions in JS</vt:lpstr>
      <vt:lpstr>Why Use Functions?</vt:lpstr>
      <vt:lpstr>Declaring and Invoking Functions</vt:lpstr>
      <vt:lpstr>Declaring Function</vt:lpstr>
      <vt:lpstr>Declaring Function</vt:lpstr>
      <vt:lpstr>Invoking a Function</vt:lpstr>
      <vt:lpstr>Invoking a Function (2)</vt:lpstr>
      <vt:lpstr>Functions Without Parameters</vt:lpstr>
      <vt:lpstr>Functions With Parameters</vt:lpstr>
      <vt:lpstr>Problem : Format Grade</vt:lpstr>
      <vt:lpstr>Solution: Format Grade</vt:lpstr>
      <vt:lpstr>Problem : Math Power</vt:lpstr>
      <vt:lpstr>Solution: Math Power</vt:lpstr>
      <vt:lpstr>PowerPoint Presentation</vt:lpstr>
      <vt:lpstr>The Return Statement</vt:lpstr>
      <vt:lpstr>Using the Return Values</vt:lpstr>
      <vt:lpstr>Returning Values: Examples</vt:lpstr>
      <vt:lpstr>Problem : Repeat String</vt:lpstr>
      <vt:lpstr>Solution: Repeat String</vt:lpstr>
      <vt:lpstr>Nested Functions</vt:lpstr>
      <vt:lpstr>Nested Functions: Example</vt:lpstr>
      <vt:lpstr>Problem: Print Certificate</vt:lpstr>
      <vt:lpstr>Solution: Print Certificate</vt:lpstr>
      <vt:lpstr>Arrow Functions</vt:lpstr>
      <vt:lpstr>Arrow Functions</vt:lpstr>
      <vt:lpstr>Naming and Best Practices</vt:lpstr>
      <vt:lpstr>Naming Functions</vt:lpstr>
      <vt:lpstr>Naming Function Parameters</vt:lpstr>
      <vt:lpstr>Functions – Best Practices</vt:lpstr>
      <vt:lpstr>Code Structure and Code Formatting</vt:lpstr>
      <vt:lpstr>Problem: Simple Calculator</vt:lpstr>
      <vt:lpstr>Solution: Simple Calculator</vt:lpstr>
      <vt:lpstr>Summary</vt:lpstr>
    </vt:vector>
  </TitlesOfParts>
  <Company>SoftUni – https://softuni.org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Functions-and-Forms - JS</dc:title>
  <dc:subject>Software Development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Vasil Donchev</cp:lastModifiedBy>
  <cp:revision>77</cp:revision>
  <dcterms:created xsi:type="dcterms:W3CDTF">2018-05-23T13:08:44Z</dcterms:created>
  <dcterms:modified xsi:type="dcterms:W3CDTF">2022-02-18T07:57:05Z</dcterms:modified>
  <cp:category>programming;computer programming;software development;web development</cp:category>
</cp:coreProperties>
</file>