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305" r:id="rId14"/>
    <p:sldId id="268" r:id="rId15"/>
    <p:sldId id="269" r:id="rId16"/>
    <p:sldId id="299" r:id="rId17"/>
    <p:sldId id="298" r:id="rId18"/>
    <p:sldId id="271" r:id="rId19"/>
    <p:sldId id="272" r:id="rId20"/>
    <p:sldId id="273" r:id="rId21"/>
    <p:sldId id="306" r:id="rId22"/>
    <p:sldId id="274" r:id="rId23"/>
    <p:sldId id="275" r:id="rId24"/>
    <p:sldId id="278" r:id="rId25"/>
    <p:sldId id="300" r:id="rId26"/>
    <p:sldId id="301" r:id="rId27"/>
    <p:sldId id="277" r:id="rId28"/>
    <p:sldId id="279" r:id="rId29"/>
    <p:sldId id="280" r:id="rId30"/>
    <p:sldId id="302" r:id="rId31"/>
    <p:sldId id="281" r:id="rId32"/>
    <p:sldId id="282" r:id="rId33"/>
    <p:sldId id="284" r:id="rId3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305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306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</p14:sldIdLst>
        </p14:section>
        <p14:section name="Conclusion" id="{C6894281-33AE-4B91-9E55-109A220DB1B9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>
        <p:scale>
          <a:sx n="81" d="100"/>
          <a:sy n="81" d="100"/>
        </p:scale>
        <p:origin x="-342" y="228"/>
      </p:cViewPr>
      <p:guideLst>
        <p:guide orient="horz" pos="2184"/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9604218"/>
            <a:ext cx="6387316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387316" y="9604218"/>
            <a:ext cx="408785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1920" y="9604218"/>
            <a:ext cx="364182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077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957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1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3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63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40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3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51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6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4" r:id="rId7"/>
    <p:sldLayoutId id="2147483716" r:id="rId8"/>
    <p:sldLayoutId id="2147483717" r:id="rId9"/>
    <p:sldLayoutId id="214748371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400" dirty="0"/>
              <a:t>- Adds elements to the </a:t>
            </a:r>
            <a:r>
              <a:rPr lang="en-US" sz="3400" dirty="0" smtClean="0"/>
              <a:t>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</a:t>
            </a:r>
            <a:r>
              <a:rPr lang="en-US" sz="2800" b="1" dirty="0" smtClean="0">
                <a:latin typeface="Consolas" pitchFamily="49" charset="0"/>
              </a:rPr>
              <a:t>["one","two","three","four","five"];</a:t>
            </a:r>
            <a:endParaRPr lang="en-US" sz="2800" b="1" dirty="0">
              <a:latin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myArray.shift(); </a:t>
            </a:r>
            <a:r>
              <a:rPr lang="en-US" sz="2800" b="1" dirty="0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 ["two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","three","four","five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132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</a:t>
            </a:r>
            <a:r>
              <a:rPr lang="en-US" dirty="0"/>
              <a:t>of string elements holding numbers</a:t>
            </a:r>
            <a:endParaRPr lang="en-US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Process them one by one and create a new array -&gt;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 smtClean="0"/>
              <a:t>Prepend </a:t>
            </a:r>
            <a:r>
              <a:rPr lang="en-US" sz="3000" dirty="0"/>
              <a:t>each negative element at the front of </a:t>
            </a:r>
            <a:r>
              <a:rPr lang="en-US" sz="3000" dirty="0" smtClean="0"/>
              <a:t>the array</a:t>
            </a:r>
            <a:endParaRPr lang="en-US" sz="3000" dirty="0"/>
          </a:p>
          <a:p>
            <a:pPr lvl="2"/>
            <a:r>
              <a:rPr lang="en-US" sz="3000" dirty="0"/>
              <a:t>Append each positive (or 0) element at the end of </a:t>
            </a:r>
            <a:r>
              <a:rPr lang="en-US" sz="3000" dirty="0" smtClean="0"/>
              <a:t>the array</a:t>
            </a:r>
            <a:endParaRPr lang="en-US" sz="3000" dirty="0"/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</a:t>
            </a:r>
            <a:r>
              <a:rPr lang="en-US" sz="3000" dirty="0" smtClean="0"/>
              <a:t>a separate </a:t>
            </a:r>
            <a:r>
              <a:rPr lang="en-US" sz="3000" dirty="0"/>
              <a:t>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</a:t>
            </a:r>
            <a:r>
              <a:rPr lang="en-US" sz="3000" dirty="0" smtClean="0"/>
              <a:t>the value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xmlns="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</a:t>
            </a:r>
            <a:r>
              <a:rPr lang="en-US" dirty="0" smtClean="0"/>
              <a:t>a new </a:t>
            </a:r>
            <a:r>
              <a:rPr lang="en-US" dirty="0"/>
              <a:t>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All other elements are from the array that </a:t>
            </a:r>
            <a:endParaRPr lang="en-US" sz="3000" dirty="0" smtClean="0"/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</a:t>
            </a:r>
            <a:r>
              <a:rPr lang="en-US" sz="3000" dirty="0" smtClean="0"/>
              <a:t>   needs </a:t>
            </a:r>
            <a:r>
              <a:rPr lang="en-US" sz="3000" dirty="0"/>
              <a:t>to be processed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Print the first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 smtClean="0"/>
              <a:t> and the last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bg-BG" sz="3000" dirty="0"/>
              <a:t> </a:t>
            </a:r>
            <a:r>
              <a:rPr lang="en-US" sz="3000" dirty="0" smtClean="0"/>
              <a:t>elements of the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</a:t>
            </a:r>
            <a:r>
              <a:rPr lang="en-US" sz="3000" dirty="0" smtClean="0"/>
              <a:t>   array </a:t>
            </a:r>
            <a:r>
              <a:rPr lang="en-US" sz="3000" dirty="0"/>
              <a:t>on a new line </a:t>
            </a:r>
            <a:r>
              <a:rPr lang="en-US" sz="3000" dirty="0" smtClean="0"/>
              <a:t>(space separated)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686000" y="2214000"/>
            <a:ext cx="9129742" cy="2750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Last K 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1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</a:t>
            </a:r>
            <a:r>
              <a:rPr lang="en-US" sz="3200" dirty="0" smtClean="0"/>
              <a:t>the</a:t>
            </a:r>
          </a:p>
          <a:p>
            <a:pPr marL="0" indent="0">
              <a:buNone/>
            </a:pPr>
            <a:r>
              <a:rPr lang="en-US" sz="3200" dirty="0" smtClean="0"/>
              <a:t>    following </a:t>
            </a:r>
            <a:r>
              <a:rPr lang="en-US" sz="3200" dirty="0"/>
              <a:t>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bg1"/>
                </a:solidFill>
              </a:rPr>
              <a:t>sum</a:t>
            </a:r>
            <a:r>
              <a:rPr lang="en-US" sz="3000" dirty="0" smtClean="0"/>
              <a:t> </a:t>
            </a:r>
            <a:r>
              <a:rPr lang="en-US" sz="3000" dirty="0"/>
              <a:t>of the previous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000" dirty="0"/>
          </a:p>
          <a:p>
            <a:pPr marL="442912" lvl="1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elements</a:t>
            </a:r>
          </a:p>
          <a:p>
            <a:pPr lvl="1"/>
            <a:r>
              <a:rPr lang="en-US" sz="3000" dirty="0"/>
              <a:t>The length of the sequence is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</a:t>
            </a:r>
            <a:endParaRPr lang="en-US" sz="3000" dirty="0" smtClean="0"/>
          </a:p>
          <a:p>
            <a:pPr marL="442912" lvl="1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elements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1019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new </a:t>
            </a:r>
            <a:r>
              <a:rPr lang="en-US" sz="3200" b="1" dirty="0">
                <a:solidFill>
                  <a:schemeClr val="bg1"/>
                </a:solidFill>
              </a:rPr>
              <a:t>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310597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new </a:t>
            </a:r>
            <a:r>
              <a:rPr lang="en-US" sz="3200" b="1" dirty="0">
                <a:solidFill>
                  <a:schemeClr val="bg1"/>
                </a:solidFill>
              </a:rPr>
              <a:t>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761875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3139983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</a:t>
            </a:r>
            <a:r>
              <a:rPr lang="en-US" sz="3200" dirty="0" smtClean="0"/>
              <a:t>the elements </a:t>
            </a:r>
            <a:r>
              <a:rPr lang="en-US" sz="3200" dirty="0"/>
              <a:t>at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</a:t>
            </a:r>
            <a:r>
              <a:rPr lang="en-US" sz="3200" dirty="0" smtClean="0"/>
              <a:t>positions,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</a:t>
            </a:r>
            <a:endParaRPr lang="en-US" sz="3200" dirty="0" smtClean="0"/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200" dirty="0"/>
              <a:t> 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reversed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3368" y="3364147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</a:t>
            </a:r>
            <a:r>
              <a:rPr lang="en-US" sz="29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console.log(result.join(' </a:t>
            </a: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en-US" sz="30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</a:t>
            </a:r>
            <a:r>
              <a:rPr lang="en-US" sz="3200" dirty="0" smtClean="0"/>
              <a:t>dvanced </a:t>
            </a:r>
            <a:r>
              <a:rPr lang="en-US" sz="3200" dirty="0"/>
              <a:t>functionality of the array consists of the   </a:t>
            </a:r>
            <a:r>
              <a:rPr lang="en-US" sz="3200" dirty="0" smtClean="0"/>
              <a:t>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28" y="329400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</a:t>
            </a:r>
            <a:r>
              <a:rPr lang="en-US" sz="3200" dirty="0" smtClean="0"/>
              <a:t>as an </a:t>
            </a:r>
            <a:r>
              <a:rPr lang="en-US" sz="3200" b="1" dirty="0" smtClean="0">
                <a:solidFill>
                  <a:schemeClr val="bg1"/>
                </a:solidFill>
              </a:rPr>
              <a:t>array </a:t>
            </a:r>
            <a:r>
              <a:rPr lang="en-US" sz="3200" b="1" dirty="0">
                <a:solidFill>
                  <a:schemeClr val="bg1"/>
                </a:solidFill>
              </a:rPr>
              <a:t>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 smtClean="0"/>
              <a:t>The</a:t>
            </a:r>
            <a:r>
              <a:rPr lang="bg-BG" sz="3200" dirty="0" smtClean="0"/>
              <a:t> </a:t>
            </a:r>
            <a:r>
              <a:rPr lang="en-US" sz="3200" dirty="0" smtClean="0"/>
              <a:t>output </a:t>
            </a:r>
            <a:r>
              <a:rPr lang="en-US" sz="3200" dirty="0"/>
              <a:t>is printed on the console.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363" y="4051280"/>
            <a:ext cx="4609333" cy="759796"/>
            <a:chOff x="6144769" y="4486200"/>
            <a:chExt cx="4048501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9" y="4486200"/>
              <a:ext cx="2370425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30285" y="4486200"/>
              <a:ext cx="762985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878706" y="4693008"/>
              <a:ext cx="357914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</a:t>
            </a:r>
            <a:r>
              <a:rPr lang="en-US" dirty="0" smtClean="0"/>
              <a:t>length of </a:t>
            </a: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</a:t>
            </a:r>
            <a:r>
              <a:rPr lang="en-US" sz="2800" b="1" dirty="0" smtClean="0">
                <a:latin typeface="Consolas" pitchFamily="49" charset="0"/>
              </a:rPr>
              <a:t>);</a:t>
            </a:r>
            <a:r>
              <a:rPr lang="en-US" sz="2800" b="1" dirty="0">
                <a:latin typeface="Consolas" pitchFamily="49" charset="0"/>
              </a:rPr>
              <a:t/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83580" y="4824000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0C394C-3AEB-471E-BB94-5A21EEBC2EFE}">
  <ds:schemaRefs>
    <ds:schemaRef ds:uri="4f985cec-e092-4bcf-a1e1-b816bd0221d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</TotalTime>
  <Words>1774</Words>
  <Application>Microsoft Office PowerPoint</Application>
  <PresentationFormat>Custom</PresentationFormat>
  <Paragraphs>363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2_SoftUni</vt:lpstr>
      <vt:lpstr>Arrays Advanced</vt:lpstr>
      <vt:lpstr>Table of Contents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Solution: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Summary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Vasil Donchev</cp:lastModifiedBy>
  <cp:revision>71</cp:revision>
  <cp:lastPrinted>2022-02-09T17:11:37Z</cp:lastPrinted>
  <dcterms:created xsi:type="dcterms:W3CDTF">2018-05-23T13:08:44Z</dcterms:created>
  <dcterms:modified xsi:type="dcterms:W3CDTF">2022-02-09T17:20:41Z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