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8" r:id="rId30"/>
    <p:sldId id="290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5E69602-2B5E-4878-B4B7-12811C16DEF2}">
          <p14:sldIdLst>
            <p14:sldId id="256"/>
            <p14:sldId id="257"/>
            <p14:sldId id="258"/>
          </p14:sldIdLst>
        </p14:section>
        <p14:section name="Node Modules" id="{A454DC15-7800-4381-A330-16A45DC45665}">
          <p14:sldIdLst>
            <p14:sldId id="259"/>
            <p14:sldId id="260"/>
            <p14:sldId id="261"/>
            <p14:sldId id="262"/>
            <p14:sldId id="263"/>
          </p14:sldIdLst>
        </p14:section>
        <p14:section name="Express.js Framework" id="{95C4DA38-2BC7-4294-A679-2E457968A719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Model-View-Controller (MVC)" id="{6D9DCAE1-4E19-45F6-A510-FAAF851931B8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MVC with Express.js" id="{9809CD7E-8830-48C1-A882-8DB29C768D34}">
          <p14:sldIdLst>
            <p14:sldId id="279"/>
            <p14:sldId id="280"/>
            <p14:sldId id="281"/>
          </p14:sldIdLst>
        </p14:section>
        <p14:section name="Conclusion" id="{22BFBFE8-CD7D-4162-BB78-1080F0F7AFDE}">
          <p14:sldIdLst>
            <p14:sldId id="282"/>
            <p14:sldId id="28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05-Jan-21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6165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2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48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218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171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909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 Node Modules, MVC, Express.js, Handlebars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GB" dirty="0"/>
              <a:t>Basic Web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39433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Web framework for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Node.js</a:t>
            </a:r>
          </a:p>
          <a:p>
            <a:r>
              <a:rPr lang="en-US" noProof="1"/>
              <a:t>Handles </a:t>
            </a:r>
            <a:r>
              <a:rPr lang="en-US" b="1" noProof="1">
                <a:solidFill>
                  <a:schemeClr val="bg1"/>
                </a:solidFill>
              </a:rPr>
              <a:t>GET / POST HTTP </a:t>
            </a:r>
            <a:r>
              <a:rPr lang="en-US" noProof="1"/>
              <a:t>requests</a:t>
            </a:r>
          </a:p>
          <a:p>
            <a:r>
              <a:rPr lang="en-US" noProof="1"/>
              <a:t>Error handling (bad request, not found, unauthorized)</a:t>
            </a:r>
          </a:p>
          <a:p>
            <a:pPr marL="0" indent="0">
              <a:spcAft>
                <a:spcPts val="2400"/>
              </a:spcAft>
              <a:buNone/>
            </a:pPr>
            <a:endParaRPr lang="en-US" sz="3600" noProof="1"/>
          </a:p>
          <a:p>
            <a:r>
              <a:rPr lang="en-US" noProof="1"/>
              <a:t>Routing supported</a:t>
            </a:r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noProof="1"/>
              <a:t>is ExpressJS?</a:t>
            </a:r>
          </a:p>
        </p:txBody>
      </p:sp>
      <p:pic>
        <p:nvPicPr>
          <p:cNvPr id="2050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4800" y="3276600"/>
            <a:ext cx="38718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0252" y="3276600"/>
            <a:ext cx="514719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/>
          <p:cNvSpPr/>
          <p:nvPr/>
        </p:nvSpPr>
        <p:spPr>
          <a:xfrm>
            <a:off x="6206849" y="3476625"/>
            <a:ext cx="685800" cy="4381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Закръглено правоъгълно изнесено означение 13"/>
          <p:cNvSpPr/>
          <p:nvPr/>
        </p:nvSpPr>
        <p:spPr bwMode="auto">
          <a:xfrm>
            <a:off x="4297260" y="4637707"/>
            <a:ext cx="4663440" cy="696235"/>
          </a:xfrm>
          <a:prstGeom prst="wedgeRoundRectCallout">
            <a:avLst>
              <a:gd name="adj1" fmla="val -41349"/>
              <a:gd name="adj2" fmla="val 717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Текстово поле 6"/>
          <p:cNvSpPr txBox="1"/>
          <p:nvPr/>
        </p:nvSpPr>
        <p:spPr>
          <a:xfrm>
            <a:off x="860252" y="5541464"/>
            <a:ext cx="813936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app.post('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/users/:id</a:t>
            </a:r>
            <a:r>
              <a:rPr lang="en-US" sz="2400" b="1" dirty="0">
                <a:latin typeface="Consolas" pitchFamily="49" charset="0"/>
              </a:rPr>
              <a:t>', function 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0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directory</a:t>
            </a:r>
            <a:r>
              <a:rPr lang="en-US" dirty="0"/>
              <a:t> to hold your application</a:t>
            </a:r>
          </a:p>
          <a:p>
            <a:pPr>
              <a:spcAft>
                <a:spcPts val="7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package.json</a:t>
            </a:r>
            <a:r>
              <a:rPr lang="en-US" dirty="0"/>
              <a:t> file that stores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information</a:t>
            </a:r>
          </a:p>
          <a:p>
            <a:pPr>
              <a:spcAft>
                <a:spcPts val="7000"/>
              </a:spcAft>
            </a:pPr>
            <a:r>
              <a:rPr lang="en-US" dirty="0"/>
              <a:t>Now install </a:t>
            </a:r>
            <a:r>
              <a:rPr lang="en-US" b="1" dirty="0">
                <a:solidFill>
                  <a:schemeClr val="bg1"/>
                </a:solidFill>
              </a:rPr>
              <a:t>express</a:t>
            </a:r>
            <a:r>
              <a:rPr lang="en-US" dirty="0"/>
              <a:t> inside the directory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844209" y="1945168"/>
            <a:ext cx="3508336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mkdir demoapp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cd demoapp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844209" y="3736499"/>
            <a:ext cx="728312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npm init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844208" y="5513162"/>
            <a:ext cx="728312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npm install express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--save</a:t>
            </a:r>
            <a:endParaRPr lang="bg-BG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13"/>
          <p:cNvSpPr/>
          <p:nvPr/>
        </p:nvSpPr>
        <p:spPr bwMode="auto">
          <a:xfrm>
            <a:off x="7181391" y="5223011"/>
            <a:ext cx="4663440" cy="779920"/>
          </a:xfrm>
          <a:prstGeom prst="wedgeRoundRectCallout">
            <a:avLst>
              <a:gd name="adj1" fmla="val -58562"/>
              <a:gd name="adj2" fmla="val 376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Saves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inside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package.json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15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Refers to determining how an application responds to a </a:t>
            </a:r>
            <a:r>
              <a:rPr lang="en-US" b="1" dirty="0">
                <a:solidFill>
                  <a:schemeClr val="bg1"/>
                </a:solidFill>
              </a:rPr>
              <a:t>client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request </a:t>
            </a:r>
            <a:r>
              <a:rPr lang="en-US" dirty="0"/>
              <a:t>to a particular </a:t>
            </a:r>
            <a:r>
              <a:rPr lang="en-US" b="1" dirty="0">
                <a:solidFill>
                  <a:schemeClr val="bg1"/>
                </a:solidFill>
              </a:rPr>
              <a:t>endpoint</a:t>
            </a:r>
          </a:p>
          <a:p>
            <a:r>
              <a:rPr lang="en-US" dirty="0"/>
              <a:t>Express executes different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, based on </a:t>
            </a: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ExpressJS Routing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1283362" y="4572693"/>
            <a:ext cx="789673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'/api/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todos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,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13"/>
          <p:cNvSpPr/>
          <p:nvPr/>
        </p:nvSpPr>
        <p:spPr bwMode="auto">
          <a:xfrm>
            <a:off x="1283362" y="3580052"/>
            <a:ext cx="4210655" cy="779920"/>
          </a:xfrm>
          <a:prstGeom prst="wedgeRoundRectCallout">
            <a:avLst>
              <a:gd name="adj1" fmla="val -23130"/>
              <a:gd name="adj2" fmla="val 685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(GET / POST)</a:t>
            </a:r>
            <a:endParaRPr lang="bg-BG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Закръглено правоъгълно изнесено означение 13"/>
          <p:cNvSpPr/>
          <p:nvPr/>
        </p:nvSpPr>
        <p:spPr bwMode="auto">
          <a:xfrm>
            <a:off x="5769847" y="3575343"/>
            <a:ext cx="4663440" cy="779920"/>
          </a:xfrm>
          <a:prstGeom prst="wedgeRoundRectCallout">
            <a:avLst>
              <a:gd name="adj1" fmla="val -34697"/>
              <a:gd name="adj2" fmla="val 662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US" sz="2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execute when the route is matched</a:t>
            </a:r>
          </a:p>
        </p:txBody>
      </p:sp>
      <p:sp>
        <p:nvSpPr>
          <p:cNvPr id="9" name="Закръглено правоъгълно изнесено означение 13"/>
          <p:cNvSpPr/>
          <p:nvPr/>
        </p:nvSpPr>
        <p:spPr bwMode="auto">
          <a:xfrm>
            <a:off x="1092864" y="5409788"/>
            <a:ext cx="2546689" cy="477581"/>
          </a:xfrm>
          <a:prstGeom prst="wedgeRoundRectCallout">
            <a:avLst>
              <a:gd name="adj1" fmla="val -29995"/>
              <a:gd name="adj2" fmla="val -75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13"/>
          <p:cNvSpPr/>
          <p:nvPr/>
        </p:nvSpPr>
        <p:spPr bwMode="auto">
          <a:xfrm>
            <a:off x="3896223" y="5409788"/>
            <a:ext cx="2853493" cy="477581"/>
          </a:xfrm>
          <a:prstGeom prst="wedgeRoundRectCallout">
            <a:avLst>
              <a:gd name="adj1" fmla="val -38399"/>
              <a:gd name="adj2" fmla="val -793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(path on server)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о правоъгълно изнесено означение 13"/>
          <p:cNvSpPr/>
          <p:nvPr/>
        </p:nvSpPr>
        <p:spPr bwMode="auto">
          <a:xfrm>
            <a:off x="7068549" y="5409788"/>
            <a:ext cx="3292647" cy="477581"/>
          </a:xfrm>
          <a:prstGeom prst="wedgeRoundRectCallout">
            <a:avLst>
              <a:gd name="adj1" fmla="val -36755"/>
              <a:gd name="adj2" fmla="val -83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&amp;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494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an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  <a:r>
              <a:rPr lang="en-US" dirty="0"/>
              <a:t> file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6385285" y="1319112"/>
            <a:ext cx="4663133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node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index.js</a:t>
            </a:r>
            <a:endParaRPr lang="bg-BG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Закръглено правоъгълно изнесено означение 13"/>
          <p:cNvSpPr/>
          <p:nvPr/>
        </p:nvSpPr>
        <p:spPr bwMode="auto">
          <a:xfrm>
            <a:off x="4883735" y="2772978"/>
            <a:ext cx="4663440" cy="779920"/>
          </a:xfrm>
          <a:prstGeom prst="wedgeRoundRectCallout">
            <a:avLst>
              <a:gd name="adj1" fmla="val -60957"/>
              <a:gd name="adj2" fmla="val 60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The function handles </a:t>
            </a:r>
            <a:r>
              <a:rPr lang="en-US" sz="2400" b="1" dirty="0">
                <a:solidFill>
                  <a:schemeClr val="bg1"/>
                </a:solidFill>
              </a:rPr>
              <a:t>HTTP GET </a:t>
            </a:r>
            <a:r>
              <a:rPr lang="en-US" sz="2400" dirty="0">
                <a:solidFill>
                  <a:schemeClr val="bg2"/>
                </a:solidFill>
              </a:rPr>
              <a:t>requests at URL </a:t>
            </a:r>
            <a:r>
              <a:rPr lang="en-US" sz="2400" b="1" dirty="0">
                <a:solidFill>
                  <a:schemeClr val="bg1"/>
                </a:solidFill>
              </a:rPr>
              <a:t>'/'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919826" y="2040571"/>
            <a:ext cx="10128592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express = require('express');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app</a:t>
            </a:r>
            <a:r>
              <a:rPr lang="en-US" sz="2400" b="1" dirty="0">
                <a:latin typeface="Consolas" pitchFamily="49" charset="0"/>
              </a:rPr>
              <a:t> = express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port = 3000;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'/'</a:t>
            </a:r>
            <a:r>
              <a:rPr lang="en-US" sz="2400" b="1" dirty="0">
                <a:latin typeface="Consolas" pitchFamily="49" charset="0"/>
              </a:rPr>
              <a:t>, function(req, res)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send</a:t>
            </a:r>
            <a:r>
              <a:rPr lang="en-US" sz="2400" b="1" dirty="0">
                <a:latin typeface="Consolas" pitchFamily="49" charset="0"/>
              </a:rPr>
              <a:t>('Hello world!');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listen</a:t>
            </a:r>
            <a:r>
              <a:rPr lang="en-US" sz="2400" b="1" dirty="0">
                <a:latin typeface="Consolas" pitchFamily="49" charset="0"/>
              </a:rPr>
              <a:t>(port, () =&gt;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console.log(`Example app listening on port: ${port}`));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Routing in express gives you the ability to handle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br>
              <a:rPr lang="en-US" dirty="0"/>
            </a:br>
            <a:r>
              <a:rPr lang="en-US" dirty="0"/>
              <a:t>HTTP requests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Different HTTP Methods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753466" y="2425642"/>
            <a:ext cx="831375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400" b="1" dirty="0">
                <a:latin typeface="Consolas" pitchFamily="49" charset="0"/>
              </a:rPr>
              <a:t>('/login',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753465" y="3262737"/>
            <a:ext cx="831375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put</a:t>
            </a:r>
            <a:r>
              <a:rPr lang="en-US" sz="2400" b="1" dirty="0">
                <a:latin typeface="Consolas" pitchFamily="49" charset="0"/>
              </a:rPr>
              <a:t>('/books/:id',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53464" y="4099832"/>
            <a:ext cx="831375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delete</a:t>
            </a:r>
            <a:r>
              <a:rPr lang="en-US" sz="2400" b="1" dirty="0">
                <a:latin typeface="Consolas" pitchFamily="49" charset="0"/>
              </a:rPr>
              <a:t>('/books/:id',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33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7000"/>
              </a:spcAft>
            </a:pPr>
            <a:r>
              <a:rPr lang="en-US" dirty="0"/>
              <a:t>You can get a URL parameter from </a:t>
            </a:r>
            <a:r>
              <a:rPr lang="en-US" b="1" dirty="0">
                <a:solidFill>
                  <a:schemeClr val="bg1"/>
                </a:solidFill>
              </a:rPr>
              <a:t>req.params</a:t>
            </a:r>
            <a:endParaRPr lang="en-US" dirty="0">
              <a:solidFill>
                <a:schemeClr val="bg1"/>
              </a:solidFill>
            </a:endParaRPr>
          </a:p>
          <a:p>
            <a:pPr>
              <a:spcAft>
                <a:spcPts val="17000"/>
              </a:spcAft>
            </a:pPr>
            <a:r>
              <a:rPr lang="en-US" dirty="0"/>
              <a:t>Chaining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URL Parameters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884924" y="4608565"/>
            <a:ext cx="943174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app.get('/user/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:first</a:t>
            </a:r>
            <a:r>
              <a:rPr lang="en-US" sz="2400" b="1" dirty="0">
                <a:latin typeface="Consolas" pitchFamily="49" charset="0"/>
              </a:rPr>
              <a:t>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:second</a:t>
            </a:r>
            <a:r>
              <a:rPr lang="en-US" sz="2400" b="1" dirty="0">
                <a:latin typeface="Consolas" pitchFamily="49" charset="0"/>
              </a:rPr>
              <a:t>', function(req, res)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console.log([req.params.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first</a:t>
            </a:r>
            <a:r>
              <a:rPr lang="en-US" sz="2400" b="1" dirty="0">
                <a:latin typeface="Consolas" pitchFamily="49" charset="0"/>
              </a:rPr>
              <a:t>, req.params.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second</a:t>
            </a:r>
            <a:r>
              <a:rPr lang="en-US" sz="2400" b="1" dirty="0">
                <a:latin typeface="Consolas" pitchFamily="49" charset="0"/>
              </a:rPr>
              <a:t>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884925" y="1980760"/>
            <a:ext cx="9431741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app.get('/books/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:id</a:t>
            </a:r>
            <a:r>
              <a:rPr lang="en-US" sz="2400" b="1" dirty="0">
                <a:latin typeface="Consolas" pitchFamily="49" charset="0"/>
              </a:rPr>
              <a:t>', function(req, res)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let bookId = req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.params.id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console.log(bookId);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3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express.static</a:t>
            </a:r>
            <a:r>
              <a:rPr lang="en-US" dirty="0"/>
              <a:t> built-in </a:t>
            </a:r>
            <a:r>
              <a:rPr lang="en-US" b="1" dirty="0">
                <a:solidFill>
                  <a:schemeClr val="bg1"/>
                </a:solidFill>
              </a:rPr>
              <a:t>middleware </a:t>
            </a:r>
            <a:r>
              <a:rPr lang="en-US" dirty="0"/>
              <a:t>function in Express </a:t>
            </a:r>
            <a:br>
              <a:rPr lang="en-US" dirty="0"/>
            </a:br>
            <a:r>
              <a:rPr lang="en-US" dirty="0"/>
              <a:t>to serve static files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public folder </a:t>
            </a:r>
            <a:r>
              <a:rPr lang="en-US" dirty="0"/>
              <a:t>and inside store static files after that</a:t>
            </a:r>
            <a:br>
              <a:rPr lang="en-US" dirty="0"/>
            </a:br>
            <a:r>
              <a:rPr lang="en-US" dirty="0"/>
              <a:t>write inside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  <a:r>
              <a:rPr lang="en-US" dirty="0"/>
              <a:t> the following: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Files in Express</a:t>
            </a:r>
            <a:endParaRPr lang="bg-BG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88673" y="3989174"/>
            <a:ext cx="679170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app.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</a:t>
            </a:r>
            <a:r>
              <a:rPr lang="en-GB" sz="2400" b="1" dirty="0">
                <a:latin typeface="Consolas" panose="020B0609020204030204" pitchFamily="49" charset="0"/>
              </a:rPr>
              <a:t>(express.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GB" sz="2400" b="1" dirty="0">
                <a:latin typeface="Consolas" panose="020B0609020204030204" pitchFamily="49" charset="0"/>
              </a:rPr>
              <a:t>('public'));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05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body parser </a:t>
            </a:r>
            <a:r>
              <a:rPr lang="en-US" dirty="0"/>
              <a:t>to parse incoming request bodies available under the </a:t>
            </a:r>
            <a:r>
              <a:rPr lang="en-US" b="1" dirty="0">
                <a:solidFill>
                  <a:schemeClr val="bg1"/>
                </a:solidFill>
              </a:rPr>
              <a:t>req.body </a:t>
            </a:r>
            <a:r>
              <a:rPr lang="en-US" dirty="0"/>
              <a:t>property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Incoming Requests</a:t>
            </a:r>
            <a:endParaRPr lang="bg-BG" dirty="0"/>
          </a:p>
        </p:txBody>
      </p:sp>
      <p:sp>
        <p:nvSpPr>
          <p:cNvPr id="6" name="Текстово поле 6"/>
          <p:cNvSpPr txBox="1"/>
          <p:nvPr/>
        </p:nvSpPr>
        <p:spPr>
          <a:xfrm>
            <a:off x="769424" y="2578912"/>
            <a:ext cx="943174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npm install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body-parser</a:t>
            </a:r>
            <a:r>
              <a:rPr lang="en-GB" sz="2400" b="1" dirty="0">
                <a:latin typeface="Consolas" panose="020B0609020204030204" pitchFamily="49" charset="0"/>
              </a:rPr>
              <a:t> --save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69424" y="3379074"/>
            <a:ext cx="9431741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const bodyparser = require('body-parser');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app.use(</a:t>
            </a:r>
            <a:r>
              <a:rPr lang="en-GB" sz="2400" b="1" dirty="0" err="1">
                <a:latin typeface="Consolas" panose="020B0609020204030204" pitchFamily="49" charset="0"/>
              </a:rPr>
              <a:t>bodyparser.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urlencoded</a:t>
            </a:r>
            <a:r>
              <a:rPr lang="en-GB" sz="2400" b="1" dirty="0">
                <a:latin typeface="Consolas" panose="020B0609020204030204" pitchFamily="49" charset="0"/>
              </a:rPr>
              <a:t>({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extended: true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}));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4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98" y="1171519"/>
            <a:ext cx="2765256" cy="2682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Model-View-Controller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MVC Pattern</a:t>
            </a:r>
          </a:p>
        </p:txBody>
      </p:sp>
    </p:spTree>
    <p:extLst>
      <p:ext uri="{BB962C8B-B14F-4D97-AF65-F5344CB8AC3E}">
        <p14:creationId xmlns:p14="http://schemas.microsoft.com/office/powerpoint/2010/main" val="97196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 pattern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independent components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 (data)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Manages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database logic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bg-BG" b="1" dirty="0">
                <a:solidFill>
                  <a:schemeClr val="bg1"/>
                </a:solidFill>
              </a:rPr>
              <a:t> (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bg-BG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  <a:r>
              <a:rPr lang="en-US" dirty="0"/>
              <a:t> layer (renders the UI)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Controller (logic)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/>
              <a:t>Implements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application logic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Processes user request,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</a:t>
            </a:r>
            <a:br>
              <a:rPr lang="bg-BG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updates</a:t>
            </a:r>
            <a:r>
              <a:rPr lang="en-US" dirty="0"/>
              <a:t> the data model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invokes</a:t>
            </a:r>
            <a:r>
              <a:rPr lang="en-US" dirty="0"/>
              <a:t> a view to render some UI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</a:t>
            </a:r>
            <a:endParaRPr lang="bg-BG" dirty="0"/>
          </a:p>
        </p:txBody>
      </p:sp>
      <p:pic>
        <p:nvPicPr>
          <p:cNvPr id="2050" name="Picture 2" descr="C:\Users\ko7ebo7e\Desktop\изтеглен файл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626" y="2422968"/>
            <a:ext cx="3234118" cy="30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64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Node modules</a:t>
            </a:r>
          </a:p>
          <a:p>
            <a:pPr lvl="1"/>
            <a:r>
              <a:rPr lang="en-US" sz="3000" dirty="0"/>
              <a:t>HTTP</a:t>
            </a:r>
          </a:p>
          <a:p>
            <a:pPr lvl="1"/>
            <a:r>
              <a:rPr lang="en-US" sz="3000" dirty="0"/>
              <a:t>Create a simple HTTP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Express.js 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Model-View-Controller (</a:t>
            </a:r>
            <a:r>
              <a:rPr lang="en-US" sz="3200" b="1" dirty="0"/>
              <a:t>MVC</a:t>
            </a:r>
            <a:r>
              <a:rPr lang="en-US" sz="32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MVC with Node, Express.js, Handlebars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58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 that describes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 are working with</a:t>
            </a:r>
          </a:p>
          <a:p>
            <a:pPr>
              <a:lnSpc>
                <a:spcPct val="120000"/>
              </a:lnSpc>
            </a:pPr>
            <a:r>
              <a:rPr lang="en-US" dirty="0"/>
              <a:t>Rules for how the data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manipulated</a:t>
            </a:r>
          </a:p>
          <a:p>
            <a:pPr>
              <a:lnSpc>
                <a:spcPct val="120000"/>
              </a:lnSpc>
            </a:pPr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data validation </a:t>
            </a:r>
            <a:r>
              <a:rPr lang="en-US" dirty="0"/>
              <a:t>rules</a:t>
            </a:r>
          </a:p>
          <a:p>
            <a:pPr>
              <a:lnSpc>
                <a:spcPct val="12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encapsulates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data stored in a database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 well as code used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manipulate</a:t>
            </a:r>
            <a:r>
              <a:rPr lang="en-US" dirty="0"/>
              <a:t> the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(Data)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12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Defines how the application's </a:t>
            </a:r>
            <a:r>
              <a:rPr lang="en-US" sz="3200" b="1" dirty="0">
                <a:solidFill>
                  <a:schemeClr val="bg1"/>
                </a:solidFill>
              </a:rPr>
              <a:t>user interface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(UI) will be displayed</a:t>
            </a:r>
          </a:p>
          <a:p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master views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layouts</a:t>
            </a:r>
            <a:r>
              <a:rPr lang="en-US" sz="3200" dirty="0"/>
              <a:t>) </a:t>
            </a:r>
          </a:p>
          <a:p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sub-views</a:t>
            </a:r>
            <a:r>
              <a:rPr lang="en-US" sz="3200" dirty="0"/>
              <a:t>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partial views </a:t>
            </a:r>
            <a:r>
              <a:rPr lang="en-US" sz="3200" dirty="0"/>
              <a:t>or controls)</a:t>
            </a:r>
          </a:p>
          <a:p>
            <a:r>
              <a:rPr lang="en-US" sz="3200" dirty="0"/>
              <a:t>May use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dynamically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generate</a:t>
            </a:r>
            <a:r>
              <a:rPr lang="en-US" sz="3200" dirty="0"/>
              <a:t> 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(UI)</a:t>
            </a:r>
          </a:p>
        </p:txBody>
      </p:sp>
      <p:pic>
        <p:nvPicPr>
          <p:cNvPr id="7" name="Picture 2" descr="UI">
            <a:extLst>
              <a:ext uri="{FF2B5EF4-FFF2-40B4-BE49-F238E27FC236}">
                <a16:creationId xmlns:a16="http://schemas.microsoft.com/office/drawing/2014/main" id="{157B5ACD-89A9-4EE8-9CEE-A5695E8D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1" y="4024654"/>
            <a:ext cx="2191093" cy="219109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тат с изображение за form icon">
            <a:extLst>
              <a:ext uri="{FF2B5EF4-FFF2-40B4-BE49-F238E27FC236}">
                <a16:creationId xmlns:a16="http://schemas.microsoft.com/office/drawing/2014/main" id="{98C88D39-EEEF-4AF2-8136-DE471432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2258192" cy="212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383EE5-A03C-4134-86B3-BB69B1D073E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7034" y="4054008"/>
            <a:ext cx="2776692" cy="21227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86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MVC component – holds the logic</a:t>
            </a:r>
          </a:p>
          <a:p>
            <a:r>
              <a:rPr lang="en-US" dirty="0"/>
              <a:t>Process the requests with the help of views and models</a:t>
            </a:r>
          </a:p>
          <a:p>
            <a:r>
              <a:rPr lang="en-US" dirty="0"/>
              <a:t>A set of classes that handles</a:t>
            </a:r>
          </a:p>
          <a:p>
            <a:pPr lvl="1"/>
            <a:r>
              <a:rPr lang="en-US" dirty="0"/>
              <a:t>Communication from the user</a:t>
            </a:r>
          </a:p>
          <a:p>
            <a:pPr lvl="1"/>
            <a:r>
              <a:rPr lang="en-US" dirty="0"/>
              <a:t>Overall application flow</a:t>
            </a:r>
          </a:p>
          <a:p>
            <a:pPr lvl="1"/>
            <a:r>
              <a:rPr lang="en-US" dirty="0"/>
              <a:t>Application-specific logic (business logic)</a:t>
            </a:r>
          </a:p>
          <a:p>
            <a:r>
              <a:rPr lang="en-US" dirty="0"/>
              <a:t>Every controller has one or more "actions"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(Logic)</a:t>
            </a:r>
          </a:p>
        </p:txBody>
      </p:sp>
      <p:pic>
        <p:nvPicPr>
          <p:cNvPr id="1026" name="Picture 2" descr="C:\Users\ko7ebo7e\Desktop\game-controll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08" y="3461004"/>
            <a:ext cx="2020824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42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B4A669-44EC-4C96-8D0A-08BCE09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 (in Web Apps)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58267-E885-46A2-BBA1-EBAA9F52D2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33" y="1715074"/>
            <a:ext cx="10485733" cy="483654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4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77" y="1480158"/>
            <a:ext cx="2044645" cy="455077"/>
          </a:xfrm>
          <a:prstGeom prst="rect">
            <a:avLst/>
          </a:prstGeom>
        </p:spPr>
      </p:pic>
      <p:pic>
        <p:nvPicPr>
          <p:cNvPr id="10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71130" y="1929678"/>
            <a:ext cx="2047192" cy="9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64866" y="2874108"/>
            <a:ext cx="2059719" cy="1123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MVC with Express.js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Node.js, Express.js, Handlebars</a:t>
            </a:r>
          </a:p>
        </p:txBody>
      </p:sp>
    </p:spTree>
    <p:extLst>
      <p:ext uri="{BB962C8B-B14F-4D97-AF65-F5344CB8AC3E}">
        <p14:creationId xmlns:p14="http://schemas.microsoft.com/office/powerpoint/2010/main" val="312493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 Templates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0"/>
            <a:ext cx="10036163" cy="5614245"/>
          </a:xfrm>
        </p:spPr>
        <p:txBody>
          <a:bodyPr>
            <a:normAutofit/>
          </a:bodyPr>
          <a:lstStyle/>
          <a:p>
            <a:r>
              <a:rPr lang="en-US" dirty="0"/>
              <a:t>Handlebars provides the power necessary to let you build </a:t>
            </a:r>
            <a:r>
              <a:rPr lang="en-US" b="1" dirty="0">
                <a:solidFill>
                  <a:schemeClr val="bg1"/>
                </a:solidFill>
              </a:rPr>
              <a:t>semantic templates </a:t>
            </a:r>
            <a:r>
              <a:rPr lang="en-US" dirty="0"/>
              <a:t>effectively</a:t>
            </a:r>
          </a:p>
          <a:p>
            <a:r>
              <a:rPr lang="en-US" dirty="0"/>
              <a:t>It is based on the </a:t>
            </a:r>
            <a:r>
              <a:rPr lang="en-US" b="1" dirty="0">
                <a:solidFill>
                  <a:schemeClr val="bg1"/>
                </a:solidFill>
              </a:rPr>
              <a:t>Mustache</a:t>
            </a:r>
            <a:r>
              <a:rPr lang="en-US" dirty="0"/>
              <a:t> template language, but </a:t>
            </a:r>
            <a:br>
              <a:rPr lang="en-US" dirty="0"/>
            </a:br>
            <a:r>
              <a:rPr lang="en-US" dirty="0"/>
              <a:t>improves it in several important ways</a:t>
            </a:r>
          </a:p>
          <a:p>
            <a:r>
              <a:rPr lang="en-US" dirty="0"/>
              <a:t>To install it inside an Express.js project type in cmd:</a:t>
            </a:r>
          </a:p>
        </p:txBody>
      </p:sp>
      <p:sp>
        <p:nvSpPr>
          <p:cNvPr id="8" name="Текстово поле 6"/>
          <p:cNvSpPr txBox="1"/>
          <p:nvPr/>
        </p:nvSpPr>
        <p:spPr>
          <a:xfrm>
            <a:off x="2046868" y="4244082"/>
            <a:ext cx="943174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npm install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express-handlebars</a:t>
            </a:r>
            <a:r>
              <a:rPr lang="en-GB" sz="2400" b="1" dirty="0">
                <a:latin typeface="Consolas" panose="020B0609020204030204" pitchFamily="49" charset="0"/>
              </a:rPr>
              <a:t> --save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801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 txBox="1">
            <a:spLocks/>
          </p:cNvSpPr>
          <p:nvPr/>
        </p:nvSpPr>
        <p:spPr>
          <a:xfrm>
            <a:off x="2046811" y="1686346"/>
            <a:ext cx="7391400" cy="50351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 class="container body-content"&gt;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&lt;div class="row"&gt;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&lt;h2&gt;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{{cat.name}}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&lt;p&gt;Age: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{{cat.age}}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{{#if cat.isAlive}}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&lt;p&gt;Status: Alive&lt;/p&gt;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{{else}}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&lt;p&gt;Status: Deceased&lt;/p&gt;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{{/if}}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00107"/>
            <a:ext cx="11804822" cy="58623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HTML views with Handlebars templating 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– Handlebars</a:t>
            </a:r>
          </a:p>
        </p:txBody>
      </p:sp>
      <p:sp>
        <p:nvSpPr>
          <p:cNvPr id="9" name="Закръглено правоъгълно изнесено означение 13"/>
          <p:cNvSpPr/>
          <p:nvPr/>
        </p:nvSpPr>
        <p:spPr bwMode="auto">
          <a:xfrm>
            <a:off x="664143" y="2721051"/>
            <a:ext cx="1817167" cy="779920"/>
          </a:xfrm>
          <a:prstGeom prst="wedgeRoundRectCallout">
            <a:avLst>
              <a:gd name="adj1" fmla="val 40432"/>
              <a:gd name="adj2" fmla="val -74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Code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13"/>
          <p:cNvSpPr/>
          <p:nvPr/>
        </p:nvSpPr>
        <p:spPr bwMode="auto">
          <a:xfrm>
            <a:off x="7111465" y="2331091"/>
            <a:ext cx="1817167" cy="779920"/>
          </a:xfrm>
          <a:prstGeom prst="wedgeRoundRectCallout">
            <a:avLst>
              <a:gd name="adj1" fmla="val -76628"/>
              <a:gd name="adj2" fmla="val 463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Handlebars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кръглено правоъгълно изнесено означение 13"/>
          <p:cNvSpPr/>
          <p:nvPr/>
        </p:nvSpPr>
        <p:spPr bwMode="auto">
          <a:xfrm>
            <a:off x="6870591" y="3629873"/>
            <a:ext cx="1817167" cy="779920"/>
          </a:xfrm>
          <a:prstGeom prst="wedgeRoundRectCallout">
            <a:avLst>
              <a:gd name="adj1" fmla="val -73979"/>
              <a:gd name="adj2" fmla="val -277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Handlebars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55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854000"/>
            <a:ext cx="8125652" cy="406814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Node.js – JavaScript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runtime environment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We use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Node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HTTP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to create servers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MVC is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design pattern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with individual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components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Express.js –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Web Framework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for building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server-side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JavaScript apps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6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dirty="0"/>
              <a:t>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31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3508314" y="1765931"/>
            <a:ext cx="435739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module</a:t>
            </a:r>
          </a:p>
          <a:p>
            <a:pPr algn="ct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	   .exports</a:t>
            </a:r>
            <a:endParaRPr lang="bg-BG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Node Modules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Create a Basic Web Server</a:t>
            </a:r>
          </a:p>
        </p:txBody>
      </p:sp>
    </p:spTree>
    <p:extLst>
      <p:ext uri="{BB962C8B-B14F-4D97-AF65-F5344CB8AC3E}">
        <p14:creationId xmlns:p14="http://schemas.microsoft.com/office/powerpoint/2010/main" val="25616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of functions you want to include in your application</a:t>
            </a:r>
          </a:p>
          <a:p>
            <a:r>
              <a:rPr lang="en-US" dirty="0"/>
              <a:t>Include modules: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module: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Modules</a:t>
            </a:r>
            <a:endParaRPr lang="bg-BG" dirty="0"/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30936" y="2792147"/>
            <a:ext cx="529437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 http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require</a:t>
            </a:r>
            <a:r>
              <a:rPr lang="en-US" sz="2400" b="1" dirty="0">
                <a:latin typeface="Consolas" pitchFamily="49" charset="0"/>
              </a:rPr>
              <a:t>('http');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6062472" y="2408098"/>
            <a:ext cx="4663440" cy="696235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include a module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630936" y="4836710"/>
            <a:ext cx="626364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exports</a:t>
            </a:r>
            <a:r>
              <a:rPr lang="en-US" sz="2400" b="1" dirty="0">
                <a:latin typeface="Consolas" pitchFamily="49" charset="0"/>
              </a:rPr>
              <a:t>.myDateTime = function 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return Date();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6562344" y="4325936"/>
            <a:ext cx="4663440" cy="696235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export a module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528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HTTP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Built-in module, which allows Node.js to transfer </a:t>
            </a:r>
            <a:br>
              <a:rPr lang="en-US" dirty="0"/>
            </a:br>
            <a:r>
              <a:rPr lang="en-US" dirty="0"/>
              <a:t>data over the Hyper Text Transfer Protocol </a:t>
            </a:r>
            <a:br>
              <a:rPr lang="en-US" dirty="0"/>
            </a:br>
            <a:r>
              <a:rPr lang="en-US" dirty="0"/>
              <a:t>(HTTP)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create an HTTP server </a:t>
            </a:r>
            <a:r>
              <a:rPr lang="en-US" dirty="0"/>
              <a:t>that listens to server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ports</a:t>
            </a:r>
            <a:r>
              <a:rPr lang="en-US" dirty="0"/>
              <a:t> and gives a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back to the client</a:t>
            </a:r>
          </a:p>
          <a:p>
            <a:r>
              <a:rPr lang="en-US" dirty="0"/>
              <a:t>Use the </a:t>
            </a:r>
            <a:r>
              <a:rPr lang="en-US" b="1" dirty="0">
                <a:solidFill>
                  <a:schemeClr val="bg1"/>
                </a:solidFill>
              </a:rPr>
              <a:t>createServer()</a:t>
            </a:r>
            <a:r>
              <a:rPr lang="en-US" dirty="0"/>
              <a:t> method to create an HTTP 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12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writeHead</a:t>
            </a:r>
            <a:r>
              <a:rPr lang="en-US" dirty="0"/>
              <a:t>() - sends a response header to the request. </a:t>
            </a:r>
            <a:br>
              <a:rPr lang="en-US" dirty="0"/>
            </a:br>
            <a:r>
              <a:rPr lang="en-US" dirty="0"/>
              <a:t>Requires:  </a:t>
            </a:r>
            <a:r>
              <a:rPr lang="en-US" b="1" dirty="0">
                <a:solidFill>
                  <a:schemeClr val="bg1"/>
                </a:solidFill>
              </a:rPr>
              <a:t>status code </a:t>
            </a:r>
            <a:r>
              <a:rPr lang="en-US" dirty="0"/>
              <a:t>(like 404), </a:t>
            </a:r>
            <a:r>
              <a:rPr lang="en-US" b="1" dirty="0">
                <a:solidFill>
                  <a:schemeClr val="bg1"/>
                </a:solidFill>
              </a:rPr>
              <a:t>status message</a:t>
            </a:r>
            <a:r>
              <a:rPr lang="en-US" dirty="0"/>
              <a:t> (optional)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response headers </a:t>
            </a:r>
            <a:r>
              <a:rPr lang="en-US" dirty="0"/>
              <a:t>(object)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() - sends a chunk of the response body. Can be a </a:t>
            </a:r>
            <a:br>
              <a:rPr lang="en-US" dirty="0"/>
            </a:br>
            <a:r>
              <a:rPr lang="en-US" dirty="0"/>
              <a:t>string or a buffer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Methods</a:t>
            </a:r>
            <a:endParaRPr lang="bg-BG" dirty="0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280008" y="4223084"/>
            <a:ext cx="9983754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http.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createServer</a:t>
            </a:r>
            <a:r>
              <a:rPr lang="en-US" sz="2400" b="1" dirty="0">
                <a:latin typeface="Consolas" pitchFamily="49" charset="0"/>
              </a:rPr>
              <a:t>(function (req, res)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writeHead</a:t>
            </a:r>
            <a:r>
              <a:rPr lang="en-US" sz="2400" b="1" dirty="0">
                <a:latin typeface="Consolas" pitchFamily="49" charset="0"/>
              </a:rPr>
              <a:t>(200, {'Content-Type': 'text/html'});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 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Hello Web!</a:t>
            </a:r>
            <a:r>
              <a:rPr lang="bg-BG" sz="2400" b="1" dirty="0"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res.end();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206240" y="5596128"/>
            <a:ext cx="3474720" cy="384048"/>
          </a:xfrm>
          <a:prstGeom prst="wedgeRoundRectCallout">
            <a:avLst>
              <a:gd name="adj1" fmla="val -60990"/>
              <a:gd name="adj2" fmla="val 1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ends the response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35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type </a:t>
            </a:r>
            <a:r>
              <a:rPr lang="en-US" b="1" dirty="0">
                <a:solidFill>
                  <a:schemeClr val="bg1"/>
                </a:solidFill>
              </a:rPr>
              <a:t>node {filename} </a:t>
            </a:r>
            <a:r>
              <a:rPr lang="en-US" dirty="0"/>
              <a:t>and open </a:t>
            </a:r>
            <a:r>
              <a:rPr lang="en-US" b="1" dirty="0">
                <a:solidFill>
                  <a:schemeClr val="bg1"/>
                </a:solidFill>
              </a:rPr>
              <a:t>localhost:8080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browser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Simple Web Server</a:t>
            </a:r>
            <a:endParaRPr lang="bg-BG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1185672" y="1882269"/>
            <a:ext cx="9493525" cy="30619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 http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require</a:t>
            </a:r>
            <a:r>
              <a:rPr lang="en-US" sz="2400" b="1" dirty="0">
                <a:latin typeface="Consolas" pitchFamily="49" charset="0"/>
              </a:rPr>
              <a:t>('http');</a:t>
            </a:r>
            <a:br>
              <a:rPr lang="en-US" sz="2400" b="1" dirty="0">
                <a:latin typeface="Consolas" pitchFamily="49" charset="0"/>
              </a:rPr>
            </a:b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http.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createServer</a:t>
            </a:r>
            <a:r>
              <a:rPr lang="en-US" sz="2400" b="1" dirty="0">
                <a:latin typeface="Consolas" pitchFamily="49" charset="0"/>
              </a:rPr>
              <a:t>(function 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</a:t>
            </a:r>
            <a:r>
              <a:rPr lang="en-US" sz="2400" b="1" dirty="0">
                <a:latin typeface="Consolas" pitchFamily="49" charset="0"/>
              </a:rPr>
              <a:t>,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 res</a:t>
            </a:r>
            <a:r>
              <a:rPr lang="en-US" sz="2400" b="1" dirty="0">
                <a:latin typeface="Consolas" pitchFamily="49" charset="0"/>
              </a:rPr>
              <a:t>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writeHead</a:t>
            </a:r>
            <a:r>
              <a:rPr lang="en-US" sz="2400" b="1" dirty="0">
                <a:latin typeface="Consolas" pitchFamily="49" charset="0"/>
              </a:rPr>
              <a:t>(200, {'Content-Type': 'text/html'});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end</a:t>
            </a:r>
            <a:r>
              <a:rPr lang="en-US" sz="2400" b="1" dirty="0">
                <a:latin typeface="Consolas" pitchFamily="49" charset="0"/>
              </a:rPr>
              <a:t>('Hello Web!');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}).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listen</a:t>
            </a:r>
            <a:r>
              <a:rPr lang="en-US" sz="2400" b="1" dirty="0">
                <a:latin typeface="Consolas" pitchFamily="49" charset="0"/>
              </a:rPr>
              <a:t>(8080);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console.log('Listening on port 8080');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6501384" y="1237617"/>
            <a:ext cx="3081528" cy="978408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have to require http in order to use it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2718505" y="2371473"/>
            <a:ext cx="4170286" cy="430007"/>
          </a:xfrm>
          <a:prstGeom prst="wedgeRoundRectCallout">
            <a:avLst>
              <a:gd name="adj1" fmla="val -25743"/>
              <a:gd name="adj2" fmla="val 65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we start the server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4350365" y="4025081"/>
            <a:ext cx="3981373" cy="430130"/>
          </a:xfrm>
          <a:prstGeom prst="wedgeRoundRectCallout">
            <a:avLst>
              <a:gd name="adj1" fmla="val -55133"/>
              <a:gd name="adj2" fmla="val 34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we choose a port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281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675" y="2514600"/>
            <a:ext cx="2645621" cy="58883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Express.js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Working with a Framework</a:t>
            </a:r>
          </a:p>
        </p:txBody>
      </p:sp>
    </p:spTree>
    <p:extLst>
      <p:ext uri="{BB962C8B-B14F-4D97-AF65-F5344CB8AC3E}">
        <p14:creationId xmlns:p14="http://schemas.microsoft.com/office/powerpoint/2010/main" val="20278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3697</TotalTime>
  <Words>1601</Words>
  <Application>Microsoft Office PowerPoint</Application>
  <PresentationFormat>Широк екран</PresentationFormat>
  <Paragraphs>242</Paragraphs>
  <Slides>30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Basic Web</vt:lpstr>
      <vt:lpstr>Table of Contents</vt:lpstr>
      <vt:lpstr>Have a Question?</vt:lpstr>
      <vt:lpstr>Node Modules</vt:lpstr>
      <vt:lpstr>Node Modules</vt:lpstr>
      <vt:lpstr>The HTTP Module</vt:lpstr>
      <vt:lpstr>HTTP Methods</vt:lpstr>
      <vt:lpstr>Creating a Simple Web Server</vt:lpstr>
      <vt:lpstr>Express.js</vt:lpstr>
      <vt:lpstr>What is ExpressJS?</vt:lpstr>
      <vt:lpstr>Installation</vt:lpstr>
      <vt:lpstr>ExpressJS Routing</vt:lpstr>
      <vt:lpstr>Demo App</vt:lpstr>
      <vt:lpstr>Handle Different HTTP Methods</vt:lpstr>
      <vt:lpstr>Working with URL Parameters</vt:lpstr>
      <vt:lpstr>Serving Static Files in Express</vt:lpstr>
      <vt:lpstr>Parsing Incoming Requests</vt:lpstr>
      <vt:lpstr>Model-View-Controller</vt:lpstr>
      <vt:lpstr>The MVC Pattern</vt:lpstr>
      <vt:lpstr>Model (Data)</vt:lpstr>
      <vt:lpstr>View (UI)</vt:lpstr>
      <vt:lpstr>Controller (Logic)</vt:lpstr>
      <vt:lpstr>The MVC Pattern (in Web Apps)</vt:lpstr>
      <vt:lpstr>MVC with Express.js</vt:lpstr>
      <vt:lpstr>Handlebars Templates</vt:lpstr>
      <vt:lpstr>View – Handlebars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Basic Web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11</cp:revision>
  <dcterms:created xsi:type="dcterms:W3CDTF">2018-05-23T13:08:44Z</dcterms:created>
  <dcterms:modified xsi:type="dcterms:W3CDTF">2021-01-05T08:27:40Z</dcterms:modified>
  <cp:category>programming;computer programming;software development;web development</cp:category>
</cp:coreProperties>
</file>