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3"/>
  </p:notesMasterIdLst>
  <p:handoutMasterIdLst>
    <p:handoutMasterId r:id="rId44"/>
  </p:handoutMasterIdLst>
  <p:sldIdLst>
    <p:sldId id="256" r:id="rId2"/>
    <p:sldId id="276" r:id="rId3"/>
    <p:sldId id="492" r:id="rId4"/>
    <p:sldId id="294" r:id="rId5"/>
    <p:sldId id="298" r:id="rId6"/>
    <p:sldId id="297" r:id="rId7"/>
    <p:sldId id="296" r:id="rId8"/>
    <p:sldId id="299" r:id="rId9"/>
    <p:sldId id="300" r:id="rId10"/>
    <p:sldId id="502" r:id="rId11"/>
    <p:sldId id="503" r:id="rId12"/>
    <p:sldId id="303" r:id="rId13"/>
    <p:sldId id="304" r:id="rId14"/>
    <p:sldId id="305" r:id="rId15"/>
    <p:sldId id="531" r:id="rId16"/>
    <p:sldId id="278" r:id="rId17"/>
    <p:sldId id="279" r:id="rId18"/>
    <p:sldId id="280" r:id="rId19"/>
    <p:sldId id="281" r:id="rId20"/>
    <p:sldId id="282" r:id="rId21"/>
    <p:sldId id="271" r:id="rId22"/>
    <p:sldId id="272" r:id="rId23"/>
    <p:sldId id="275" r:id="rId24"/>
    <p:sldId id="494" r:id="rId25"/>
    <p:sldId id="283" r:id="rId26"/>
    <p:sldId id="284" r:id="rId27"/>
    <p:sldId id="285" r:id="rId28"/>
    <p:sldId id="287" r:id="rId29"/>
    <p:sldId id="289" r:id="rId30"/>
    <p:sldId id="530" r:id="rId31"/>
    <p:sldId id="291" r:id="rId32"/>
    <p:sldId id="292" r:id="rId33"/>
    <p:sldId id="293" r:id="rId34"/>
    <p:sldId id="495" r:id="rId35"/>
    <p:sldId id="295" r:id="rId36"/>
    <p:sldId id="496" r:id="rId37"/>
    <p:sldId id="401" r:id="rId38"/>
    <p:sldId id="309" r:id="rId39"/>
    <p:sldId id="316" r:id="rId40"/>
    <p:sldId id="493" r:id="rId41"/>
    <p:sldId id="40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Error Handling" id="{CCC449E4-F7A5-44B8-83FD-BAF109BBE4BA}">
          <p14:sldIdLst>
            <p14:sldId id="294"/>
            <p14:sldId id="298"/>
            <p14:sldId id="297"/>
            <p14:sldId id="296"/>
            <p14:sldId id="299"/>
            <p14:sldId id="300"/>
            <p14:sldId id="502"/>
            <p14:sldId id="503"/>
            <p14:sldId id="303"/>
            <p14:sldId id="304"/>
            <p14:sldId id="305"/>
            <p14:sldId id="531"/>
          </p14:sldIdLst>
        </p14:section>
        <p14:section name="Unit Testing" id="{8E781CE5-5AC1-47EA-B353-316890C0588A}">
          <p14:sldIdLst>
            <p14:sldId id="278"/>
            <p14:sldId id="279"/>
            <p14:sldId id="280"/>
            <p14:sldId id="281"/>
            <p14:sldId id="282"/>
          </p14:sldIdLst>
        </p14:section>
        <p14:section name="JS Modules" id="{4F8227DF-6762-470E-BCC1-6D061C78E7F0}">
          <p14:sldIdLst>
            <p14:sldId id="271"/>
            <p14:sldId id="272"/>
            <p14:sldId id="275"/>
            <p14:sldId id="494"/>
          </p14:sldIdLst>
        </p14:section>
        <p14:section name="Mocha &amp; Chai" id="{6F4FB758-7A1E-4DD3-A1C1-74989A80DC4C}">
          <p14:sldIdLst>
            <p14:sldId id="283"/>
            <p14:sldId id="284"/>
            <p14:sldId id="285"/>
            <p14:sldId id="287"/>
            <p14:sldId id="289"/>
            <p14:sldId id="530"/>
            <p14:sldId id="291"/>
            <p14:sldId id="292"/>
            <p14:sldId id="293"/>
            <p14:sldId id="495"/>
            <p14:sldId id="295"/>
          </p14:sldIdLst>
        </p14:section>
        <p14:section name="Conclusion" id="{E19D07F1-86E2-47E9-B2AB-7ADC4F89DC12}">
          <p14:sldIdLst>
            <p14:sldId id="496"/>
            <p14:sldId id="401"/>
            <p14:sldId id="309"/>
            <p14:sldId id="3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99" d="100"/>
          <a:sy n="99" d="100"/>
        </p:scale>
        <p:origin x="125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11.6.2021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937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4464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85495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3290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4281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2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55121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67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75571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9996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96383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64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1087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2687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0169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533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houldjs/should.js" TargetMode="External"/><Relationship Id="rId13" Type="http://schemas.openxmlformats.org/officeDocument/2006/relationships/image" Target="../media/image25.png"/><Relationship Id="rId3" Type="http://schemas.openxmlformats.org/officeDocument/2006/relationships/hyperlink" Target="https://qunitjs.com/" TargetMode="External"/><Relationship Id="rId7" Type="http://schemas.openxmlformats.org/officeDocument/2006/relationships/hyperlink" Target="http://angular.github.io/assert/" TargetMode="External"/><Relationship Id="rId12" Type="http://schemas.openxmlformats.org/officeDocument/2006/relationships/hyperlink" Target="https://github.com/moq/moq4" TargetMode="External"/><Relationship Id="rId2" Type="http://schemas.openxmlformats.org/officeDocument/2006/relationships/hyperlink" Target="https://mochajs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chaijs.com/" TargetMode="External"/><Relationship Id="rId11" Type="http://schemas.openxmlformats.org/officeDocument/2006/relationships/hyperlink" Target="http://mockito.org/" TargetMode="External"/><Relationship Id="rId5" Type="http://schemas.openxmlformats.org/officeDocument/2006/relationships/hyperlink" Target="http://jasmine.github.io/" TargetMode="External"/><Relationship Id="rId10" Type="http://schemas.openxmlformats.org/officeDocument/2006/relationships/hyperlink" Target="http://www.jmock.org/" TargetMode="External"/><Relationship Id="rId4" Type="http://schemas.openxmlformats.org/officeDocument/2006/relationships/hyperlink" Target="http://unitjs.com/" TargetMode="External"/><Relationship Id="rId9" Type="http://schemas.openxmlformats.org/officeDocument/2006/relationships/hyperlink" Target="http://sinonjs.org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9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41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36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8.png"/><Relationship Id="rId20" Type="http://schemas.openxmlformats.org/officeDocument/2006/relationships/image" Target="../media/image40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35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2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hyperlink" Target="https://codexio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262623"/>
            <a:ext cx="2951518" cy="351754"/>
          </a:xfrm>
        </p:spPr>
        <p:txBody>
          <a:bodyPr/>
          <a:lstStyle/>
          <a:p>
            <a:r>
              <a:rPr lang="en-GB" sz="1800">
                <a:hlinkClick r:id="rId2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Types, Modules,</a:t>
            </a:r>
            <a:r>
              <a:rPr lang="bg-BG" dirty="0"/>
              <a:t> </a:t>
            </a:r>
            <a:r>
              <a:rPr lang="en-US" dirty="0"/>
              <a:t>Unit Testing, Mocha &amp; Chai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Testing and Error Handling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742771-7422-4440-A9FE-D6336AFEC2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0" y="2338994"/>
            <a:ext cx="2285999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70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46694-FD81-4AF5-813B-3BFCD5926A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B48CA18-BF3B-451F-99D7-E9891C9E7C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Sum a </a:t>
            </a:r>
            <a:r>
              <a:rPr lang="en-US" b="1" dirty="0">
                <a:solidFill>
                  <a:schemeClr val="bg1"/>
                </a:solidFill>
              </a:rPr>
              <a:t>range</a:t>
            </a:r>
            <a:r>
              <a:rPr lang="en-US" dirty="0"/>
              <a:t> of elements in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from </a:t>
            </a:r>
            <a:r>
              <a:rPr lang="en-US" b="1" dirty="0" err="1">
                <a:solidFill>
                  <a:schemeClr val="bg1"/>
                </a:solidFill>
              </a:rPr>
              <a:t>startIndex</a:t>
            </a:r>
            <a:r>
              <a:rPr lang="en-US" dirty="0"/>
              <a:t> to </a:t>
            </a:r>
            <a:r>
              <a:rPr lang="en-US" b="1" dirty="0" err="1">
                <a:solidFill>
                  <a:schemeClr val="bg1"/>
                </a:solidFill>
              </a:rPr>
              <a:t>endIndex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Receive three parameters: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startIndex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endIndex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Handle </a:t>
            </a:r>
            <a:r>
              <a:rPr lang="en-US" b="1" dirty="0">
                <a:solidFill>
                  <a:schemeClr val="bg1"/>
                </a:solidFill>
              </a:rPr>
              <a:t>special cases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parameter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array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return </a:t>
            </a:r>
            <a:r>
              <a:rPr lang="en-US" b="1" dirty="0" err="1">
                <a:solidFill>
                  <a:schemeClr val="bg1"/>
                </a:solidFill>
              </a:rPr>
              <a:t>NaN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startIndex</a:t>
            </a:r>
            <a:r>
              <a:rPr lang="en-US" dirty="0"/>
              <a:t> &lt; 0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assume </a:t>
            </a:r>
            <a:r>
              <a:rPr lang="en-US" b="1" dirty="0" err="1">
                <a:solidFill>
                  <a:schemeClr val="bg1"/>
                </a:solidFill>
              </a:rPr>
              <a:t>startIndex</a:t>
            </a:r>
            <a:r>
              <a:rPr lang="en-US" dirty="0"/>
              <a:t> = 0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endIndex</a:t>
            </a:r>
            <a:r>
              <a:rPr lang="en-US" dirty="0"/>
              <a:t> &gt;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.length-1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assume </a:t>
            </a:r>
            <a:r>
              <a:rPr lang="en-US" b="1" dirty="0" err="1">
                <a:solidFill>
                  <a:schemeClr val="bg1"/>
                </a:solidFill>
              </a:rPr>
              <a:t>endIndex</a:t>
            </a:r>
            <a:r>
              <a:rPr lang="en-US" dirty="0"/>
              <a:t> =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.length-1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48CC66-7ADB-429E-AF21-52B166D2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 : Sub Sum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9904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46694-FD81-4AF5-813B-3BFCD5926A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48CC66-7ADB-429E-AF21-52B166D2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Sub Sum</a:t>
            </a:r>
            <a:endParaRPr lang="bg-B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DE3AAB-5335-43E4-BFE5-15F3A57C09C0}"/>
              </a:ext>
            </a:extLst>
          </p:cNvPr>
          <p:cNvSpPr txBox="1"/>
          <p:nvPr/>
        </p:nvSpPr>
        <p:spPr>
          <a:xfrm>
            <a:off x="1764750" y="1314000"/>
            <a:ext cx="8662500" cy="51733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(Array.isArray(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== false)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return NaN;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 0) 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0; 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.length – 1)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.length –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.slice(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.map(Number)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.reduce((acc, x) =&gt; acc + x, 0);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45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06172" y="1230952"/>
            <a:ext cx="10514526" cy="5276048"/>
          </a:xfrm>
        </p:spPr>
        <p:txBody>
          <a:bodyPr>
            <a:noAutofit/>
          </a:bodyPr>
          <a:lstStyle/>
          <a:p>
            <a:pPr>
              <a:buClr>
                <a:srgbClr val="234465"/>
              </a:buClr>
            </a:pPr>
            <a:r>
              <a:rPr lang="en-US" sz="3400" dirty="0">
                <a:solidFill>
                  <a:srgbClr val="234465"/>
                </a:solidFill>
              </a:rPr>
              <a:t>The </a:t>
            </a:r>
            <a:r>
              <a:rPr lang="en-US" sz="3400" b="1" dirty="0">
                <a:solidFill>
                  <a:srgbClr val="FFA000"/>
                </a:solidFill>
              </a:rPr>
              <a:t>throw</a:t>
            </a:r>
            <a:r>
              <a:rPr lang="en-US" sz="3400" dirty="0">
                <a:solidFill>
                  <a:srgbClr val="234465"/>
                </a:solidFill>
              </a:rPr>
              <a:t> statement lets you create custom errors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General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Error </a:t>
            </a:r>
            <a:r>
              <a:rPr lang="en-US" sz="3000" dirty="0"/>
              <a:t>- throw new Error("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state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Range Error</a:t>
            </a:r>
            <a:r>
              <a:rPr lang="en-US" sz="3200" dirty="0"/>
              <a:t>  - </a:t>
            </a:r>
            <a:r>
              <a:rPr lang="en-US" sz="3000" dirty="0"/>
              <a:t>throw new RangeError("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index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Type Error</a:t>
            </a:r>
            <a:r>
              <a:rPr lang="en-US" sz="3200" dirty="0"/>
              <a:t> - </a:t>
            </a:r>
            <a:r>
              <a:rPr lang="en-US" sz="3000" dirty="0"/>
              <a:t>throw new TypeError("</a:t>
            </a:r>
            <a:r>
              <a:rPr lang="en-US" sz="3000" b="1" dirty="0">
                <a:solidFill>
                  <a:schemeClr val="bg1"/>
                </a:solidFill>
              </a:rPr>
              <a:t>String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expected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Reference Error</a:t>
            </a:r>
            <a:r>
              <a:rPr lang="en-US" sz="3200" dirty="0"/>
              <a:t> - </a:t>
            </a:r>
            <a:r>
              <a:rPr lang="en-US" sz="3000" dirty="0"/>
              <a:t>throw new ReferenceError("</a:t>
            </a:r>
            <a:r>
              <a:rPr lang="en-US" sz="3000" b="1" dirty="0">
                <a:solidFill>
                  <a:schemeClr val="bg1"/>
                </a:solidFill>
              </a:rPr>
              <a:t>Missing age</a:t>
            </a:r>
            <a:r>
              <a:rPr lang="en-US" sz="3000" dirty="0"/>
              <a:t>")</a:t>
            </a:r>
            <a:endParaRPr lang="en-US" sz="3400" dirty="0">
              <a:solidFill>
                <a:srgbClr val="234465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bg-BG" sz="3000" dirty="0"/>
          </a:p>
          <a:p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399495" cy="882654"/>
          </a:xfrm>
        </p:spPr>
        <p:txBody>
          <a:bodyPr/>
          <a:lstStyle/>
          <a:p>
            <a:r>
              <a:rPr lang="en-US" dirty="0"/>
              <a:t>Throwing Errors (Exceptions)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720DC8-6CEC-4B5D-8313-8BDCF39CDE15}"/>
              </a:ext>
            </a:extLst>
          </p:cNvPr>
          <p:cNvSpPr txBox="1">
            <a:spLocks/>
          </p:cNvSpPr>
          <p:nvPr/>
        </p:nvSpPr>
        <p:spPr>
          <a:xfrm>
            <a:off x="1911000" y="4984691"/>
            <a:ext cx="958500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800" dirty="0">
                <a:solidFill>
                  <a:schemeClr val="tx2"/>
                </a:solidFill>
              </a:rPr>
              <a:t>throw new </a:t>
            </a:r>
            <a:r>
              <a:rPr lang="en-US" sz="2800" dirty="0">
                <a:solidFill>
                  <a:schemeClr val="bg1"/>
                </a:solidFill>
              </a:rPr>
              <a:t>Error</a:t>
            </a:r>
            <a:r>
              <a:rPr lang="en-US" sz="2800" dirty="0">
                <a:solidFill>
                  <a:schemeClr val="tx2"/>
                </a:solidFill>
              </a:rPr>
              <a:t>('Required');</a:t>
            </a:r>
            <a:endParaRPr lang="bg-BG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  </a:t>
            </a:r>
            <a:r>
              <a:rPr lang="en-US" sz="2800" i="1" dirty="0">
                <a:solidFill>
                  <a:schemeClr val="accent2"/>
                </a:solidFill>
              </a:rPr>
              <a:t>// generates an error object with the message</a:t>
            </a:r>
          </a:p>
        </p:txBody>
      </p:sp>
    </p:spTree>
    <p:extLst>
      <p:ext uri="{BB962C8B-B14F-4D97-AF65-F5344CB8AC3E}">
        <p14:creationId xmlns:p14="http://schemas.microsoft.com/office/powerpoint/2010/main" val="105428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E9E860-3454-45A3-AB8A-C723CB60AE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232927" cy="5276048"/>
          </a:xfrm>
        </p:spPr>
        <p:txBody>
          <a:bodyPr>
            <a:normAutofit/>
          </a:bodyPr>
          <a:lstStyle/>
          <a:p>
            <a:r>
              <a:rPr lang="en-US" sz="3400" dirty="0"/>
              <a:t>The </a:t>
            </a:r>
            <a:r>
              <a:rPr lang="en-US" sz="3400" b="1" dirty="0">
                <a:solidFill>
                  <a:schemeClr val="bg1"/>
                </a:solidFill>
              </a:rPr>
              <a:t>try</a:t>
            </a:r>
            <a:r>
              <a:rPr lang="en-US" sz="3400" dirty="0"/>
              <a:t> statement tests a block of code for </a:t>
            </a:r>
            <a:r>
              <a:rPr lang="en-US" sz="3400" b="1" dirty="0">
                <a:solidFill>
                  <a:schemeClr val="bg1"/>
                </a:solidFill>
              </a:rPr>
              <a:t>errors</a:t>
            </a:r>
          </a:p>
          <a:p>
            <a:r>
              <a:rPr lang="en-US" sz="3400" dirty="0"/>
              <a:t>The </a:t>
            </a:r>
            <a:r>
              <a:rPr lang="en-US" sz="3400" b="1" dirty="0">
                <a:solidFill>
                  <a:schemeClr val="bg1"/>
                </a:solidFill>
              </a:rPr>
              <a:t>catch</a:t>
            </a:r>
            <a:r>
              <a:rPr lang="en-US" sz="3400" dirty="0"/>
              <a:t> statement </a:t>
            </a:r>
            <a:r>
              <a:rPr lang="en-US" sz="3400" b="1" dirty="0">
                <a:solidFill>
                  <a:schemeClr val="bg1"/>
                </a:solidFill>
              </a:rPr>
              <a:t>handles</a:t>
            </a:r>
            <a:r>
              <a:rPr lang="en-US" sz="3400" dirty="0"/>
              <a:t> the error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Try</a:t>
            </a:r>
            <a:r>
              <a:rPr lang="en-US" sz="3400" dirty="0"/>
              <a:t> and </a:t>
            </a:r>
            <a:r>
              <a:rPr lang="en-US" sz="3400" b="1" dirty="0">
                <a:solidFill>
                  <a:schemeClr val="bg1"/>
                </a:solidFill>
              </a:rPr>
              <a:t>catch</a:t>
            </a:r>
            <a:r>
              <a:rPr lang="en-US" sz="3400" dirty="0"/>
              <a:t> come in pairs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1E0170-CECF-4ACB-88D4-B3CFFA68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 – Catch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0720DC8-6CEC-4B5D-8313-8BDCF39CDE15}"/>
              </a:ext>
            </a:extLst>
          </p:cNvPr>
          <p:cNvSpPr txBox="1">
            <a:spLocks/>
          </p:cNvSpPr>
          <p:nvPr/>
        </p:nvSpPr>
        <p:spPr>
          <a:xfrm>
            <a:off x="2496000" y="3384000"/>
            <a:ext cx="8663069" cy="27418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try</a:t>
            </a:r>
            <a:r>
              <a:rPr lang="en-US" sz="2200" dirty="0">
                <a:solidFill>
                  <a:schemeClr val="tx1"/>
                </a:solidFill>
              </a:rPr>
              <a:t> {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>
                <a:solidFill>
                  <a:schemeClr val="accent2"/>
                </a:solidFill>
              </a:rPr>
              <a:t>// Code that can throw an exception</a:t>
            </a:r>
            <a:br>
              <a:rPr lang="en-US" sz="2200" dirty="0">
                <a:solidFill>
                  <a:schemeClr val="accent2"/>
                </a:solidFill>
              </a:rPr>
            </a:br>
            <a:r>
              <a:rPr lang="en-US" sz="2200" dirty="0">
                <a:solidFill>
                  <a:schemeClr val="accent2"/>
                </a:solidFill>
              </a:rPr>
              <a:t>  // Some other code - not executed in case of error!</a:t>
            </a:r>
          </a:p>
          <a:p>
            <a:r>
              <a:rPr lang="en-US" sz="2200" dirty="0">
                <a:solidFill>
                  <a:schemeClr val="tx1"/>
                </a:solidFill>
              </a:rPr>
              <a:t>} </a:t>
            </a:r>
            <a:r>
              <a:rPr lang="en-US" sz="2200" dirty="0">
                <a:solidFill>
                  <a:schemeClr val="bg1"/>
                </a:solidFill>
              </a:rPr>
              <a:t>catch</a:t>
            </a:r>
            <a:r>
              <a:rPr lang="en-US" sz="2200" dirty="0">
                <a:solidFill>
                  <a:schemeClr val="tx1"/>
                </a:solidFill>
              </a:rPr>
              <a:t> (</a:t>
            </a:r>
            <a:r>
              <a:rPr lang="en-US" sz="2200" dirty="0">
                <a:solidFill>
                  <a:schemeClr val="bg1"/>
                </a:solidFill>
              </a:rPr>
              <a:t>ex</a:t>
            </a:r>
            <a:r>
              <a:rPr lang="en-US" sz="2200" dirty="0">
                <a:solidFill>
                  <a:schemeClr val="tx1"/>
                </a:solidFill>
              </a:rPr>
              <a:t>) {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>
                <a:solidFill>
                  <a:schemeClr val="accent2"/>
                </a:solidFill>
              </a:rPr>
              <a:t>// This code is executed in case of exception</a:t>
            </a:r>
            <a:br>
              <a:rPr lang="en-US" sz="2200" dirty="0">
                <a:solidFill>
                  <a:schemeClr val="accent2"/>
                </a:solidFill>
              </a:rPr>
            </a:br>
            <a:r>
              <a:rPr lang="en-US" sz="2200" dirty="0">
                <a:solidFill>
                  <a:schemeClr val="accent2"/>
                </a:solidFill>
              </a:rPr>
              <a:t>  // Ex holds the info about the exception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527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71601" y="1121144"/>
            <a:ext cx="10623636" cy="1106901"/>
          </a:xfrm>
        </p:spPr>
        <p:txBody>
          <a:bodyPr>
            <a:normAutofit/>
          </a:bodyPr>
          <a:lstStyle/>
          <a:p>
            <a:r>
              <a:rPr lang="en-US" sz="3200" dirty="0"/>
              <a:t>An </a:t>
            </a:r>
            <a:r>
              <a:rPr lang="en-US" sz="3200" b="1" dirty="0">
                <a:solidFill>
                  <a:schemeClr val="bg1"/>
                </a:solidFill>
              </a:rPr>
              <a:t>Error object </a:t>
            </a:r>
            <a:r>
              <a:rPr lang="en-US" sz="3200" dirty="0"/>
              <a:t>with properties is created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Properties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354666" y="1983293"/>
            <a:ext cx="8135708" cy="4619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try {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throw </a:t>
            </a:r>
            <a:r>
              <a:rPr lang="en-US" sz="2400" dirty="0">
                <a:solidFill>
                  <a:schemeClr val="bg1"/>
                </a:solidFill>
              </a:rPr>
              <a:t>new </a:t>
            </a:r>
            <a:r>
              <a:rPr lang="en-US" sz="2400" dirty="0" err="1">
                <a:solidFill>
                  <a:schemeClr val="bg1"/>
                </a:solidFill>
              </a:rPr>
              <a:t>RangeError</a:t>
            </a:r>
            <a:r>
              <a:rPr lang="en-US" sz="2400" dirty="0">
                <a:solidFill>
                  <a:schemeClr val="tx1"/>
                </a:solidFill>
              </a:rPr>
              <a:t>("Invalid range.");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console.log("This will not be executed.");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} catch (</a:t>
            </a:r>
            <a:r>
              <a:rPr lang="en-US" sz="2400" dirty="0">
                <a:solidFill>
                  <a:schemeClr val="bg1"/>
                </a:solidFill>
              </a:rPr>
              <a:t>ex</a:t>
            </a:r>
            <a:r>
              <a:rPr lang="en-US" sz="2400" dirty="0">
                <a:solidFill>
                  <a:schemeClr val="tx1"/>
                </a:solidFill>
              </a:rPr>
              <a:t>) {            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console.log("Exception object: " + </a:t>
            </a:r>
            <a:r>
              <a:rPr lang="en-US" sz="2400" dirty="0">
                <a:solidFill>
                  <a:schemeClr val="bg1"/>
                </a:solidFill>
              </a:rPr>
              <a:t>ex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console.log("Type: " + </a:t>
            </a:r>
            <a:r>
              <a:rPr lang="en-US" sz="2400" dirty="0">
                <a:solidFill>
                  <a:schemeClr val="bg1"/>
                </a:solidFill>
              </a:rPr>
              <a:t>ex.name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console.log("Message: " + </a:t>
            </a:r>
            <a:r>
              <a:rPr lang="en-US" sz="2400" dirty="0" err="1">
                <a:solidFill>
                  <a:schemeClr val="bg1"/>
                </a:solidFill>
              </a:rPr>
              <a:t>ex.message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console.log("Stack: " + </a:t>
            </a:r>
            <a:r>
              <a:rPr lang="en-US" sz="2400" dirty="0" err="1">
                <a:solidFill>
                  <a:schemeClr val="bg1"/>
                </a:solidFill>
              </a:rPr>
              <a:t>ex.stack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916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 </a:t>
            </a:r>
            <a:r>
              <a:rPr lang="en-US" b="1" dirty="0"/>
              <a:t>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40474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3C3DAC-F2F6-4B71-89BE-DF6E6170A5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754" y="1385091"/>
            <a:ext cx="2689826" cy="268982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>
          <a:xfrm>
            <a:off x="614362" y="5949000"/>
            <a:ext cx="10963275" cy="768350"/>
          </a:xfrm>
        </p:spPr>
        <p:txBody>
          <a:bodyPr/>
          <a:lstStyle/>
          <a:p>
            <a:r>
              <a:rPr lang="en-US" dirty="0"/>
              <a:t>Definition, Structure, Examples, Frameworks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4362" y="4824000"/>
            <a:ext cx="10963275" cy="768350"/>
          </a:xfrm>
        </p:spPr>
        <p:txBody>
          <a:bodyPr/>
          <a:lstStyle/>
          <a:p>
            <a:r>
              <a:rPr lang="en-US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2793594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128486"/>
            <a:ext cx="10129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unit test </a:t>
            </a:r>
            <a:r>
              <a:rPr lang="en-US" sz="3400" dirty="0"/>
              <a:t>is a piece of code that checks whether </a:t>
            </a:r>
            <a:br>
              <a:rPr lang="en-US" sz="3400" dirty="0"/>
            </a:br>
            <a:r>
              <a:rPr lang="en-US" sz="3400" dirty="0"/>
              <a:t>certain functionality</a:t>
            </a:r>
            <a:r>
              <a:rPr lang="en-US" sz="3400" noProof="1"/>
              <a:t> </a:t>
            </a:r>
            <a:r>
              <a:rPr lang="en-US" sz="3400" b="1" dirty="0">
                <a:solidFill>
                  <a:schemeClr val="bg1"/>
                </a:solidFill>
              </a:rPr>
              <a:t>works as expected </a:t>
            </a:r>
          </a:p>
          <a:p>
            <a:r>
              <a:rPr lang="en-US" sz="3400" dirty="0"/>
              <a:t>Allows developers to see </a:t>
            </a:r>
            <a:r>
              <a:rPr lang="en-US" sz="3400" b="1" dirty="0">
                <a:solidFill>
                  <a:schemeClr val="bg1"/>
                </a:solidFill>
              </a:rPr>
              <a:t>where </a:t>
            </a:r>
            <a:r>
              <a:rPr lang="en-US" sz="3400" dirty="0"/>
              <a:t>&amp;</a:t>
            </a:r>
            <a:r>
              <a:rPr lang="en-US" sz="3400" b="1" dirty="0">
                <a:solidFill>
                  <a:schemeClr val="bg1"/>
                </a:solidFill>
              </a:rPr>
              <a:t> why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errors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occur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29599" y="2987201"/>
            <a:ext cx="8472233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sortNums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arr.sort</a:t>
            </a:r>
            <a:r>
              <a:rPr lang="en-US" sz="2400" b="1" dirty="0">
                <a:latin typeface="Consolas" panose="020B0609020204030204" pitchFamily="49" charset="0"/>
              </a:rPr>
              <a:t>((</a:t>
            </a:r>
            <a:r>
              <a:rPr lang="en-US" sz="2400" b="1" dirty="0" err="1">
                <a:latin typeface="Consolas" panose="020B0609020204030204" pitchFamily="49" charset="0"/>
              </a:rPr>
              <a:t>a,b</a:t>
            </a:r>
            <a:r>
              <a:rPr lang="en-US" sz="2400" b="1" dirty="0">
                <a:latin typeface="Consolas" panose="020B0609020204030204" pitchFamily="49" charset="0"/>
              </a:rPr>
              <a:t>) =&gt; a - b);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41000" y="4442231"/>
            <a:ext cx="8460833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 = [2, 15, -2, 4];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 err="1">
                <a:latin typeface="Consolas" panose="020B0609020204030204" pitchFamily="49" charset="0"/>
              </a:rPr>
              <a:t>sortNums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 === "[-2,2,4,15]") {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console.error</a:t>
            </a:r>
            <a:r>
              <a:rPr lang="en-US" sz="2400" b="1" dirty="0">
                <a:latin typeface="Consolas" panose="020B0609020204030204" pitchFamily="49" charset="0"/>
              </a:rPr>
              <a:t>("They are equal!");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1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41831" y="1125000"/>
            <a:ext cx="9929724" cy="5679000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200" dirty="0"/>
              <a:t>Testing enables the following: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Easier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maintenance</a:t>
            </a:r>
            <a:r>
              <a:rPr lang="en-US" sz="3200" dirty="0"/>
              <a:t> of the code base</a:t>
            </a:r>
          </a:p>
          <a:p>
            <a:pPr lvl="2"/>
            <a:r>
              <a:rPr lang="en-US" sz="3000" dirty="0"/>
              <a:t>Bugs are found ASAP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Faster development</a:t>
            </a:r>
          </a:p>
          <a:p>
            <a:pPr lvl="2"/>
            <a:r>
              <a:rPr lang="en-US" sz="3000" dirty="0"/>
              <a:t>The so called "Test-driven development"</a:t>
            </a:r>
          </a:p>
          <a:p>
            <a:pPr lvl="2"/>
            <a:r>
              <a:rPr lang="en-US" sz="3000" dirty="0"/>
              <a:t>Tests before code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Automated way to find code wrongness</a:t>
            </a:r>
          </a:p>
          <a:p>
            <a:pPr lvl="2"/>
            <a:r>
              <a:rPr lang="en-US" sz="3000" dirty="0"/>
              <a:t>If most of the features have tests, running them</a:t>
            </a:r>
            <a:br>
              <a:rPr lang="en-US" sz="3000" dirty="0"/>
            </a:br>
            <a:r>
              <a:rPr lang="en-US" sz="3000" dirty="0"/>
              <a:t>shows their correctness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</a:t>
            </a:r>
          </a:p>
        </p:txBody>
      </p:sp>
    </p:spTree>
    <p:extLst>
      <p:ext uri="{BB962C8B-B14F-4D97-AF65-F5344CB8AC3E}">
        <p14:creationId xmlns:p14="http://schemas.microsoft.com/office/powerpoint/2010/main" val="389030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 Structure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35079" y="1862888"/>
            <a:ext cx="9381188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Arrange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all necessary preconditions and inputs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 = [2, 15, -2, 4];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Act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on the object or method under test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>
                <a:latin typeface="Consolas" panose="020B0609020204030204" pitchFamily="49" charset="0"/>
              </a:rPr>
              <a:t>sortNums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that the obtained results are what we expect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 === "[-2,2,4,15]")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console.error</a:t>
            </a:r>
            <a:r>
              <a:rPr lang="en-US" sz="2400" b="1" dirty="0">
                <a:latin typeface="Consolas" panose="020B0609020204030204" pitchFamily="49" charset="0"/>
              </a:rPr>
              <a:t>("They are equal!");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D49E37-AB76-4E33-90D4-2AB659FB9027}"/>
              </a:ext>
            </a:extLst>
          </p:cNvPr>
          <p:cNvSpPr/>
          <p:nvPr/>
        </p:nvSpPr>
        <p:spPr>
          <a:xfrm>
            <a:off x="1641000" y="1130758"/>
            <a:ext cx="6999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AAA</a:t>
            </a:r>
            <a:r>
              <a:rPr lang="en-US" sz="3200" dirty="0"/>
              <a:t> Pattern: </a:t>
            </a:r>
            <a:r>
              <a:rPr lang="en-US" sz="3200" b="1" dirty="0">
                <a:solidFill>
                  <a:schemeClr val="bg1"/>
                </a:solidFill>
              </a:rPr>
              <a:t>Arrange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Act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Assert</a:t>
            </a:r>
          </a:p>
        </p:txBody>
      </p:sp>
    </p:spTree>
    <p:extLst>
      <p:ext uri="{BB962C8B-B14F-4D97-AF65-F5344CB8AC3E}">
        <p14:creationId xmlns:p14="http://schemas.microsoft.com/office/powerpoint/2010/main" val="307508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5" y="1316931"/>
            <a:ext cx="9049234" cy="5207396"/>
          </a:xfrm>
        </p:spPr>
        <p:txBody>
          <a:bodyPr>
            <a:normAutofit/>
          </a:bodyPr>
          <a:lstStyle/>
          <a:p>
            <a:r>
              <a:rPr lang="en-US" dirty="0"/>
              <a:t>Error Handling</a:t>
            </a:r>
          </a:p>
          <a:p>
            <a:pPr lvl="1"/>
            <a:r>
              <a:rPr lang="en-US" dirty="0"/>
              <a:t>Error Types</a:t>
            </a:r>
          </a:p>
          <a:p>
            <a:pPr lvl="1"/>
            <a:r>
              <a:rPr lang="en-US" dirty="0"/>
              <a:t>Exceptions &amp; try/catch block</a:t>
            </a:r>
          </a:p>
          <a:p>
            <a:r>
              <a:rPr lang="en-US" dirty="0"/>
              <a:t>Unit Testing</a:t>
            </a:r>
          </a:p>
          <a:p>
            <a:pPr lvl="1"/>
            <a:r>
              <a:rPr lang="en-US" dirty="0"/>
              <a:t>The AAA Pattern</a:t>
            </a:r>
          </a:p>
          <a:p>
            <a:r>
              <a:rPr lang="en-US" dirty="0"/>
              <a:t>Mocha &amp; Chai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JS Unit Testing: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Mocha</a:t>
            </a:r>
            <a:r>
              <a:rPr lang="en-US" sz="3100" dirty="0"/>
              <a:t>, </a:t>
            </a:r>
            <a:r>
              <a:rPr lang="en-US" sz="3100" b="1" noProof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QUnit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Unit.js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Jasmine 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</a:rPr>
              <a:t>Jest (All in one)</a:t>
            </a:r>
            <a:r>
              <a:rPr lang="en-US" sz="3100" dirty="0"/>
              <a:t> </a:t>
            </a:r>
            <a:r>
              <a:rPr lang="en-US" sz="3100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n-US" sz="3100" b="1" dirty="0">
              <a:solidFill>
                <a:schemeClr val="bg1"/>
              </a:solidFill>
            </a:endParaRPr>
          </a:p>
          <a:p>
            <a:r>
              <a:rPr lang="en-US" sz="3300" dirty="0"/>
              <a:t>Assertion frameworks (perform checks):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Chai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Assert.js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Should.js</a:t>
            </a:r>
            <a:endParaRPr lang="en-US" sz="3100" b="1" dirty="0">
              <a:solidFill>
                <a:schemeClr val="bg1"/>
              </a:solidFill>
            </a:endParaRPr>
          </a:p>
          <a:p>
            <a:r>
              <a:rPr lang="en-US" sz="3300" dirty="0"/>
              <a:t>Mocking frameworks (mocks and stubs):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Sinon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JMock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Mockito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Moq</a:t>
            </a:r>
            <a:endParaRPr lang="en-US" sz="31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Frameworks</a:t>
            </a:r>
          </a:p>
        </p:txBody>
      </p:sp>
      <p:pic>
        <p:nvPicPr>
          <p:cNvPr id="2050" name="Picture 2" descr="Ð ÐµÐ·ÑÐ»ÑÐ°Ñ Ñ Ð¸Ð·Ð¾Ð±ÑÐ°Ð¶ÐµÐ½Ð¸Ðµ Ð·Ð° js unit testing]">
            <a:extLst>
              <a:ext uri="{FF2B5EF4-FFF2-40B4-BE49-F238E27FC236}">
                <a16:creationId xmlns:a16="http://schemas.microsoft.com/office/drawing/2014/main" id="{972B998B-01F9-489B-B120-39F456677E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4" r="50053"/>
          <a:stretch/>
        </p:blipFill>
        <p:spPr bwMode="auto">
          <a:xfrm>
            <a:off x="9294850" y="3429000"/>
            <a:ext cx="1846414" cy="2077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Ð ÐµÐ·ÑÐ»ÑÐ°Ñ Ñ Ð¸Ð·Ð¾Ð±ÑÐ°Ð¶ÐµÐ½Ð¸Ðµ Ð·Ð° js unit testing]">
            <a:extLst>
              <a:ext uri="{FF2B5EF4-FFF2-40B4-BE49-F238E27FC236}">
                <a16:creationId xmlns:a16="http://schemas.microsoft.com/office/drawing/2014/main" id="{E31469C7-331D-4050-A90C-DDCF9E62A2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59" r="12807"/>
          <a:stretch/>
        </p:blipFill>
        <p:spPr bwMode="auto">
          <a:xfrm>
            <a:off x="9350994" y="1196125"/>
            <a:ext cx="1846415" cy="2077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62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4B6804-0984-44E3-9077-246EFCCA24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092" y="1483567"/>
            <a:ext cx="2372585" cy="237258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Definition, Import, Export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250270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98421" y="904079"/>
            <a:ext cx="9929724" cy="5773846"/>
          </a:xfrm>
        </p:spPr>
        <p:txBody>
          <a:bodyPr>
            <a:normAutofit/>
          </a:bodyPr>
          <a:lstStyle/>
          <a:p>
            <a:pPr marL="1066419" lvl="1" indent="-457200">
              <a:buClr>
                <a:schemeClr val="tx1"/>
              </a:buClr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set of functions </a:t>
            </a:r>
            <a:r>
              <a:rPr lang="en-US" sz="3200" dirty="0"/>
              <a:t>to be included in applications</a:t>
            </a:r>
            <a:endParaRPr lang="en-US" dirty="0"/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Group related behavior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Resolve naming collisions</a:t>
            </a:r>
          </a:p>
          <a:p>
            <a:pPr marL="1599486" lvl="2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http.get(</a:t>
            </a:r>
            <a:r>
              <a:rPr lang="en-US" dirty="0"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students.get()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Expose only public behavior</a:t>
            </a:r>
          </a:p>
          <a:p>
            <a:pPr marL="1599486" lvl="2" indent="-457200">
              <a:buClr>
                <a:schemeClr val="tx1"/>
              </a:buClr>
            </a:pPr>
            <a:r>
              <a:rPr lang="en-US" dirty="0"/>
              <a:t>They do not populate the global scope with unnecessary objects</a:t>
            </a:r>
          </a:p>
          <a:p>
            <a:pPr marL="533353" indent="-457200">
              <a:buClr>
                <a:schemeClr val="tx1"/>
              </a:buClr>
            </a:pPr>
            <a:endParaRPr lang="en-US" dirty="0"/>
          </a:p>
          <a:p>
            <a:pPr marL="533353" indent="-457200"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4791000" y="5541924"/>
            <a:ext cx="2565000" cy="961251"/>
          </a:xfrm>
          <a:prstGeom prst="wedgeRoundRectCallout">
            <a:avLst>
              <a:gd name="adj1" fmla="val 78687"/>
              <a:gd name="adj2" fmla="val -762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 module for loading </a:t>
            </a:r>
            <a:br>
              <a:rPr lang="en-US" sz="2800" b="1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2"/>
                </a:solidFill>
              </a:rPr>
              <a:t>indicator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7E9B07-A07E-4D04-AB5A-0991E0F775A7}"/>
              </a:ext>
            </a:extLst>
          </p:cNvPr>
          <p:cNvSpPr txBox="1">
            <a:spLocks/>
          </p:cNvSpPr>
          <p:nvPr/>
        </p:nvSpPr>
        <p:spPr>
          <a:xfrm>
            <a:off x="7806000" y="4898508"/>
            <a:ext cx="2859648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000" dirty="0" err="1">
                <a:solidFill>
                  <a:schemeClr val="tx1"/>
                </a:solidFill>
              </a:rPr>
              <a:t>const</a:t>
            </a:r>
            <a:r>
              <a:rPr lang="en-US" sz="2000" dirty="0">
                <a:solidFill>
                  <a:schemeClr val="tx1"/>
                </a:solidFill>
              </a:rPr>
              <a:t> loading =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show() { },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  hide() { },</a:t>
            </a:r>
          </a:p>
          <a:p>
            <a:r>
              <a:rPr lang="en-US" sz="2000" dirty="0">
                <a:solidFill>
                  <a:schemeClr val="tx1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8074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33353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require() </a:t>
            </a:r>
            <a:r>
              <a:rPr lang="en-US" sz="3400" dirty="0">
                <a:latin typeface="+mj-lt"/>
              </a:rPr>
              <a:t>is used </a:t>
            </a:r>
            <a:r>
              <a:rPr lang="en-US" sz="3400" dirty="0"/>
              <a:t>to </a:t>
            </a:r>
            <a:r>
              <a:rPr lang="en-US" sz="3400" b="1" dirty="0">
                <a:solidFill>
                  <a:schemeClr val="bg1"/>
                </a:solidFill>
              </a:rPr>
              <a:t>import</a:t>
            </a:r>
            <a:r>
              <a:rPr lang="en-US" sz="3400" dirty="0"/>
              <a:t> modules</a:t>
            </a:r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Internal</a:t>
            </a:r>
            <a:r>
              <a:rPr lang="en-US" sz="3400" dirty="0"/>
              <a:t> modules need to be </a:t>
            </a:r>
            <a:r>
              <a:rPr lang="en-US" sz="3400" b="1" dirty="0">
                <a:solidFill>
                  <a:schemeClr val="bg1"/>
                </a:solidFill>
              </a:rPr>
              <a:t>exported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before</a:t>
            </a:r>
            <a:br>
              <a:rPr lang="en-US" sz="3400" dirty="0"/>
            </a:br>
            <a:r>
              <a:rPr lang="en-US" sz="3400" dirty="0"/>
              <a:t>being required</a:t>
            </a:r>
          </a:p>
          <a:p>
            <a:pPr marL="533353" indent="-457200">
              <a:buClr>
                <a:schemeClr val="tx1"/>
              </a:buClr>
            </a:pP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Node.js</a:t>
            </a:r>
            <a:r>
              <a:rPr lang="en-US" dirty="0"/>
              <a:t> each file has its own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Modules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27818" y="1809000"/>
            <a:ext cx="739465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http = </a:t>
            </a:r>
            <a:r>
              <a:rPr lang="en-US" sz="2400" dirty="0">
                <a:solidFill>
                  <a:schemeClr val="bg1"/>
                </a:solidFill>
              </a:rPr>
              <a:t>require</a:t>
            </a:r>
            <a:r>
              <a:rPr lang="en-US" sz="2400" dirty="0">
                <a:solidFill>
                  <a:schemeClr val="tx1"/>
                </a:solidFill>
              </a:rPr>
              <a:t>('http');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For NPM packages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27817" y="3116372"/>
            <a:ext cx="7384685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myModule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>
                <a:solidFill>
                  <a:schemeClr val="bg1"/>
                </a:solidFill>
              </a:rPr>
              <a:t>require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'./myModule.js'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For internal modules</a:t>
            </a:r>
          </a:p>
        </p:txBody>
      </p:sp>
    </p:spTree>
    <p:extLst>
      <p:ext uri="{BB962C8B-B14F-4D97-AF65-F5344CB8AC3E}">
        <p14:creationId xmlns:p14="http://schemas.microsoft.com/office/powerpoint/2010/main" val="299806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09" y="1121144"/>
            <a:ext cx="10026963" cy="5276048"/>
          </a:xfrm>
        </p:spPr>
        <p:txBody>
          <a:bodyPr/>
          <a:lstStyle/>
          <a:p>
            <a:r>
              <a:rPr lang="en-US" dirty="0"/>
              <a:t>Whatever value has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module.exports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will be the </a:t>
            </a:r>
            <a:br>
              <a:rPr lang="en-US" dirty="0"/>
            </a:br>
            <a:r>
              <a:rPr lang="en-US" dirty="0"/>
              <a:t>value when using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require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export more than one </a:t>
            </a:r>
            <a:r>
              <a:rPr lang="en-US" dirty="0"/>
              <a:t>function, the value of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+mj-lt"/>
              </a:rPr>
              <a:t>module.exports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will be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Modules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41000" y="2375960"/>
            <a:ext cx="6051268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myModule</a:t>
            </a:r>
            <a:r>
              <a:rPr lang="en-US" sz="2400" dirty="0">
                <a:solidFill>
                  <a:schemeClr val="tx1"/>
                </a:solidFill>
              </a:rPr>
              <a:t> = () =&gt; {...};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module.exports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myModule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41000" y="4959000"/>
            <a:ext cx="6051268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bg1"/>
                </a:solidFill>
              </a:rPr>
              <a:t>module.exports</a:t>
            </a:r>
            <a:r>
              <a:rPr lang="en-US" sz="2400" dirty="0">
                <a:solidFill>
                  <a:schemeClr val="tx1"/>
                </a:solidFill>
              </a:rPr>
              <a:t> = {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toCamelCase</a:t>
            </a:r>
            <a:r>
              <a:rPr lang="en-US" sz="2400" dirty="0">
                <a:solidFill>
                  <a:schemeClr val="tx1"/>
                </a:solidFill>
              </a:rPr>
              <a:t>: </a:t>
            </a:r>
            <a:r>
              <a:rPr lang="en-US" sz="2400" dirty="0" err="1">
                <a:solidFill>
                  <a:schemeClr val="tx1"/>
                </a:solidFill>
              </a:rPr>
              <a:t>convertToCamelCase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toLowerCase</a:t>
            </a:r>
            <a:r>
              <a:rPr lang="en-US" sz="2400" dirty="0">
                <a:solidFill>
                  <a:schemeClr val="tx1"/>
                </a:solidFill>
              </a:rPr>
              <a:t>: </a:t>
            </a:r>
            <a:r>
              <a:rPr lang="en-US" sz="2400" dirty="0" err="1">
                <a:solidFill>
                  <a:schemeClr val="tx1"/>
                </a:solidFill>
              </a:rPr>
              <a:t>convertToLowerCase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5925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freebiesupply.com/logos/large/2x/mocha-1-logo-png-transparent.png">
            <a:extLst>
              <a:ext uri="{FF2B5EF4-FFF2-40B4-BE49-F238E27FC236}">
                <a16:creationId xmlns:a16="http://schemas.microsoft.com/office/drawing/2014/main" id="{26542523-CBDC-41A4-BA29-DDF7DC121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54906">
            <a:off x="4680389" y="1296178"/>
            <a:ext cx="1691720" cy="19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11"/>
          <a:stretch/>
        </p:blipFill>
        <p:spPr>
          <a:xfrm rot="20997644">
            <a:off x="4710261" y="1794086"/>
            <a:ext cx="3113191" cy="253901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Installation, Configuration, Approaches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Unit Testing with Mocha and Chai</a:t>
            </a:r>
          </a:p>
        </p:txBody>
      </p:sp>
    </p:spTree>
    <p:extLst>
      <p:ext uri="{BB962C8B-B14F-4D97-AF65-F5344CB8AC3E}">
        <p14:creationId xmlns:p14="http://schemas.microsoft.com/office/powerpoint/2010/main" val="3146382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109436"/>
            <a:ext cx="9928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Feature-rich JS test framework</a:t>
            </a:r>
            <a:endParaRPr lang="en-US" dirty="0"/>
          </a:p>
          <a:p>
            <a:r>
              <a:rPr lang="en-US" dirty="0"/>
              <a:t>Provides common testing functions including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describe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main function </a:t>
            </a:r>
            <a:r>
              <a:rPr lang="en-US" dirty="0"/>
              <a:t>that runs tests</a:t>
            </a:r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marL="533170" indent="-457200" defTabSz="1218072"/>
            <a:r>
              <a:rPr lang="en-US" sz="3400" dirty="0"/>
              <a:t>Usually used together with </a:t>
            </a:r>
            <a:r>
              <a:rPr lang="en-US" sz="3400" b="1" dirty="0">
                <a:solidFill>
                  <a:schemeClr val="bg1"/>
                </a:solidFill>
              </a:rPr>
              <a:t>Chai</a:t>
            </a:r>
            <a:endParaRPr lang="en-US" sz="3400" dirty="0"/>
          </a:p>
          <a:p>
            <a:pPr marL="609219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Mocha?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08942" y="3213405"/>
            <a:ext cx="6296933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describe</a:t>
            </a:r>
            <a:r>
              <a:rPr lang="en-US" sz="2400" b="1" dirty="0">
                <a:latin typeface="Consolas" panose="020B0609020204030204" pitchFamily="49" charset="0"/>
              </a:rPr>
              <a:t>("title", function 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sz="2400" b="1" dirty="0">
                <a:latin typeface="Consolas" panose="020B0609020204030204" pitchFamily="49" charset="0"/>
              </a:rPr>
              <a:t>("title", function () { … 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44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3400" dirty="0"/>
              <a:t>A library with many assertions</a:t>
            </a:r>
          </a:p>
          <a:p>
            <a:pPr lvl="1"/>
            <a:r>
              <a:rPr lang="en-US" sz="3400" dirty="0"/>
              <a:t>Allows the usage of a lot of different assertions </a:t>
            </a:r>
            <a:br>
              <a:rPr lang="en-US" sz="3400" dirty="0"/>
            </a:br>
            <a:r>
              <a:rPr lang="en-US" sz="3400" dirty="0"/>
              <a:t>such as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assert.equal</a:t>
            </a:r>
            <a:endParaRPr lang="en-US" sz="34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Chai?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11000" y="3204000"/>
            <a:ext cx="8063659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assert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require("chai").assert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describe("pow", function()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it("2 raised to power 3 is 8", function()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assert.equal</a:t>
            </a:r>
            <a:r>
              <a:rPr lang="en-US" sz="2400" b="1" dirty="0">
                <a:latin typeface="Consolas" panose="020B0609020204030204" pitchFamily="49" charset="0"/>
              </a:rPr>
              <a:t>(pow(2, 3), 8);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53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install </a:t>
            </a:r>
            <a:r>
              <a:rPr lang="en-US" b="1" dirty="0">
                <a:solidFill>
                  <a:schemeClr val="bg1"/>
                </a:solidFill>
              </a:rPr>
              <a:t>frameworks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libraries</a:t>
            </a:r>
            <a:r>
              <a:rPr lang="en-US" dirty="0"/>
              <a:t>, use the CMD</a:t>
            </a:r>
          </a:p>
          <a:p>
            <a:pPr lvl="1"/>
            <a:r>
              <a:rPr lang="en-US" dirty="0"/>
              <a:t>Installing </a:t>
            </a:r>
            <a:r>
              <a:rPr lang="en-US" b="1" dirty="0">
                <a:solidFill>
                  <a:schemeClr val="bg1"/>
                </a:solidFill>
              </a:rPr>
              <a:t>Mocha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Chai </a:t>
            </a:r>
            <a:r>
              <a:rPr lang="en-US" dirty="0"/>
              <a:t>through </a:t>
            </a:r>
            <a:r>
              <a:rPr lang="en-US" b="1" dirty="0" err="1">
                <a:solidFill>
                  <a:schemeClr val="bg1"/>
                </a:solidFill>
              </a:rPr>
              <a:t>npm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42798" y="5059289"/>
            <a:ext cx="3195000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mocha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9539" y="4127167"/>
            <a:ext cx="3208258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chai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C5474725-1D21-49E9-8252-5C4718657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3153746"/>
            <a:ext cx="3196797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init -y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27E95A03-85F5-4427-806B-F4EEB7F89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825" y="4550031"/>
            <a:ext cx="3053186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chai mocha</a:t>
            </a:r>
          </a:p>
        </p:txBody>
      </p:sp>
      <p:sp>
        <p:nvSpPr>
          <p:cNvPr id="8" name="Изнесено означение: стрелка надясно 7">
            <a:extLst>
              <a:ext uri="{FF2B5EF4-FFF2-40B4-BE49-F238E27FC236}">
                <a16:creationId xmlns:a16="http://schemas.microsoft.com/office/drawing/2014/main" id="{BFBEFB21-A0E2-435A-8878-A08298968E0B}"/>
              </a:ext>
            </a:extLst>
          </p:cNvPr>
          <p:cNvSpPr/>
          <p:nvPr/>
        </p:nvSpPr>
        <p:spPr bwMode="auto">
          <a:xfrm>
            <a:off x="4198209" y="3153746"/>
            <a:ext cx="979744" cy="2464384"/>
          </a:xfrm>
          <a:prstGeom prst="rightArrowCallo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7E1469DE-DA0A-481F-8C66-73C17F3D3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825" y="3573285"/>
            <a:ext cx="3053186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init -y</a:t>
            </a:r>
          </a:p>
        </p:txBody>
      </p:sp>
      <p:pic>
        <p:nvPicPr>
          <p:cNvPr id="15" name="Картина 14">
            <a:extLst>
              <a:ext uri="{FF2B5EF4-FFF2-40B4-BE49-F238E27FC236}">
                <a16:creationId xmlns:a16="http://schemas.microsoft.com/office/drawing/2014/main" id="{E01690FC-CC10-44C4-B4A3-7A86FD61C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734" y="2637789"/>
            <a:ext cx="2935241" cy="29720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2110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31216"/>
            <a:ext cx="11818096" cy="5265975"/>
          </a:xfrm>
        </p:spPr>
        <p:txBody>
          <a:bodyPr/>
          <a:lstStyle/>
          <a:p>
            <a:r>
              <a:rPr lang="en-US" dirty="0"/>
              <a:t>To load a library, we need to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require</a:t>
            </a:r>
            <a:r>
              <a:rPr lang="en-US" dirty="0"/>
              <a:t> 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and Examples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7314B1-C580-4359-8388-1A5B4F05E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888" y="1798266"/>
            <a:ext cx="729242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 expect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require("chai").expect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25888" y="2385707"/>
            <a:ext cx="7292422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describe</a:t>
            </a:r>
            <a:r>
              <a:rPr lang="en-US" sz="2200" b="1" dirty="0">
                <a:latin typeface="Consolas" panose="020B0609020204030204" pitchFamily="49" charset="0"/>
              </a:rPr>
              <a:t>("Test group #1",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sz="2200" b="1" dirty="0">
                <a:latin typeface="Consolas" panose="020B0609020204030204" pitchFamily="49" charset="0"/>
              </a:rPr>
              <a:t>("should… when…",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expect(actual).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to.be.equal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(expected)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it("should… when…", function () { … 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describe("Test group #2",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it("should… when…",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expect(actual).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to.be.equal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(expected)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});</a:t>
            </a:r>
            <a:endParaRPr lang="en-US" sz="22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80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 </a:t>
            </a:r>
            <a:r>
              <a:rPr lang="en-US" b="1" dirty="0"/>
              <a:t>5</a:t>
            </a:r>
            <a:r>
              <a:rPr lang="en-US" dirty="0"/>
              <a:t> and </a:t>
            </a:r>
            <a:r>
              <a:rPr lang="en-US" b="1" dirty="0"/>
              <a:t>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1000" y="1494001"/>
            <a:ext cx="9360000" cy="4950000"/>
          </a:xfrm>
        </p:spPr>
        <p:txBody>
          <a:bodyPr>
            <a:normAutofit/>
          </a:bodyPr>
          <a:lstStyle/>
          <a:p>
            <a:r>
              <a:rPr lang="bg-BG" sz="3600" dirty="0"/>
              <a:t>"</a:t>
            </a:r>
            <a:r>
              <a:rPr lang="en-US" sz="3600" b="1" dirty="0">
                <a:solidFill>
                  <a:schemeClr val="bg1"/>
                </a:solidFill>
              </a:rPr>
              <a:t>Code First</a:t>
            </a:r>
            <a:r>
              <a:rPr lang="bg-BG" sz="3600" dirty="0"/>
              <a:t>"</a:t>
            </a:r>
            <a:r>
              <a:rPr lang="en-US" sz="3600" dirty="0"/>
              <a:t> (code and test) approach</a:t>
            </a:r>
          </a:p>
          <a:p>
            <a:pPr lvl="1"/>
            <a:r>
              <a:rPr lang="en-US" sz="3200" dirty="0"/>
              <a:t>Classical approach</a:t>
            </a:r>
          </a:p>
          <a:p>
            <a:r>
              <a:rPr lang="en-US" sz="3600" dirty="0"/>
              <a:t>"</a:t>
            </a:r>
            <a:r>
              <a:rPr lang="en-US" sz="3600" b="1" dirty="0">
                <a:solidFill>
                  <a:schemeClr val="bg1"/>
                </a:solidFill>
              </a:rPr>
              <a:t>Test First</a:t>
            </a:r>
            <a:r>
              <a:rPr lang="en-US" sz="3600" dirty="0"/>
              <a:t>" approach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est-</a:t>
            </a:r>
            <a:r>
              <a:rPr lang="en-US" sz="3600" b="1" dirty="0">
                <a:solidFill>
                  <a:schemeClr val="bg1"/>
                </a:solidFill>
              </a:rPr>
              <a:t>d</a:t>
            </a:r>
            <a:r>
              <a:rPr lang="en-US" sz="3200" dirty="0"/>
              <a:t>riven </a:t>
            </a:r>
            <a:r>
              <a:rPr lang="en-US" sz="3600" b="1" dirty="0">
                <a:solidFill>
                  <a:schemeClr val="bg1"/>
                </a:solidFill>
              </a:rPr>
              <a:t>d</a:t>
            </a:r>
            <a:r>
              <a:rPr lang="en-US" sz="3200" dirty="0"/>
              <a:t>evelopment (</a:t>
            </a:r>
            <a:r>
              <a:rPr lang="en-US" sz="3600" b="1" dirty="0">
                <a:solidFill>
                  <a:schemeClr val="bg1"/>
                </a:solidFill>
              </a:rPr>
              <a:t>TDD</a:t>
            </a:r>
            <a:r>
              <a:rPr lang="en-US" sz="3200" dirty="0"/>
              <a:t>)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Testing Approaches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91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and Test Approach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74234" y="2160864"/>
            <a:ext cx="7199025" cy="3600450"/>
            <a:chOff x="2268538" y="1773238"/>
            <a:chExt cx="5400675" cy="3600450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2268538" y="21336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code</a:t>
              </a:r>
              <a:endParaRPr lang="bg-BG" dirty="0"/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2268538" y="32131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unit test</a:t>
              </a:r>
              <a:endParaRPr lang="bg-BG" dirty="0"/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2268538" y="42926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Run and succeed</a:t>
              </a:r>
              <a:endParaRPr lang="bg-BG" dirty="0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6373813" y="1773238"/>
              <a:ext cx="0" cy="360045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6477000" y="4652963"/>
              <a:ext cx="119221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/>
                <a:t>Time flow</a:t>
              </a:r>
              <a:endParaRPr kumimoji="0" lang="bg-BG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8274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Test-Driven Development Approach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3D6418-C47E-4768-976E-8A2772757E1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5480" y="1450157"/>
            <a:ext cx="4981039" cy="494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6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Test-Driven Development (TDD)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46230" y="1366837"/>
            <a:ext cx="8372206" cy="4952345"/>
            <a:chOff x="1835150" y="1412875"/>
            <a:chExt cx="6280790" cy="4952345"/>
          </a:xfrm>
        </p:grpSpPr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1835150" y="2133600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Pick </a:t>
              </a:r>
              <a:r>
                <a:rPr lang="bg-BG"/>
                <a:t>а </a:t>
              </a:r>
              <a:r>
                <a:rPr lang="en-US"/>
                <a:t>test</a:t>
              </a:r>
              <a:endParaRPr lang="bg-BG"/>
            </a:p>
          </p:txBody>
        </p:sp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1835150" y="3346585"/>
              <a:ext cx="453707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Compile </a:t>
              </a:r>
              <a:r>
                <a:rPr lang="en-US"/>
                <a:t>and fail</a:t>
              </a:r>
              <a:endParaRPr lang="bg-BG" dirty="0"/>
            </a:p>
          </p:txBody>
        </p:sp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1835150" y="5194300"/>
              <a:ext cx="4525963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Write code to pass test </a:t>
              </a:r>
              <a:endParaRPr lang="bg-BG"/>
            </a:p>
          </p:txBody>
        </p: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835150" y="3947886"/>
              <a:ext cx="454342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enough code </a:t>
              </a:r>
              <a:r>
                <a:rPr lang="en-US"/>
                <a:t>to compile</a:t>
              </a:r>
              <a:endParaRPr lang="bg-BG" dirty="0"/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1835150" y="4570413"/>
              <a:ext cx="453707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Run test </a:t>
              </a:r>
              <a:r>
                <a:rPr lang="en-US"/>
                <a:t>and fail</a:t>
              </a:r>
              <a:endParaRPr lang="bg-BG" dirty="0"/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1835150" y="1412875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Create </a:t>
              </a:r>
              <a:r>
                <a:rPr lang="en-US"/>
                <a:t>a test</a:t>
              </a:r>
              <a:r>
                <a:rPr lang="bg-BG"/>
                <a:t> </a:t>
              </a:r>
              <a:r>
                <a:rPr lang="en-US"/>
                <a:t>list</a:t>
              </a:r>
              <a:endParaRPr lang="bg-BG" dirty="0"/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6923727" y="5103365"/>
              <a:ext cx="1192213" cy="94615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Time flow</a:t>
              </a:r>
              <a:endParaRPr lang="bg-BG" dirty="0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1835150" y="2743200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Write test</a:t>
              </a:r>
              <a:endParaRPr lang="bg-BG"/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1835150" y="5842000"/>
              <a:ext cx="4525963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Remove duplication</a:t>
              </a:r>
              <a:endParaRPr lang="bg-BG" dirty="0"/>
            </a:p>
          </p:txBody>
        </p:sp>
      </p:grpSp>
      <p:sp>
        <p:nvSpPr>
          <p:cNvPr id="21" name="Line 9"/>
          <p:cNvSpPr>
            <a:spLocks noChangeShapeType="1"/>
          </p:cNvSpPr>
          <p:nvPr/>
        </p:nvSpPr>
        <p:spPr bwMode="auto">
          <a:xfrm flipV="1">
            <a:off x="1696273" y="2377626"/>
            <a:ext cx="0" cy="37337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1679344" y="23903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1679344" y="60987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8974447" y="1295400"/>
            <a:ext cx="0" cy="5040312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6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904" y="1134159"/>
            <a:ext cx="11818096" cy="5528766"/>
          </a:xfrm>
        </p:spPr>
        <p:txBody>
          <a:bodyPr/>
          <a:lstStyle/>
          <a:p>
            <a:r>
              <a:rPr lang="en-US" dirty="0"/>
              <a:t>TDD helps find design issues early</a:t>
            </a:r>
          </a:p>
          <a:p>
            <a:pPr lvl="1"/>
            <a:r>
              <a:rPr lang="en-US" dirty="0"/>
              <a:t>Avoids reworking</a:t>
            </a:r>
          </a:p>
          <a:p>
            <a:r>
              <a:rPr lang="en-US" dirty="0"/>
              <a:t>Writing code to satisfy a test is</a:t>
            </a:r>
            <a:br>
              <a:rPr lang="en-US" dirty="0"/>
            </a:br>
            <a:r>
              <a:rPr lang="en-US" dirty="0"/>
              <a:t>a focused activity</a:t>
            </a:r>
          </a:p>
          <a:p>
            <a:pPr lvl="1"/>
            <a:r>
              <a:rPr lang="en-US" dirty="0"/>
              <a:t>Less chance of error</a:t>
            </a:r>
          </a:p>
          <a:p>
            <a:r>
              <a:rPr lang="en-US" dirty="0"/>
              <a:t>Tests will be more comprehensive</a:t>
            </a:r>
            <a:br>
              <a:rPr lang="en-US" dirty="0"/>
            </a:br>
            <a:r>
              <a:rPr lang="en-US" dirty="0"/>
              <a:t>than if they are written after the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TDD?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B9C059-1AF0-403D-B82F-FA9D5E26B1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029" y="1699577"/>
            <a:ext cx="3458845" cy="345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0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67049" y="1310953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053967" y="3714379"/>
            <a:ext cx="2664979" cy="2884178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18090" y="1464754"/>
            <a:ext cx="8747991" cy="4991356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/>
                </a:solidFill>
              </a:rPr>
              <a:t>Errors in JavaScript</a:t>
            </a:r>
          </a:p>
          <a:p>
            <a:pPr lvl="1"/>
            <a:r>
              <a:rPr lang="en-US" sz="2800" dirty="0">
                <a:solidFill>
                  <a:schemeClr val="bg2"/>
                </a:solidFill>
              </a:rPr>
              <a:t>Types &amp; </a:t>
            </a:r>
            <a:r>
              <a:rPr lang="en-US" sz="2800" b="1" dirty="0">
                <a:solidFill>
                  <a:schemeClr val="bg1"/>
                </a:solidFill>
              </a:rPr>
              <a:t>try/catch </a:t>
            </a:r>
            <a:r>
              <a:rPr lang="en-US" sz="2800" dirty="0">
                <a:solidFill>
                  <a:schemeClr val="bg2"/>
                </a:solidFill>
              </a:rPr>
              <a:t>statement</a:t>
            </a:r>
          </a:p>
          <a:p>
            <a:r>
              <a:rPr lang="en-US" sz="2800" dirty="0">
                <a:solidFill>
                  <a:schemeClr val="bg2"/>
                </a:solidFill>
              </a:rPr>
              <a:t>Modules are a </a:t>
            </a:r>
            <a:r>
              <a:rPr lang="en-US" sz="2800" b="1" dirty="0">
                <a:solidFill>
                  <a:schemeClr val="bg1"/>
                </a:solidFill>
              </a:rPr>
              <a:t>set of functions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to be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included in applications</a:t>
            </a:r>
            <a:endParaRPr lang="en-US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2"/>
                </a:solidFill>
              </a:rPr>
              <a:t>Unit tests </a:t>
            </a:r>
            <a:r>
              <a:rPr lang="en-US" sz="2800" b="1" dirty="0">
                <a:solidFill>
                  <a:schemeClr val="bg1"/>
                </a:solidFill>
              </a:rPr>
              <a:t>check</a:t>
            </a:r>
            <a:r>
              <a:rPr lang="en-US" sz="2800" dirty="0">
                <a:solidFill>
                  <a:schemeClr val="bg2"/>
                </a:solidFill>
              </a:rPr>
              <a:t> if certain functionality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works as expected</a:t>
            </a:r>
          </a:p>
          <a:p>
            <a:pPr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Mocha is a feature-rich </a:t>
            </a:r>
            <a:r>
              <a:rPr lang="en-US" sz="2800" b="1" dirty="0">
                <a:solidFill>
                  <a:schemeClr val="bg1"/>
                </a:solidFill>
              </a:rPr>
              <a:t>JS testing framework</a:t>
            </a:r>
          </a:p>
          <a:p>
            <a:r>
              <a:rPr lang="en-US" sz="2800" dirty="0">
                <a:solidFill>
                  <a:schemeClr val="bg2"/>
                </a:solidFill>
              </a:rPr>
              <a:t>Chain is an </a:t>
            </a:r>
            <a:r>
              <a:rPr lang="en-US" sz="2800" b="1" dirty="0">
                <a:solidFill>
                  <a:schemeClr val="bg1"/>
                </a:solidFill>
              </a:rPr>
              <a:t>assertion</a:t>
            </a:r>
            <a:r>
              <a:rPr lang="en-US" sz="2800" dirty="0">
                <a:solidFill>
                  <a:schemeClr val="bg2"/>
                </a:solidFill>
              </a:rPr>
              <a:t> library</a:t>
            </a:r>
          </a:p>
          <a:p>
            <a:r>
              <a:rPr lang="en-US" sz="2800" dirty="0">
                <a:solidFill>
                  <a:schemeClr val="bg2"/>
                </a:solidFill>
              </a:rPr>
              <a:t>Different testing approaches</a:t>
            </a:r>
          </a:p>
        </p:txBody>
      </p:sp>
    </p:spTree>
    <p:extLst>
      <p:ext uri="{BB962C8B-B14F-4D97-AF65-F5344CB8AC3E}">
        <p14:creationId xmlns:p14="http://schemas.microsoft.com/office/powerpoint/2010/main" val="232644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C721D9AE-2CAF-452F-98A2-F06599FC3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101" y="1386509"/>
            <a:ext cx="2430124" cy="243012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Concepts, Examples, Exceptions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3844520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17C76F-C842-493A-BAA2-B98399ECEE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58030" y="1108911"/>
            <a:ext cx="9495000" cy="5398089"/>
          </a:xfrm>
        </p:spPr>
        <p:txBody>
          <a:bodyPr/>
          <a:lstStyle/>
          <a:p>
            <a:r>
              <a:rPr lang="en-US" sz="3400" dirty="0"/>
              <a:t>The fundamental </a:t>
            </a:r>
            <a:r>
              <a:rPr lang="en-US" sz="3400" b="1" dirty="0">
                <a:solidFill>
                  <a:schemeClr val="bg1"/>
                </a:solidFill>
              </a:rPr>
              <a:t>principle</a:t>
            </a:r>
            <a:r>
              <a:rPr lang="en-US" sz="3400" dirty="0"/>
              <a:t> of error handling says that a</a:t>
            </a:r>
            <a:r>
              <a:rPr lang="en-US" sz="3400" noProof="1"/>
              <a:t> function (method) should either:</a:t>
            </a:r>
          </a:p>
          <a:p>
            <a:pPr lvl="1"/>
            <a:r>
              <a:rPr lang="en-US" sz="3200" noProof="1"/>
              <a:t>Do what its </a:t>
            </a:r>
            <a:r>
              <a:rPr lang="en-US" sz="3200" b="1" noProof="1">
                <a:solidFill>
                  <a:schemeClr val="bg1"/>
                </a:solidFill>
              </a:rPr>
              <a:t>name</a:t>
            </a:r>
            <a:r>
              <a:rPr lang="en-US" sz="3200" noProof="1"/>
              <a:t> suggests</a:t>
            </a:r>
          </a:p>
          <a:p>
            <a:pPr lvl="1"/>
            <a:r>
              <a:rPr lang="en-US" sz="3200" noProof="1"/>
              <a:t>Indicate a </a:t>
            </a:r>
            <a:r>
              <a:rPr lang="en-US" sz="3200" b="1" noProof="1">
                <a:solidFill>
                  <a:schemeClr val="bg1"/>
                </a:solidFill>
              </a:rPr>
              <a:t>problem</a:t>
            </a:r>
            <a:endParaRPr lang="en-US" sz="3000" b="1" noProof="1">
              <a:solidFill>
                <a:schemeClr val="bg1"/>
              </a:solidFill>
            </a:endParaRPr>
          </a:p>
          <a:p>
            <a:pPr lvl="1"/>
            <a:r>
              <a:rPr lang="en-US" sz="3200" noProof="1"/>
              <a:t>Any other behavior is </a:t>
            </a:r>
            <a:r>
              <a:rPr lang="en-US" sz="3200" b="1" noProof="1">
                <a:solidFill>
                  <a:schemeClr val="bg1"/>
                </a:solidFill>
              </a:rPr>
              <a:t>incorrect</a:t>
            </a:r>
            <a:endParaRPr lang="en-US" sz="32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546EF5-C570-41E4-A5F9-06BA5BB1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7622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1EE8E7-94C6-46FD-A786-DD956C2830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50300"/>
            <a:ext cx="11818096" cy="4960277"/>
          </a:xfrm>
        </p:spPr>
        <p:txBody>
          <a:bodyPr/>
          <a:lstStyle/>
          <a:p>
            <a:r>
              <a:rPr lang="en-US" sz="3400" dirty="0"/>
              <a:t>A function failed to do what its name suggests should:</a:t>
            </a:r>
          </a:p>
          <a:p>
            <a:pPr lvl="1"/>
            <a:r>
              <a:rPr lang="en-US" sz="3200" dirty="0"/>
              <a:t>Return a special value (e.g. </a:t>
            </a:r>
            <a:r>
              <a:rPr lang="en-US" sz="3200" b="1" dirty="0">
                <a:solidFill>
                  <a:schemeClr val="bg1"/>
                </a:solidFill>
              </a:rPr>
              <a:t>undefined</a:t>
            </a:r>
            <a:r>
              <a:rPr lang="en-US" sz="3200" b="1" dirty="0"/>
              <a:t> </a:t>
            </a:r>
            <a:r>
              <a:rPr lang="en-US" sz="3200" dirty="0"/>
              <a:t>/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b="1" dirty="0"/>
              <a:t> </a:t>
            </a:r>
            <a:r>
              <a:rPr lang="en-US" sz="3200" dirty="0"/>
              <a:t>/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-1</a:t>
            </a:r>
            <a:r>
              <a:rPr lang="en-US" sz="3200" dirty="0"/>
              <a:t>)</a:t>
            </a:r>
          </a:p>
          <a:p>
            <a:pPr lvl="1"/>
            <a:r>
              <a:rPr lang="en-US" sz="3200" dirty="0"/>
              <a:t>Throw an </a:t>
            </a:r>
            <a:r>
              <a:rPr lang="en-US" sz="3200" b="1" dirty="0">
                <a:solidFill>
                  <a:schemeClr val="bg1"/>
                </a:solidFill>
              </a:rPr>
              <a:t>exception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error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200" dirty="0">
                <a:solidFill>
                  <a:srgbClr val="234465"/>
                </a:solidFill>
              </a:rPr>
              <a:t>Exceptions are the </a:t>
            </a:r>
            <a:r>
              <a:rPr lang="en-US" sz="3200" b="1" dirty="0">
                <a:solidFill>
                  <a:schemeClr val="bg1"/>
                </a:solidFill>
              </a:rPr>
              <a:t>object-oriented way </a:t>
            </a:r>
            <a:r>
              <a:rPr lang="en-US" sz="3200" dirty="0">
                <a:solidFill>
                  <a:srgbClr val="234465"/>
                </a:solidFill>
              </a:rPr>
              <a:t>for errors</a:t>
            </a:r>
            <a:endParaRPr lang="bg-BG" sz="3200" dirty="0">
              <a:solidFill>
                <a:srgbClr val="234465"/>
              </a:solidFill>
            </a:endParaRPr>
          </a:p>
          <a:p>
            <a:pPr lvl="1"/>
            <a:endParaRPr lang="en-US" sz="3200" dirty="0"/>
          </a:p>
          <a:p>
            <a:pPr marL="609219" lvl="1" indent="0">
              <a:buNone/>
            </a:pPr>
            <a:endParaRPr lang="en-US" sz="3400" dirty="0"/>
          </a:p>
          <a:p>
            <a:pPr marL="609219" lvl="1" indent="0">
              <a:buNone/>
            </a:pPr>
            <a:endParaRPr lang="en-US" sz="3400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FC4559-A76A-4E3F-B622-37F8E4D2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15CE4-8B41-4709-B732-F18BE5A71873}"/>
              </a:ext>
            </a:extLst>
          </p:cNvPr>
          <p:cNvSpPr txBox="1">
            <a:spLocks/>
          </p:cNvSpPr>
          <p:nvPr/>
        </p:nvSpPr>
        <p:spPr>
          <a:xfrm>
            <a:off x="651324" y="4059000"/>
            <a:ext cx="10896258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 = "Hello, </a:t>
            </a:r>
            <a:r>
              <a:rPr lang="en-US" sz="2400" dirty="0" err="1">
                <a:solidFill>
                  <a:schemeClr val="tx1"/>
                </a:solidFill>
              </a:rPr>
              <a:t>SoftUni</a:t>
            </a:r>
            <a:r>
              <a:rPr lang="en-US" sz="2400" dirty="0">
                <a:solidFill>
                  <a:schemeClr val="tx1"/>
                </a:solidFill>
              </a:rPr>
              <a:t>";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str.indexOf</a:t>
            </a:r>
            <a:r>
              <a:rPr lang="en-US" sz="2400" dirty="0">
                <a:solidFill>
                  <a:schemeClr val="tx1"/>
                </a:solidFill>
              </a:rPr>
              <a:t>("Sofia")); </a:t>
            </a:r>
            <a:r>
              <a:rPr lang="en-US" sz="2400" i="1" dirty="0">
                <a:solidFill>
                  <a:schemeClr val="accent2"/>
                </a:solidFill>
              </a:rPr>
              <a:t>// -1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Special case returns a special value to indicate "not found"</a:t>
            </a:r>
          </a:p>
        </p:txBody>
      </p:sp>
    </p:spTree>
    <p:extLst>
      <p:ext uri="{BB962C8B-B14F-4D97-AF65-F5344CB8AC3E}">
        <p14:creationId xmlns:p14="http://schemas.microsoft.com/office/powerpoint/2010/main" val="395095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There are </a:t>
            </a:r>
            <a:r>
              <a:rPr lang="en-US" sz="3400" b="1" dirty="0">
                <a:solidFill>
                  <a:schemeClr val="bg1"/>
                </a:solidFill>
              </a:rPr>
              <a:t>three types </a:t>
            </a:r>
            <a:r>
              <a:rPr lang="en-US" sz="3400" dirty="0"/>
              <a:t>of errors in programming: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Syntax Errors</a:t>
            </a:r>
            <a:r>
              <a:rPr lang="en-US" sz="3200" dirty="0"/>
              <a:t> - d</a:t>
            </a:r>
            <a:r>
              <a:rPr lang="en-US" sz="3000" dirty="0"/>
              <a:t>uring parsing</a:t>
            </a:r>
            <a:endParaRPr lang="bg-BG" sz="30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Runtime Errors</a:t>
            </a:r>
            <a:r>
              <a:rPr lang="en-US" sz="3200" dirty="0"/>
              <a:t> - occur during execution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After compilation, when the application is running</a:t>
            </a:r>
            <a:endParaRPr lang="bg-BG" sz="30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Logical Errors</a:t>
            </a:r>
            <a:r>
              <a:rPr lang="bg-BG" sz="3200" dirty="0"/>
              <a:t> </a:t>
            </a:r>
            <a:r>
              <a:rPr lang="en-US" sz="3200" dirty="0"/>
              <a:t>- occur when a mistake has been made in the</a:t>
            </a:r>
            <a:br>
              <a:rPr lang="en-US" sz="3200" dirty="0"/>
            </a:br>
            <a:r>
              <a:rPr lang="en-US" sz="3200" dirty="0"/>
              <a:t>logic of the script and the expected result is incorrect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Also known as bugs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Errors</a:t>
            </a:r>
          </a:p>
        </p:txBody>
      </p:sp>
    </p:spTree>
    <p:extLst>
      <p:ext uri="{BB962C8B-B14F-4D97-AF65-F5344CB8AC3E}">
        <p14:creationId xmlns:p14="http://schemas.microsoft.com/office/powerpoint/2010/main" val="232740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C84CD5-335D-47B5-BE22-49A447CCBC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Exception</a:t>
            </a:r>
            <a:r>
              <a:rPr lang="bg-BG" sz="3600" dirty="0"/>
              <a:t> </a:t>
            </a:r>
            <a:r>
              <a:rPr lang="en-US" sz="3600" dirty="0">
                <a:sym typeface="Wingdings" panose="05000000000000000000" pitchFamily="2" charset="2"/>
              </a:rPr>
              <a:t>-</a:t>
            </a:r>
            <a:r>
              <a:rPr lang="en-US" sz="3600" dirty="0"/>
              <a:t> a function is unable to do its work</a:t>
            </a:r>
            <a:r>
              <a:rPr lang="bg-BG" sz="3600" dirty="0"/>
              <a:t> </a:t>
            </a:r>
            <a:r>
              <a:rPr lang="en-US" sz="3600" dirty="0"/>
              <a:t>(</a:t>
            </a:r>
            <a:r>
              <a:rPr lang="en-US" sz="3600" b="1" dirty="0">
                <a:solidFill>
                  <a:schemeClr val="bg1"/>
                </a:solidFill>
              </a:rPr>
              <a:t>fatal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error</a:t>
            </a:r>
            <a:r>
              <a:rPr lang="en-US" sz="3600" dirty="0"/>
              <a:t>)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31725B-1FC1-4287-9A31-066160CB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Handling – Exceptions (Errors)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F8826-A393-42FF-887B-50DB966D085C}"/>
              </a:ext>
            </a:extLst>
          </p:cNvPr>
          <p:cNvSpPr txBox="1">
            <a:spLocks/>
          </p:cNvSpPr>
          <p:nvPr/>
        </p:nvSpPr>
        <p:spPr>
          <a:xfrm>
            <a:off x="1789090" y="2888212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bigArr</a:t>
            </a:r>
            <a:r>
              <a:rPr lang="en-US" sz="2400" dirty="0">
                <a:solidFill>
                  <a:schemeClr val="tx1"/>
                </a:solidFill>
              </a:rPr>
              <a:t> = new Array(</a:t>
            </a:r>
            <a:r>
              <a:rPr lang="en-US" sz="2400" dirty="0">
                <a:solidFill>
                  <a:schemeClr val="bg1"/>
                </a:solidFill>
              </a:rPr>
              <a:t>9999999999</a:t>
            </a:r>
            <a:r>
              <a:rPr lang="en-US" sz="2400" dirty="0">
                <a:solidFill>
                  <a:schemeClr val="tx1"/>
                </a:solidFill>
              </a:rPr>
              <a:t>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RangeError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3A4110D-1819-49E5-901F-7184BE0C7706}"/>
              </a:ext>
            </a:extLst>
          </p:cNvPr>
          <p:cNvSpPr txBox="1">
            <a:spLocks/>
          </p:cNvSpPr>
          <p:nvPr/>
        </p:nvSpPr>
        <p:spPr>
          <a:xfrm>
            <a:off x="1789090" y="3834706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index = </a:t>
            </a:r>
            <a:r>
              <a:rPr lang="en-US" sz="2400" dirty="0" err="1">
                <a:solidFill>
                  <a:schemeClr val="bg1"/>
                </a:solidFill>
              </a:rPr>
              <a:t>undefined</a:t>
            </a:r>
            <a:r>
              <a:rPr lang="en-US" sz="2400" dirty="0" err="1">
                <a:solidFill>
                  <a:schemeClr val="tx1"/>
                </a:solidFill>
              </a:rPr>
              <a:t>.indexOf</a:t>
            </a:r>
            <a:r>
              <a:rPr lang="en-US" sz="2400" dirty="0">
                <a:solidFill>
                  <a:schemeClr val="tx1"/>
                </a:solidFill>
              </a:rPr>
              <a:t>("hi");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TypeError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86530DA-99AC-4459-94D5-3436A374E8C3}"/>
              </a:ext>
            </a:extLst>
          </p:cNvPr>
          <p:cNvSpPr txBox="1">
            <a:spLocks/>
          </p:cNvSpPr>
          <p:nvPr/>
        </p:nvSpPr>
        <p:spPr>
          <a:xfrm>
            <a:off x="1789090" y="4781200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>
                <a:solidFill>
                  <a:schemeClr val="bg1"/>
                </a:solidFill>
              </a:rPr>
              <a:t>George</a:t>
            </a:r>
            <a:r>
              <a:rPr lang="en-US" sz="2400" dirty="0">
                <a:solidFill>
                  <a:schemeClr val="tx1"/>
                </a:solidFill>
              </a:rPr>
              <a:t>);   </a:t>
            </a:r>
            <a:r>
              <a:rPr lang="en-US" sz="2400" i="1" dirty="0">
                <a:solidFill>
                  <a:schemeClr val="accent2"/>
                </a:solidFill>
              </a:rPr>
              <a:t>// Uncaught </a:t>
            </a:r>
            <a:r>
              <a:rPr lang="en-US" sz="2400" i="1" dirty="0" err="1">
                <a:solidFill>
                  <a:schemeClr val="accent2"/>
                </a:solidFill>
              </a:rPr>
              <a:t>ReferenceError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CC125F8-4DFD-453C-B0CF-C3E1BABB6D06}"/>
              </a:ext>
            </a:extLst>
          </p:cNvPr>
          <p:cNvSpPr txBox="1">
            <a:spLocks/>
          </p:cNvSpPr>
          <p:nvPr/>
        </p:nvSpPr>
        <p:spPr>
          <a:xfrm>
            <a:off x="1789090" y="5727694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console.print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'hi'</a:t>
            </a:r>
            <a:r>
              <a:rPr lang="en-US" sz="2400" dirty="0">
                <a:solidFill>
                  <a:schemeClr val="tx1"/>
                </a:solidFill>
              </a:rPr>
              <a:t>);   </a:t>
            </a:r>
            <a:r>
              <a:rPr lang="en-US" sz="2400" i="1" dirty="0">
                <a:solidFill>
                  <a:schemeClr val="accent2"/>
                </a:solidFill>
              </a:rPr>
              <a:t>// Uncaught </a:t>
            </a:r>
            <a:r>
              <a:rPr lang="en-US" sz="2400" i="1" dirty="0" err="1">
                <a:solidFill>
                  <a:schemeClr val="accent2"/>
                </a:solidFill>
              </a:rPr>
              <a:t>TypeError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470610F-1767-459B-B50F-0C3B6F58326E}"/>
              </a:ext>
            </a:extLst>
          </p:cNvPr>
          <p:cNvSpPr txBox="1">
            <a:spLocks/>
          </p:cNvSpPr>
          <p:nvPr/>
        </p:nvSpPr>
        <p:spPr>
          <a:xfrm>
            <a:off x="1789090" y="1941718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tx1"/>
                </a:solidFill>
              </a:rPr>
              <a:t> = new Array(</a:t>
            </a:r>
            <a:r>
              <a:rPr lang="en-US" sz="2400" dirty="0">
                <a:solidFill>
                  <a:schemeClr val="bg1"/>
                </a:solidFill>
              </a:rPr>
              <a:t>-1</a:t>
            </a:r>
            <a:r>
              <a:rPr lang="en-US" sz="2400" dirty="0">
                <a:solidFill>
                  <a:schemeClr val="tx1"/>
                </a:solidFill>
              </a:rPr>
              <a:t>);   </a:t>
            </a:r>
            <a:r>
              <a:rPr lang="en-US" sz="2400" i="1" dirty="0">
                <a:solidFill>
                  <a:schemeClr val="accent2"/>
                </a:solidFill>
              </a:rPr>
              <a:t>// Uncaught </a:t>
            </a:r>
            <a:r>
              <a:rPr lang="en-US" sz="2400" i="1" dirty="0" err="1">
                <a:solidFill>
                  <a:schemeClr val="accent2"/>
                </a:solidFill>
              </a:rPr>
              <a:t>RangeError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1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5AD7C6-62DA-4574-BB4F-DC554EFAC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Handling – Special Values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5140F73-3A75-40F1-A3BB-C9922F25BAE8}"/>
              </a:ext>
            </a:extLst>
          </p:cNvPr>
          <p:cNvSpPr txBox="1">
            <a:spLocks/>
          </p:cNvSpPr>
          <p:nvPr/>
        </p:nvSpPr>
        <p:spPr>
          <a:xfrm>
            <a:off x="1314905" y="1571853"/>
            <a:ext cx="956218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sqrt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Math.sqrt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-1</a:t>
            </a:r>
            <a:r>
              <a:rPr lang="en-US" sz="2400" dirty="0">
                <a:solidFill>
                  <a:schemeClr val="tx1"/>
                </a:solidFill>
              </a:rPr>
              <a:t>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NaN</a:t>
            </a:r>
            <a:r>
              <a:rPr lang="en-US" sz="2400" i="1" dirty="0">
                <a:solidFill>
                  <a:schemeClr val="accent2"/>
                </a:solidFill>
              </a:rPr>
              <a:t> (special value)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E0AE170-AF42-444F-AC69-D467E7BC7932}"/>
              </a:ext>
            </a:extLst>
          </p:cNvPr>
          <p:cNvSpPr txBox="1">
            <a:spLocks/>
          </p:cNvSpPr>
          <p:nvPr/>
        </p:nvSpPr>
        <p:spPr>
          <a:xfrm>
            <a:off x="1314905" y="2345649"/>
            <a:ext cx="9562189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sub = "</a:t>
            </a:r>
            <a:r>
              <a:rPr lang="en-US" sz="2400" dirty="0" err="1">
                <a:solidFill>
                  <a:schemeClr val="tx1"/>
                </a:solidFill>
              </a:rPr>
              <a:t>hello".substring</a:t>
            </a:r>
            <a:r>
              <a:rPr lang="en-US" sz="2400" dirty="0">
                <a:solidFill>
                  <a:schemeClr val="tx1"/>
                </a:solidFill>
              </a:rPr>
              <a:t>(2, 1000);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llo</a:t>
            </a:r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let sub = "</a:t>
            </a:r>
            <a:r>
              <a:rPr lang="en-US" sz="2400" dirty="0" err="1">
                <a:solidFill>
                  <a:schemeClr val="tx1"/>
                </a:solidFill>
              </a:rPr>
              <a:t>hello".substring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-100</a:t>
            </a:r>
            <a:r>
              <a:rPr lang="en-US" sz="2400" dirty="0">
                <a:solidFill>
                  <a:schemeClr val="tx1"/>
                </a:solidFill>
              </a:rPr>
              <a:t>, 100); </a:t>
            </a:r>
            <a:r>
              <a:rPr lang="en-US" sz="2400" i="1" dirty="0">
                <a:solidFill>
                  <a:schemeClr val="accent2"/>
                </a:solidFill>
              </a:rPr>
              <a:t>// hello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Soft error - substring still does its job: takes </a:t>
            </a:r>
            <a:br>
              <a:rPr lang="en-US" sz="2400" i="1" dirty="0">
                <a:solidFill>
                  <a:schemeClr val="accent2"/>
                </a:solidFill>
              </a:rPr>
            </a:br>
            <a:r>
              <a:rPr lang="en-US" sz="2400" i="1" dirty="0">
                <a:solidFill>
                  <a:schemeClr val="accent2"/>
                </a:solidFill>
              </a:rPr>
              <a:t>all available chars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3A4BD1B-20FD-4012-96BA-4E98F8CF436D}"/>
              </a:ext>
            </a:extLst>
          </p:cNvPr>
          <p:cNvSpPr txBox="1">
            <a:spLocks/>
          </p:cNvSpPr>
          <p:nvPr/>
        </p:nvSpPr>
        <p:spPr>
          <a:xfrm>
            <a:off x="1314905" y="4675238"/>
            <a:ext cx="956218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invalid = new Date("Christmas"); </a:t>
            </a:r>
            <a:r>
              <a:rPr lang="en-US" sz="2400" i="1" dirty="0">
                <a:solidFill>
                  <a:schemeClr val="accent2"/>
                </a:solidFill>
              </a:rPr>
              <a:t>// Invalid Date</a:t>
            </a:r>
          </a:p>
          <a:p>
            <a:r>
              <a:rPr lang="en-US" sz="2400" dirty="0">
                <a:solidFill>
                  <a:schemeClr val="tx1"/>
                </a:solidFill>
              </a:rPr>
              <a:t>let date = </a:t>
            </a:r>
            <a:r>
              <a:rPr lang="en-US" sz="2400" dirty="0" err="1">
                <a:solidFill>
                  <a:schemeClr val="bg1"/>
                </a:solidFill>
              </a:rPr>
              <a:t>invalid</a:t>
            </a:r>
            <a:r>
              <a:rPr lang="en-US" sz="2400" dirty="0" err="1">
                <a:solidFill>
                  <a:schemeClr val="tx1"/>
                </a:solidFill>
              </a:rPr>
              <a:t>.getDate</a:t>
            </a:r>
            <a:r>
              <a:rPr lang="en-US" sz="2400" dirty="0">
                <a:solidFill>
                  <a:schemeClr val="tx1"/>
                </a:solidFill>
              </a:rPr>
              <a:t>();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NaN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19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3793</TotalTime>
  <Words>2061</Words>
  <Application>Microsoft Office PowerPoint</Application>
  <PresentationFormat>Широк екран</PresentationFormat>
  <Paragraphs>320</Paragraphs>
  <Slides>41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1_SoftUni</vt:lpstr>
      <vt:lpstr>Unit Testing and Error Handling</vt:lpstr>
      <vt:lpstr>Table of Contents</vt:lpstr>
      <vt:lpstr>Have a Question?</vt:lpstr>
      <vt:lpstr>Error Handling</vt:lpstr>
      <vt:lpstr>Error Handling</vt:lpstr>
      <vt:lpstr>Error Handling</vt:lpstr>
      <vt:lpstr>Types of Errors</vt:lpstr>
      <vt:lpstr>Error Handling – Exceptions (Errors)</vt:lpstr>
      <vt:lpstr>Error Handling – Special Values</vt:lpstr>
      <vt:lpstr>Problem : Sub Sum</vt:lpstr>
      <vt:lpstr>Solution: Sub Sum</vt:lpstr>
      <vt:lpstr>Throwing Errors (Exceptions)</vt:lpstr>
      <vt:lpstr>Try – Catch</vt:lpstr>
      <vt:lpstr>Exception Properties</vt:lpstr>
      <vt:lpstr>Live Demonstration</vt:lpstr>
      <vt:lpstr>Unit Testing</vt:lpstr>
      <vt:lpstr>Unit Testing</vt:lpstr>
      <vt:lpstr>Unit Testing </vt:lpstr>
      <vt:lpstr>Unit Tests Structure</vt:lpstr>
      <vt:lpstr>Unit Testing Frameworks</vt:lpstr>
      <vt:lpstr>Modules</vt:lpstr>
      <vt:lpstr>Modules</vt:lpstr>
      <vt:lpstr>Node.js Modules</vt:lpstr>
      <vt:lpstr>Node.js Modules</vt:lpstr>
      <vt:lpstr>Unit Testing with Mocha and Chai</vt:lpstr>
      <vt:lpstr>What is Mocha?</vt:lpstr>
      <vt:lpstr>What is Chai?</vt:lpstr>
      <vt:lpstr>Installation</vt:lpstr>
      <vt:lpstr>Usage and Examples</vt:lpstr>
      <vt:lpstr>Live Demonstration</vt:lpstr>
      <vt:lpstr>Unit Testing Approaches</vt:lpstr>
      <vt:lpstr>The Code and Test Approach</vt:lpstr>
      <vt:lpstr>The Test-Driven Development Approach</vt:lpstr>
      <vt:lpstr>Test-Driven Development (TDD)</vt:lpstr>
      <vt:lpstr>Why TDD?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Mihail Valkov</cp:lastModifiedBy>
  <cp:revision>37</cp:revision>
  <dcterms:created xsi:type="dcterms:W3CDTF">2018-05-23T13:08:44Z</dcterms:created>
  <dcterms:modified xsi:type="dcterms:W3CDTF">2021-06-11T12:35:21Z</dcterms:modified>
  <cp:category>computer programming;programming;software development;software engineering</cp:category>
</cp:coreProperties>
</file>