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42"/>
  </p:notesMasterIdLst>
  <p:handoutMasterIdLst>
    <p:handoutMasterId r:id="rId43"/>
  </p:handoutMasterIdLst>
  <p:sldIdLst>
    <p:sldId id="256" r:id="rId3"/>
    <p:sldId id="291" r:id="rId4"/>
    <p:sldId id="258" r:id="rId5"/>
    <p:sldId id="259" r:id="rId6"/>
    <p:sldId id="292" r:id="rId7"/>
    <p:sldId id="293" r:id="rId8"/>
    <p:sldId id="263" r:id="rId9"/>
    <p:sldId id="317" r:id="rId10"/>
    <p:sldId id="266" r:id="rId11"/>
    <p:sldId id="294" r:id="rId12"/>
    <p:sldId id="298" r:id="rId13"/>
    <p:sldId id="305" r:id="rId14"/>
    <p:sldId id="306" r:id="rId15"/>
    <p:sldId id="307" r:id="rId16"/>
    <p:sldId id="297" r:id="rId17"/>
    <p:sldId id="299" r:id="rId18"/>
    <p:sldId id="308" r:id="rId19"/>
    <p:sldId id="301" r:id="rId20"/>
    <p:sldId id="296" r:id="rId21"/>
    <p:sldId id="302" r:id="rId22"/>
    <p:sldId id="267" r:id="rId23"/>
    <p:sldId id="309" r:id="rId24"/>
    <p:sldId id="310" r:id="rId25"/>
    <p:sldId id="270" r:id="rId26"/>
    <p:sldId id="271" r:id="rId27"/>
    <p:sldId id="311" r:id="rId28"/>
    <p:sldId id="318" r:id="rId29"/>
    <p:sldId id="274" r:id="rId30"/>
    <p:sldId id="312" r:id="rId31"/>
    <p:sldId id="313" r:id="rId32"/>
    <p:sldId id="314" r:id="rId33"/>
    <p:sldId id="319" r:id="rId34"/>
    <p:sldId id="279" r:id="rId35"/>
    <p:sldId id="315" r:id="rId36"/>
    <p:sldId id="278" r:id="rId37"/>
    <p:sldId id="316" r:id="rId38"/>
    <p:sldId id="287" r:id="rId39"/>
    <p:sldId id="289" r:id="rId40"/>
    <p:sldId id="288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EDDE89A-9ACB-491C-8031-C7A510719F4B}">
          <p14:sldIdLst>
            <p14:sldId id="256"/>
            <p14:sldId id="291"/>
            <p14:sldId id="258"/>
          </p14:sldIdLst>
        </p14:section>
        <p14:section name="Associative Arrays" id="{CEB1405E-1271-4D65-9C59-76535824EE09}">
          <p14:sldIdLst>
            <p14:sldId id="259"/>
            <p14:sldId id="292"/>
            <p14:sldId id="293"/>
            <p14:sldId id="263"/>
            <p14:sldId id="317"/>
            <p14:sldId id="266"/>
            <p14:sldId id="294"/>
            <p14:sldId id="298"/>
            <p14:sldId id="305"/>
            <p14:sldId id="306"/>
            <p14:sldId id="307"/>
            <p14:sldId id="297"/>
            <p14:sldId id="299"/>
            <p14:sldId id="308"/>
            <p14:sldId id="301"/>
            <p14:sldId id="296"/>
            <p14:sldId id="302"/>
          </p14:sldIdLst>
        </p14:section>
        <p14:section name="Maps" id="{5FB24B78-1982-4827-9C07-A200A2B65AB8}">
          <p14:sldIdLst>
            <p14:sldId id="267"/>
            <p14:sldId id="309"/>
            <p14:sldId id="310"/>
            <p14:sldId id="270"/>
            <p14:sldId id="271"/>
            <p14:sldId id="311"/>
            <p14:sldId id="318"/>
            <p14:sldId id="274"/>
            <p14:sldId id="312"/>
            <p14:sldId id="313"/>
            <p14:sldId id="314"/>
            <p14:sldId id="319"/>
          </p14:sldIdLst>
        </p14:section>
        <p14:section name="Set" id="{FC61511E-255B-4E4D-93CE-547157651A00}">
          <p14:sldIdLst>
            <p14:sldId id="279"/>
            <p14:sldId id="315"/>
            <p14:sldId id="278"/>
          </p14:sldIdLst>
        </p14:section>
        <p14:section name="Conclusion" id="{6F65DAE3-374F-4666-AEBA-68EAC1563F6C}">
          <p14:sldIdLst>
            <p14:sldId id="316"/>
            <p14:sldId id="287"/>
            <p14:sldId id="289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41" autoAdjust="0"/>
    <p:restoredTop sz="96400" autoAdjust="0"/>
  </p:normalViewPr>
  <p:slideViewPr>
    <p:cSldViewPr showGuides="1">
      <p:cViewPr varScale="1">
        <p:scale>
          <a:sx n="86" d="100"/>
          <a:sy n="86" d="100"/>
        </p:scale>
        <p:origin x="619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48" Type="http://schemas.microsoft.com/office/2015/10/relationships/revisionInfo" Target="revisionInfo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5.1.2021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05-Jan-21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227051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29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5969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263209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8316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5233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9176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471956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0733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6843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639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581920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9810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120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7482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261913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219193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221106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324064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171190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01977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294693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175271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summary, in this lesson, we looked at how we can use objects or Maps to store a collection of data with keys and values. In practice, objects are used much more often, since the syntax for their creation and access is more concise.
</a:t>
            </a:r>
            <a:endParaRPr lang="bg-BG" dirty="0"/>
          </a:p>
          <a:p>
            <a:r>
              <a:rPr lang="en-US" dirty="0"/>
              <a:t>Maps have advantages only in certain cases:
</a:t>
            </a:r>
            <a:endParaRPr lang="bg-BG" dirty="0"/>
          </a:p>
          <a:p>
            <a:r>
              <a:rPr lang="en-US" dirty="0"/>
              <a:t>Such as, we can use any data type for a key, while with objects we are restricted to only using strings;
</a:t>
            </a:r>
            <a:endParaRPr lang="bg-BG" dirty="0"/>
          </a:p>
          <a:p>
            <a:r>
              <a:rPr lang="en-US" dirty="0"/>
              <a:t>They can be directly iterated without having to transform them to an array;</a:t>
            </a:r>
          </a:p>
          <a:p>
            <a:endParaRPr lang="bg-BG" dirty="0"/>
          </a:p>
          <a:p>
            <a:r>
              <a:rPr lang="en-US" dirty="0"/>
              <a:t>And they have the size property, through which we can easily find out how many records are stored in the collection.
</a:t>
            </a:r>
            <a:r>
              <a:rPr lang="en-US" b="1" i="1" dirty="0"/>
              <a:t>&lt;no animation&gt;</a:t>
            </a:r>
            <a:endParaRPr lang="bg-BG" b="1" i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That was all for this lesson, see you in the next one.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511998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06713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80329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41721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48561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72121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941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492982"/>
            <a:ext cx="12097731" cy="882654"/>
          </a:xfrm>
        </p:spPr>
        <p:txBody>
          <a:bodyPr>
            <a:normAutofit/>
          </a:bodyPr>
          <a:lstStyle/>
          <a:p>
            <a:r>
              <a:rPr lang="en-US" dirty="0"/>
              <a:t>Associative Arrays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643853" y="6298912"/>
            <a:ext cx="2951518" cy="351754"/>
          </a:xfrm>
        </p:spPr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3" name="Rectangle 2"/>
          <p:cNvSpPr/>
          <p:nvPr/>
        </p:nvSpPr>
        <p:spPr>
          <a:xfrm>
            <a:off x="3882709" y="1375636"/>
            <a:ext cx="46846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A Key-Value Pair Structure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94" y="3674666"/>
            <a:ext cx="2512569" cy="120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44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9E347E-4E02-4839-A33D-9B70B30020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8AE548-C59F-4A83-AD4C-99176BFB71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Check if a key is </a:t>
            </a:r>
            <a:r>
              <a:rPr lang="en-US" b="1" dirty="0">
                <a:solidFill>
                  <a:schemeClr val="bg1"/>
                </a:solidFill>
              </a:rPr>
              <a:t>present</a:t>
            </a:r>
            <a:r>
              <a:rPr lang="en-US" dirty="0"/>
              <a:t>:</a:t>
            </a:r>
            <a:endParaRPr lang="en-US" sz="3400" dirty="0"/>
          </a:p>
          <a:p>
            <a:pPr>
              <a:spcBef>
                <a:spcPts val="8400"/>
              </a:spcBef>
            </a:pPr>
            <a:r>
              <a:rPr lang="en-US" b="1" dirty="0">
                <a:solidFill>
                  <a:schemeClr val="bg1"/>
                </a:solidFill>
              </a:rPr>
              <a:t>Remove</a:t>
            </a:r>
            <a:r>
              <a:rPr lang="en-US" dirty="0"/>
              <a:t> entries:</a:t>
            </a:r>
          </a:p>
          <a:p>
            <a:pPr>
              <a:spcBef>
                <a:spcPts val="5400"/>
              </a:spcBef>
            </a:pPr>
            <a:r>
              <a:rPr lang="en-US" dirty="0"/>
              <a:t>Iterate </a:t>
            </a:r>
            <a:r>
              <a:rPr lang="en-US" b="1" dirty="0" err="1">
                <a:solidFill>
                  <a:schemeClr val="bg1"/>
                </a:solidFill>
              </a:rPr>
              <a:t>destructured</a:t>
            </a:r>
            <a:r>
              <a:rPr lang="en-US" dirty="0"/>
              <a:t> entries: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9B18ABF-8BB2-4992-B3C5-74483E3DD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Associative Arrays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DB19A3-C81E-41BB-B7E2-D22C02FDD26B}"/>
              </a:ext>
            </a:extLst>
          </p:cNvPr>
          <p:cNvSpPr txBox="1"/>
          <p:nvPr/>
        </p:nvSpPr>
        <p:spPr>
          <a:xfrm>
            <a:off x="696000" y="1854000"/>
            <a:ext cx="102150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assocArr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{ </a:t>
            </a:r>
            <a:r>
              <a:rPr lang="en-US" altLang="bg-BG" sz="2400" b="1" i="1" dirty="0">
                <a:solidFill>
                  <a:schemeClr val="accent2"/>
                </a:solidFill>
                <a:latin typeface="Calibri (Body)"/>
                <a:cs typeface="Courier New" panose="02070309020205020404" pitchFamily="49" charset="0"/>
              </a:rPr>
              <a:t>/* entries */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};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if (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assocArr.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hasOwnProperty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('John Smith')) { </a:t>
            </a:r>
            <a:r>
              <a:rPr lang="en-US" altLang="bg-BG" sz="2400" b="1" i="1" dirty="0">
                <a:solidFill>
                  <a:schemeClr val="accent2"/>
                </a:solidFill>
                <a:latin typeface="Calibri (Body)"/>
                <a:cs typeface="Courier New" panose="02070309020205020404" pitchFamily="49" charset="0"/>
              </a:rPr>
              <a:t>/* Key found */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ACB525-CB1E-44F9-BFD7-4D42D78D0066}"/>
              </a:ext>
            </a:extLst>
          </p:cNvPr>
          <p:cNvSpPr txBox="1"/>
          <p:nvPr/>
        </p:nvSpPr>
        <p:spPr>
          <a:xfrm>
            <a:off x="696000" y="3519000"/>
            <a:ext cx="1021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delete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assocArr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['John Smith'];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31FE74-1ED5-467F-8568-3209879A6304}"/>
              </a:ext>
            </a:extLst>
          </p:cNvPr>
          <p:cNvSpPr txBox="1"/>
          <p:nvPr/>
        </p:nvSpPr>
        <p:spPr>
          <a:xfrm>
            <a:off x="696000" y="4869000"/>
            <a:ext cx="10215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for (let 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key, value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of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Object.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entries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assocArr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console.log(`${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key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 -&gt; ${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value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}`);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3678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675F7E-B2D3-40DF-BDBA-61CC0B22EA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62946-E91B-4974-801C-148D4D68E8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Write a function that reads </a:t>
            </a:r>
            <a:r>
              <a:rPr lang="en-US" sz="3600" b="1" dirty="0">
                <a:solidFill>
                  <a:schemeClr val="bg1"/>
                </a:solidFill>
              </a:rPr>
              <a:t>weekdays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and </a:t>
            </a:r>
            <a:r>
              <a:rPr lang="en-US" sz="3600" b="1" dirty="0">
                <a:solidFill>
                  <a:schemeClr val="bg1"/>
                </a:solidFill>
              </a:rPr>
              <a:t>names</a:t>
            </a: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Print a </a:t>
            </a:r>
            <a:r>
              <a:rPr lang="en-US" sz="3600" b="1" dirty="0">
                <a:solidFill>
                  <a:schemeClr val="bg1"/>
                </a:solidFill>
              </a:rPr>
              <a:t>success</a:t>
            </a:r>
            <a:r>
              <a:rPr lang="en-US" sz="3600" dirty="0"/>
              <a:t> message for every successful appointment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If the same weekday occurs a second time, print </a:t>
            </a:r>
            <a:r>
              <a:rPr lang="en-US" sz="3600" b="1" dirty="0">
                <a:solidFill>
                  <a:schemeClr val="bg1"/>
                </a:solidFill>
              </a:rPr>
              <a:t>conflict</a:t>
            </a:r>
          </a:p>
          <a:p>
            <a:r>
              <a:rPr lang="en-US" dirty="0"/>
              <a:t>At end, print a list of all meetings</a:t>
            </a:r>
          </a:p>
          <a:p>
            <a:pPr>
              <a:spcBef>
                <a:spcPts val="3600"/>
              </a:spcBef>
            </a:pPr>
            <a:r>
              <a:rPr lang="en-US" dirty="0"/>
              <a:t>See </a:t>
            </a:r>
            <a:r>
              <a:rPr lang="en-US" b="1" dirty="0">
                <a:solidFill>
                  <a:schemeClr val="bg1"/>
                </a:solidFill>
              </a:rPr>
              <a:t>example</a:t>
            </a:r>
            <a:r>
              <a:rPr lang="en-US" dirty="0"/>
              <a:t> input and output on </a:t>
            </a:r>
            <a:r>
              <a:rPr lang="en-US" b="1" dirty="0">
                <a:solidFill>
                  <a:schemeClr val="bg1"/>
                </a:solidFill>
              </a:rPr>
              <a:t>next slide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864C83-51D5-4A79-AAFC-BE225FCE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Meetings</a:t>
            </a:r>
          </a:p>
        </p:txBody>
      </p:sp>
    </p:spTree>
    <p:extLst>
      <p:ext uri="{BB962C8B-B14F-4D97-AF65-F5344CB8AC3E}">
        <p14:creationId xmlns:p14="http://schemas.microsoft.com/office/powerpoint/2010/main" val="137903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675F7E-B2D3-40DF-BDBA-61CC0B22EA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864C83-51D5-4A79-AAFC-BE225FCE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Meetings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02AD726-4BD9-4094-8B0A-915DF3D2C3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Parsing input and success/conflict messages</a:t>
            </a:r>
          </a:p>
          <a:p>
            <a:pPr>
              <a:spcBef>
                <a:spcPts val="16800"/>
              </a:spcBef>
            </a:pPr>
            <a:r>
              <a:rPr lang="en-US" dirty="0"/>
              <a:t>Final list output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17BE6D-66C3-49C3-90A0-CEFDC4697637}"/>
              </a:ext>
            </a:extLst>
          </p:cNvPr>
          <p:cNvGrpSpPr/>
          <p:nvPr/>
        </p:nvGrpSpPr>
        <p:grpSpPr>
          <a:xfrm>
            <a:off x="1303500" y="1899000"/>
            <a:ext cx="9585000" cy="1852765"/>
            <a:chOff x="606000" y="1899000"/>
            <a:chExt cx="9585000" cy="1852765"/>
          </a:xfrm>
        </p:grpSpPr>
        <p:sp>
          <p:nvSpPr>
            <p:cNvPr id="7" name="Text Placeholder 3">
              <a:extLst>
                <a:ext uri="{FF2B5EF4-FFF2-40B4-BE49-F238E27FC236}">
                  <a16:creationId xmlns:a16="http://schemas.microsoft.com/office/drawing/2014/main" id="{F2315FD2-AD8F-49AE-8E18-9D54576FF246}"/>
                </a:ext>
              </a:extLst>
            </p:cNvPr>
            <p:cNvSpPr txBox="1">
              <a:spLocks/>
            </p:cNvSpPr>
            <p:nvPr/>
          </p:nvSpPr>
          <p:spPr>
            <a:xfrm>
              <a:off x="606000" y="1899481"/>
              <a:ext cx="3874262" cy="185228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dirty="0">
                  <a:solidFill>
                    <a:schemeClr val="dk1"/>
                  </a:solidFill>
                </a:rPr>
                <a:t>['Monday Peter',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 'Wednesday Bill',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 'Monday Tim',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 'Friday Tim']</a:t>
              </a:r>
              <a:endParaRPr lang="bg-BG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37399A55-FC5A-4C5F-988E-23AD3EDB419D}"/>
                </a:ext>
              </a:extLst>
            </p:cNvPr>
            <p:cNvSpPr/>
            <p:nvPr/>
          </p:nvSpPr>
          <p:spPr bwMode="auto">
            <a:xfrm>
              <a:off x="4711818" y="2642422"/>
              <a:ext cx="646043" cy="36576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 Placeholder 3">
              <a:extLst>
                <a:ext uri="{FF2B5EF4-FFF2-40B4-BE49-F238E27FC236}">
                  <a16:creationId xmlns:a16="http://schemas.microsoft.com/office/drawing/2014/main" id="{EA16C331-2C15-442D-8EF5-8186724DDADE}"/>
                </a:ext>
              </a:extLst>
            </p:cNvPr>
            <p:cNvSpPr txBox="1">
              <a:spLocks/>
            </p:cNvSpPr>
            <p:nvPr/>
          </p:nvSpPr>
          <p:spPr>
            <a:xfrm>
              <a:off x="5589418" y="1899000"/>
              <a:ext cx="4601582" cy="185228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dirty="0">
                  <a:solidFill>
                    <a:schemeClr val="dk1"/>
                  </a:solidFill>
                </a:rPr>
                <a:t>Scheduled for Monday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Scheduled for Wednesday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Conflict on Monday!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Scheduled for Friday</a:t>
              </a:r>
              <a:endParaRPr lang="bg-BG" sz="2398" dirty="0">
                <a:solidFill>
                  <a:schemeClr val="dk1"/>
                </a:solidFill>
              </a:endParaRPr>
            </a:p>
          </p:txBody>
        </p:sp>
      </p:grp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C0284BB-566F-4F51-8FD3-EDF7ECB69E73}"/>
              </a:ext>
            </a:extLst>
          </p:cNvPr>
          <p:cNvSpPr txBox="1">
            <a:spLocks/>
          </p:cNvSpPr>
          <p:nvPr/>
        </p:nvSpPr>
        <p:spPr>
          <a:xfrm>
            <a:off x="3351000" y="4857671"/>
            <a:ext cx="5490000" cy="14063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8000" tIns="72000" rIns="108000" bIns="72000">
            <a:sp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398" dirty="0">
                <a:solidFill>
                  <a:schemeClr val="dk1"/>
                </a:solidFill>
              </a:rPr>
              <a:t>Monday -&gt; Peter</a:t>
            </a:r>
            <a:endParaRPr lang="bg-BG" sz="2398" dirty="0">
              <a:solidFill>
                <a:schemeClr val="dk1"/>
              </a:solidFill>
            </a:endParaRPr>
          </a:p>
          <a:p>
            <a:r>
              <a:rPr lang="en-US" sz="2398" dirty="0">
                <a:solidFill>
                  <a:schemeClr val="dk1"/>
                </a:solidFill>
              </a:rPr>
              <a:t>Wednesday -&gt; Bill</a:t>
            </a:r>
            <a:endParaRPr lang="bg-BG" sz="2398" dirty="0">
              <a:solidFill>
                <a:schemeClr val="dk1"/>
              </a:solidFill>
            </a:endParaRPr>
          </a:p>
          <a:p>
            <a:r>
              <a:rPr lang="en-US" sz="2398" dirty="0">
                <a:solidFill>
                  <a:schemeClr val="dk1"/>
                </a:solidFill>
              </a:rPr>
              <a:t>Friday -&gt; Tim</a:t>
            </a:r>
            <a:endParaRPr lang="bg-BG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25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Meetings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7574B6-79C0-48DF-BE44-3338583772C4}"/>
              </a:ext>
            </a:extLst>
          </p:cNvPr>
          <p:cNvSpPr txBox="1"/>
          <p:nvPr/>
        </p:nvSpPr>
        <p:spPr>
          <a:xfrm>
            <a:off x="1626027" y="1419456"/>
            <a:ext cx="8939947" cy="49084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600" b="1">
                <a:latin typeface="Consolas" panose="020B0609020204030204" pitchFamily="49" charset="0"/>
              </a:defRPr>
            </a:lvl1pPr>
          </a:lstStyle>
          <a:p>
            <a:r>
              <a:rPr lang="en-US" sz="2000" dirty="0"/>
              <a:t>function solve(input) {</a:t>
            </a:r>
          </a:p>
          <a:p>
            <a:r>
              <a:rPr lang="en-US" sz="2000" dirty="0"/>
              <a:t>  let </a:t>
            </a:r>
            <a:r>
              <a:rPr lang="en-US" sz="2000" dirty="0">
                <a:solidFill>
                  <a:schemeClr val="bg1"/>
                </a:solidFill>
              </a:rPr>
              <a:t>meetings</a:t>
            </a:r>
            <a:r>
              <a:rPr lang="en-US" sz="2000" dirty="0"/>
              <a:t> = {};</a:t>
            </a:r>
          </a:p>
          <a:p>
            <a:r>
              <a:rPr lang="en-US" sz="2000" dirty="0"/>
              <a:t>  for (let line of input) {</a:t>
            </a:r>
          </a:p>
          <a:p>
            <a:r>
              <a:rPr lang="en-US" sz="2000" dirty="0"/>
              <a:t>    let [weekday, name] = </a:t>
            </a:r>
            <a:r>
              <a:rPr lang="en-US" sz="2000" dirty="0" err="1"/>
              <a:t>line.split</a:t>
            </a:r>
            <a:r>
              <a:rPr lang="en-US" sz="2000" dirty="0"/>
              <a:t>(' ');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    if (</a:t>
            </a:r>
            <a:r>
              <a:rPr lang="en-US" sz="2000" dirty="0" err="1">
                <a:solidFill>
                  <a:schemeClr val="bg1"/>
                </a:solidFill>
              </a:rPr>
              <a:t>meetings</a:t>
            </a:r>
            <a:r>
              <a:rPr lang="en-US" sz="2000" dirty="0" err="1"/>
              <a:t>.</a:t>
            </a:r>
            <a:r>
              <a:rPr lang="en-US" sz="2000" dirty="0" err="1">
                <a:solidFill>
                  <a:schemeClr val="bg1"/>
                </a:solidFill>
              </a:rPr>
              <a:t>hasOwnProperty</a:t>
            </a:r>
            <a:r>
              <a:rPr lang="en-US" sz="2000" dirty="0"/>
              <a:t>(weekday)) {</a:t>
            </a:r>
          </a:p>
          <a:p>
            <a:r>
              <a:rPr lang="en-US" sz="2000" dirty="0"/>
              <a:t>      console.log(`Conflict on ${weekday}!`);</a:t>
            </a:r>
          </a:p>
          <a:p>
            <a:r>
              <a:rPr lang="en-US" sz="2000" dirty="0"/>
              <a:t>    } else {</a:t>
            </a:r>
          </a:p>
          <a:p>
            <a:r>
              <a:rPr lang="en-US" sz="2000" dirty="0"/>
              <a:t>      </a:t>
            </a:r>
            <a:r>
              <a:rPr lang="en-US" sz="2000" dirty="0">
                <a:solidFill>
                  <a:schemeClr val="bg1"/>
                </a:solidFill>
              </a:rPr>
              <a:t>meetings</a:t>
            </a:r>
            <a:r>
              <a:rPr lang="en-US" sz="2000" dirty="0"/>
              <a:t>[weekday] = name;</a:t>
            </a:r>
          </a:p>
          <a:p>
            <a:r>
              <a:rPr lang="en-US" sz="2000" dirty="0"/>
              <a:t>      console.log(`Scheduled for ${weekday}`);</a:t>
            </a:r>
          </a:p>
          <a:p>
            <a:r>
              <a:rPr lang="en-US" sz="2000" dirty="0"/>
              <a:t>    }</a:t>
            </a:r>
          </a:p>
          <a:p>
            <a:r>
              <a:rPr lang="en-US" sz="2000" dirty="0"/>
              <a:t>  }</a:t>
            </a:r>
          </a:p>
          <a:p>
            <a:pPr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sz="2000" dirty="0"/>
              <a:t>  </a:t>
            </a:r>
            <a:r>
              <a:rPr lang="en-US" altLang="bg-BG" sz="20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TODO: Print result</a:t>
            </a:r>
            <a:endParaRPr lang="bg-BG" altLang="bg-BG" sz="2000" b="1" dirty="0">
              <a:latin typeface="Consolas" panose="020B0609020204030204" pitchFamily="49" charset="0"/>
            </a:endParaRP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812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9E347E-4E02-4839-A33D-9B70B30020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8AE548-C59F-4A83-AD4C-99176BFB71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5400"/>
              </a:spcBef>
            </a:pPr>
            <a:r>
              <a:rPr lang="en-US" dirty="0"/>
              <a:t>Objects </a:t>
            </a:r>
            <a:r>
              <a:rPr lang="en-US" b="1" dirty="0">
                <a:solidFill>
                  <a:schemeClr val="bg1"/>
                </a:solidFill>
              </a:rPr>
              <a:t>cannot be sorted</a:t>
            </a:r>
            <a:r>
              <a:rPr lang="en-US" dirty="0"/>
              <a:t>; they must be converted first</a:t>
            </a:r>
          </a:p>
          <a:p>
            <a:pPr lvl="1"/>
            <a:r>
              <a:rPr lang="en-US" dirty="0"/>
              <a:t>Convert to </a:t>
            </a:r>
            <a:r>
              <a:rPr lang="en-US" b="1" dirty="0">
                <a:solidFill>
                  <a:schemeClr val="bg1"/>
                </a:solidFill>
              </a:rPr>
              <a:t>array </a:t>
            </a:r>
            <a:r>
              <a:rPr lang="en-US" dirty="0"/>
              <a:t>for</a:t>
            </a:r>
            <a:r>
              <a:rPr lang="en-US" b="1" dirty="0">
                <a:solidFill>
                  <a:schemeClr val="bg1"/>
                </a:solidFill>
              </a:rPr>
              <a:t> sorting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filtering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mapping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9B18ABF-8BB2-4992-B3C5-74483E3DD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Associative Arrays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AA1185-FA69-44AF-B2FF-8806FE63AA55}"/>
              </a:ext>
            </a:extLst>
          </p:cNvPr>
          <p:cNvSpPr txBox="1"/>
          <p:nvPr/>
        </p:nvSpPr>
        <p:spPr>
          <a:xfrm>
            <a:off x="696000" y="2549127"/>
            <a:ext cx="10215000" cy="38498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phonebook = { 'Tim': '0876566344',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'Bill': '0896543112' };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entries =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Object.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entries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(phonebook);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console.log(entries); </a:t>
            </a:r>
            <a:r>
              <a:rPr lang="en-US" altLang="bg-BG" sz="2400" b="1" i="1" dirty="0">
                <a:solidFill>
                  <a:schemeClr val="accent2"/>
                </a:solidFill>
                <a:latin typeface="Calibri (Body)"/>
                <a:cs typeface="Courier New" panose="02070309020205020404" pitchFamily="49" charset="0"/>
              </a:rPr>
              <a:t>// Array of arrays with two elements each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[ ['Tim', '0876566344'],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  ['Bill', '0896543112'] ]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firstEntry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entries[0]; </a:t>
            </a:r>
            <a:endParaRPr lang="en-US" altLang="bg-BG" sz="2400" b="1" i="1" dirty="0">
              <a:solidFill>
                <a:schemeClr val="accent2"/>
              </a:solidFill>
              <a:latin typeface="Calibri (Body)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console.log(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firstEntry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[0]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);  </a:t>
            </a:r>
            <a:r>
              <a:rPr lang="en-US" altLang="bg-BG" sz="2400" b="1" i="1" dirty="0">
                <a:solidFill>
                  <a:schemeClr val="accent2"/>
                </a:solidFill>
                <a:latin typeface="Calibri (Body)"/>
                <a:cs typeface="Courier New" panose="02070309020205020404" pitchFamily="49" charset="0"/>
              </a:rPr>
              <a:t>// Entry key -&gt; 'Tim'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console.log(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firstEntry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[1]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);  </a:t>
            </a:r>
            <a:r>
              <a:rPr lang="en-US" altLang="bg-BG" sz="2400" b="1" i="1" dirty="0">
                <a:solidFill>
                  <a:schemeClr val="accent2"/>
                </a:solidFill>
                <a:latin typeface="Calibri (Body)"/>
                <a:cs typeface="Courier New" panose="02070309020205020404" pitchFamily="49" charset="0"/>
              </a:rPr>
              <a:t>// Entry value -&gt; '0876566344'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D85103-DC74-4152-A30E-99A5BE5AB449}"/>
              </a:ext>
            </a:extLst>
          </p:cNvPr>
          <p:cNvSpPr/>
          <p:nvPr/>
        </p:nvSpPr>
        <p:spPr bwMode="auto">
          <a:xfrm>
            <a:off x="3846000" y="2668386"/>
            <a:ext cx="3228131" cy="340822"/>
          </a:xfrm>
          <a:prstGeom prst="rect">
            <a:avLst/>
          </a:prstGeom>
          <a:solidFill>
            <a:srgbClr val="234465">
              <a:alpha val="2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DD5E8-A97A-43D3-8D60-B8BA3845D4A7}"/>
              </a:ext>
            </a:extLst>
          </p:cNvPr>
          <p:cNvSpPr/>
          <p:nvPr/>
        </p:nvSpPr>
        <p:spPr bwMode="auto">
          <a:xfrm>
            <a:off x="1659753" y="4314306"/>
            <a:ext cx="3544014" cy="340822"/>
          </a:xfrm>
          <a:prstGeom prst="rect">
            <a:avLst/>
          </a:prstGeom>
          <a:solidFill>
            <a:srgbClr val="234465">
              <a:alpha val="2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2CA3F8EA-8AF7-4BE6-94D7-468D462D86A8}"/>
              </a:ext>
            </a:extLst>
          </p:cNvPr>
          <p:cNvCxnSpPr>
            <a:stCxn id="4" idx="3"/>
          </p:cNvCxnSpPr>
          <p:nvPr/>
        </p:nvCxnSpPr>
        <p:spPr>
          <a:xfrm flipH="1">
            <a:off x="5203767" y="2838797"/>
            <a:ext cx="1870364" cy="1645920"/>
          </a:xfrm>
          <a:prstGeom prst="bentConnector3">
            <a:avLst>
              <a:gd name="adj1" fmla="val -160666"/>
            </a:avLst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13">
            <a:extLst>
              <a:ext uri="{FF2B5EF4-FFF2-40B4-BE49-F238E27FC236}">
                <a16:creationId xmlns:a16="http://schemas.microsoft.com/office/drawing/2014/main" id="{C61BC5A5-29A4-4B0C-BCAE-A02A8AB16848}"/>
              </a:ext>
            </a:extLst>
          </p:cNvPr>
          <p:cNvSpPr/>
          <p:nvPr/>
        </p:nvSpPr>
        <p:spPr bwMode="auto">
          <a:xfrm>
            <a:off x="7118659" y="4595746"/>
            <a:ext cx="3654132" cy="927437"/>
          </a:xfrm>
          <a:prstGeom prst="roundRect">
            <a:avLst>
              <a:gd name="adj" fmla="val 18391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entry is turned into an array of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[key, value]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125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0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9E347E-4E02-4839-A33D-9B70B30020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8AE548-C59F-4A83-AD4C-99176BFB71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entries</a:t>
            </a:r>
            <a:r>
              <a:rPr lang="en-US" dirty="0"/>
              <a:t> array can be </a:t>
            </a:r>
            <a:r>
              <a:rPr lang="en-US" b="1" dirty="0">
                <a:solidFill>
                  <a:schemeClr val="bg1"/>
                </a:solidFill>
              </a:rPr>
              <a:t>sorted</a:t>
            </a:r>
            <a:r>
              <a:rPr lang="en-US" dirty="0"/>
              <a:t>, using a </a:t>
            </a:r>
            <a:r>
              <a:rPr lang="en-US" b="1" dirty="0">
                <a:solidFill>
                  <a:schemeClr val="bg1"/>
                </a:solidFill>
              </a:rPr>
              <a:t>Compare function</a:t>
            </a:r>
          </a:p>
          <a:p>
            <a:pPr lvl="1"/>
            <a:r>
              <a:rPr lang="en-US" sz="3200" dirty="0"/>
              <a:t>To </a:t>
            </a:r>
            <a:r>
              <a:rPr lang="en-US" sz="3200" b="1" dirty="0">
                <a:solidFill>
                  <a:schemeClr val="accent1"/>
                </a:solidFill>
              </a:rPr>
              <a:t>sort by key</a:t>
            </a:r>
            <a:r>
              <a:rPr lang="en-US" sz="3200" dirty="0"/>
              <a:t>, use the </a:t>
            </a:r>
            <a:r>
              <a:rPr lang="en-US" sz="3200" b="1" dirty="0">
                <a:solidFill>
                  <a:schemeClr val="accent1"/>
                </a:solidFill>
              </a:rPr>
              <a:t>first element </a:t>
            </a:r>
            <a:r>
              <a:rPr lang="en-US" sz="3200" dirty="0"/>
              <a:t>of each entry</a:t>
            </a:r>
          </a:p>
          <a:p>
            <a:pPr lvl="1">
              <a:spcBef>
                <a:spcPts val="16200"/>
              </a:spcBef>
            </a:pPr>
            <a:r>
              <a:rPr lang="en-US" sz="3200" dirty="0"/>
              <a:t>You can also </a:t>
            </a:r>
            <a:r>
              <a:rPr lang="en-US" sz="3200" b="1" dirty="0" err="1">
                <a:solidFill>
                  <a:schemeClr val="accent1"/>
                </a:solidFill>
              </a:rPr>
              <a:t>destructure</a:t>
            </a:r>
            <a:r>
              <a:rPr lang="en-US" sz="3200" dirty="0"/>
              <a:t> the entries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9B18ABF-8BB2-4992-B3C5-74483E3DD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By Key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0C7AD7-9B3F-4DD9-B9EE-0AA3EE880E1C}"/>
              </a:ext>
            </a:extLst>
          </p:cNvPr>
          <p:cNvSpPr txBox="1"/>
          <p:nvPr/>
        </p:nvSpPr>
        <p:spPr>
          <a:xfrm>
            <a:off x="696000" y="2480175"/>
            <a:ext cx="8820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entries.sort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((a, b) =&gt;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keyA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a[0];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keyB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b[0];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i="1" dirty="0">
                <a:solidFill>
                  <a:schemeClr val="accent2"/>
                </a:solidFill>
                <a:latin typeface="Calibri (Body)"/>
                <a:cs typeface="Courier New" panose="02070309020205020404" pitchFamily="49" charset="0"/>
              </a:rPr>
              <a:t>// Perform comparison and return negative, 0 or positive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019FDC-7F72-48ED-A4BD-3BDCA85A9EC5}"/>
              </a:ext>
            </a:extLst>
          </p:cNvPr>
          <p:cNvSpPr txBox="1"/>
          <p:nvPr/>
        </p:nvSpPr>
        <p:spPr>
          <a:xfrm>
            <a:off x="696000" y="5135175"/>
            <a:ext cx="882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entries.sort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(([</a:t>
            </a:r>
            <a:r>
              <a:rPr lang="en-US" altLang="bg-BG" sz="2400" b="1" dirty="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keyA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valueA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],[</a:t>
            </a:r>
            <a:r>
              <a:rPr lang="en-US" altLang="bg-BG" sz="2400" b="1" dirty="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keyB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valueB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]) =&gt;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i="1" dirty="0">
                <a:solidFill>
                  <a:schemeClr val="accent2"/>
                </a:solidFill>
                <a:latin typeface="Calibri (Body)"/>
                <a:cs typeface="Courier New" panose="02070309020205020404" pitchFamily="49" charset="0"/>
              </a:rPr>
              <a:t>// Perform comparison and return negative, 0 or positive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5AE354-CAB8-4A59-AF91-B036FAAD67C8}"/>
              </a:ext>
            </a:extLst>
          </p:cNvPr>
          <p:cNvSpPr/>
          <p:nvPr/>
        </p:nvSpPr>
        <p:spPr bwMode="auto">
          <a:xfrm>
            <a:off x="3184756" y="5275333"/>
            <a:ext cx="2377844" cy="340822"/>
          </a:xfrm>
          <a:prstGeom prst="rect">
            <a:avLst/>
          </a:prstGeom>
          <a:solidFill>
            <a:srgbClr val="234465">
              <a:alpha val="2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65DD5454-F121-41EA-811A-6B28BB7556F1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 rot="16200000" flipH="1">
            <a:off x="2680364" y="3582019"/>
            <a:ext cx="2300778" cy="1085850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CD1429D-0285-4BCD-9613-8684540966FF}"/>
              </a:ext>
            </a:extLst>
          </p:cNvPr>
          <p:cNvSpPr/>
          <p:nvPr/>
        </p:nvSpPr>
        <p:spPr bwMode="auto">
          <a:xfrm>
            <a:off x="3172056" y="2633733"/>
            <a:ext cx="231544" cy="340822"/>
          </a:xfrm>
          <a:prstGeom prst="rect">
            <a:avLst/>
          </a:prstGeom>
          <a:solidFill>
            <a:srgbClr val="234465">
              <a:alpha val="2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164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8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675F7E-B2D3-40DF-BDBA-61CC0B22EA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62946-E91B-4974-801C-148D4D68E8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function that reads </a:t>
            </a:r>
            <a:r>
              <a:rPr lang="en-US" b="1" dirty="0">
                <a:solidFill>
                  <a:schemeClr val="bg1"/>
                </a:solidFill>
              </a:rPr>
              <a:t>names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addresses</a:t>
            </a:r>
          </a:p>
          <a:p>
            <a:r>
              <a:rPr lang="en-US" dirty="0"/>
              <a:t>Values will be separated by </a:t>
            </a:r>
            <a:r>
              <a:rPr lang="en-US" b="1" dirty="0">
                <a:solidFill>
                  <a:schemeClr val="bg1"/>
                </a:solidFill>
              </a:rPr>
              <a:t>":"</a:t>
            </a:r>
          </a:p>
          <a:p>
            <a:r>
              <a:rPr lang="en-US" dirty="0"/>
              <a:t>If same name occurs, save the </a:t>
            </a:r>
            <a:r>
              <a:rPr lang="en-US" b="1" dirty="0">
                <a:solidFill>
                  <a:schemeClr val="bg1"/>
                </a:solidFill>
              </a:rPr>
              <a:t>latest</a:t>
            </a:r>
            <a:r>
              <a:rPr lang="en-US" dirty="0"/>
              <a:t> address</a:t>
            </a:r>
          </a:p>
          <a:p>
            <a:r>
              <a:rPr lang="en-US" dirty="0"/>
              <a:t>Print list, </a:t>
            </a:r>
            <a:r>
              <a:rPr lang="en-US" b="1" dirty="0">
                <a:solidFill>
                  <a:schemeClr val="bg1"/>
                </a:solidFill>
              </a:rPr>
              <a:t>sorted</a:t>
            </a:r>
            <a:r>
              <a:rPr lang="en-US" dirty="0"/>
              <a:t> alphabetically by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864C83-51D5-4A79-AAFC-BE225FCE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Sort </a:t>
            </a:r>
            <a:r>
              <a:rPr lang="en-US" dirty="0" err="1"/>
              <a:t>Addressbook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42BB8DD-3017-4FFE-9E9F-8A6E32935849}"/>
              </a:ext>
            </a:extLst>
          </p:cNvPr>
          <p:cNvGrpSpPr/>
          <p:nvPr/>
        </p:nvGrpSpPr>
        <p:grpSpPr>
          <a:xfrm>
            <a:off x="1236942" y="4433563"/>
            <a:ext cx="9718117" cy="1695437"/>
            <a:chOff x="1236942" y="4554000"/>
            <a:chExt cx="9718117" cy="169543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B3AD5B-0F60-43FD-9E04-0D8471050CE0}"/>
                </a:ext>
              </a:extLst>
            </p:cNvPr>
            <p:cNvSpPr txBox="1"/>
            <p:nvPr/>
          </p:nvSpPr>
          <p:spPr>
            <a:xfrm>
              <a:off x="1236942" y="4554000"/>
              <a:ext cx="4095000" cy="169543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['</a:t>
              </a:r>
              <a:r>
                <a:rPr lang="en-US" altLang="bg-BG" sz="24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Tim:Doe</a:t>
              </a: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Crossing',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'</a:t>
              </a:r>
              <a:r>
                <a:rPr lang="en-US" altLang="bg-BG" sz="24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Bill:Nelson</a:t>
              </a: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Place',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'</a:t>
              </a:r>
              <a:r>
                <a:rPr lang="en-US" sz="24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Peter:Carlyle</a:t>
              </a:r>
              <a:r>
                <a:rPr lang="en-US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Ave',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'</a:t>
              </a:r>
              <a:r>
                <a:rPr lang="en-US" altLang="bg-BG" sz="24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Bill:Ornery</a:t>
              </a: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Rd']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6BFAB8A-1388-4595-B341-0F315E6100DE}"/>
                </a:ext>
              </a:extLst>
            </p:cNvPr>
            <p:cNvSpPr txBox="1"/>
            <p:nvPr/>
          </p:nvSpPr>
          <p:spPr>
            <a:xfrm>
              <a:off x="6860059" y="4738666"/>
              <a:ext cx="4095000" cy="132610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Bill -&gt; Ornery Rd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Peter -&gt; Carlyle Ave</a:t>
              </a:r>
              <a:endPara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Tim -&gt; Doe Crossing</a:t>
              </a: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85C5E868-D611-4458-B421-4CB59565D4A1}"/>
                </a:ext>
              </a:extLst>
            </p:cNvPr>
            <p:cNvSpPr/>
            <p:nvPr/>
          </p:nvSpPr>
          <p:spPr bwMode="auto">
            <a:xfrm>
              <a:off x="5772979" y="5218838"/>
              <a:ext cx="646043" cy="36576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802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Sort </a:t>
            </a:r>
            <a:r>
              <a:rPr lang="en-US" dirty="0" err="1"/>
              <a:t>Addressbook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7574B6-79C0-48DF-BE44-3338583772C4}"/>
              </a:ext>
            </a:extLst>
          </p:cNvPr>
          <p:cNvSpPr txBox="1"/>
          <p:nvPr/>
        </p:nvSpPr>
        <p:spPr>
          <a:xfrm>
            <a:off x="1626027" y="1899000"/>
            <a:ext cx="8939947" cy="40466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function solve(input) {</a:t>
            </a:r>
          </a:p>
          <a:p>
            <a:r>
              <a:rPr lang="en-US" dirty="0"/>
              <a:t>  let </a:t>
            </a:r>
            <a:r>
              <a:rPr lang="en-US" dirty="0" err="1">
                <a:solidFill>
                  <a:schemeClr val="bg1"/>
                </a:solidFill>
              </a:rPr>
              <a:t>addressbook</a:t>
            </a:r>
            <a:r>
              <a:rPr lang="en-US" dirty="0"/>
              <a:t> = {};</a:t>
            </a:r>
          </a:p>
          <a:p>
            <a:r>
              <a:rPr lang="en-US" dirty="0"/>
              <a:t>  for (let line of input) {</a:t>
            </a:r>
          </a:p>
          <a:p>
            <a:pPr>
              <a:spcBef>
                <a:spcPts val="1200"/>
              </a:spcBef>
            </a:pPr>
            <a:r>
              <a:rPr lang="en-US" dirty="0"/>
              <a:t>    let [name, address] = </a:t>
            </a:r>
            <a:r>
              <a:rPr lang="en-US" dirty="0" err="1"/>
              <a:t>line.split</a:t>
            </a:r>
            <a:r>
              <a:rPr lang="en-US" dirty="0"/>
              <a:t>(':');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>
                <a:solidFill>
                  <a:schemeClr val="bg1"/>
                </a:solidFill>
              </a:rPr>
              <a:t>addressbook</a:t>
            </a:r>
            <a:r>
              <a:rPr lang="en-US" dirty="0"/>
              <a:t>[name] = address;</a:t>
            </a:r>
          </a:p>
          <a:p>
            <a:pPr>
              <a:spcBef>
                <a:spcPts val="1200"/>
              </a:spcBef>
            </a:pPr>
            <a:r>
              <a:rPr lang="en-US" dirty="0"/>
              <a:t>  }</a:t>
            </a:r>
            <a:br>
              <a:rPr lang="en-US" dirty="0"/>
            </a:br>
            <a:r>
              <a:rPr lang="en-US" dirty="0"/>
              <a:t>  let sorted = </a:t>
            </a:r>
            <a:r>
              <a:rPr lang="en-US" dirty="0" err="1">
                <a:solidFill>
                  <a:schemeClr val="bg1"/>
                </a:solidFill>
              </a:rPr>
              <a:t>Object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bg1"/>
                </a:solidFill>
              </a:rPr>
              <a:t>entries</a:t>
            </a:r>
            <a:r>
              <a:rPr lang="en-US" dirty="0"/>
              <a:t>(</a:t>
            </a:r>
            <a:r>
              <a:rPr lang="en-US" dirty="0" err="1">
                <a:solidFill>
                  <a:schemeClr val="bg1"/>
                </a:solidFill>
              </a:rPr>
              <a:t>addressbook</a:t>
            </a:r>
            <a:r>
              <a:rPr lang="en-US" dirty="0"/>
              <a:t>);</a:t>
            </a:r>
          </a:p>
          <a:p>
            <a:r>
              <a:rPr lang="en-US" dirty="0"/>
              <a:t>  </a:t>
            </a:r>
            <a:r>
              <a:rPr lang="en-US" dirty="0" err="1"/>
              <a:t>sorted.sort</a:t>
            </a:r>
            <a:r>
              <a:rPr lang="en-US" dirty="0"/>
              <a:t>((a, b) =&gt; a[0].</a:t>
            </a:r>
            <a:r>
              <a:rPr lang="en-US" dirty="0" err="1"/>
              <a:t>localeCompare</a:t>
            </a:r>
            <a:r>
              <a:rPr lang="en-US" dirty="0"/>
              <a:t>(b[0]));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  </a:t>
            </a:r>
            <a:r>
              <a:rPr lang="en-US" altLang="bg-BG" sz="20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TODO: Print result</a:t>
            </a:r>
            <a:endParaRPr lang="bg-BG" altLang="bg-BG" sz="2000" b="1" dirty="0">
              <a:latin typeface="Consolas" panose="020B0609020204030204" pitchFamily="49" charset="0"/>
            </a:endParaRPr>
          </a:p>
          <a:p>
            <a:r>
              <a:rPr lang="en-US" dirty="0"/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8162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9E347E-4E02-4839-A33D-9B70B30020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8AE548-C59F-4A83-AD4C-99176BFB71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b="1" dirty="0">
                <a:solidFill>
                  <a:schemeClr val="accent1"/>
                </a:solidFill>
              </a:rPr>
              <a:t>sort by value</a:t>
            </a:r>
            <a:r>
              <a:rPr lang="en-US" dirty="0"/>
              <a:t>, use the </a:t>
            </a:r>
            <a:r>
              <a:rPr lang="en-US" b="1" dirty="0">
                <a:solidFill>
                  <a:schemeClr val="accent1"/>
                </a:solidFill>
              </a:rPr>
              <a:t>second element </a:t>
            </a:r>
            <a:r>
              <a:rPr lang="en-US" dirty="0"/>
              <a:t>of each entry</a:t>
            </a:r>
          </a:p>
          <a:p>
            <a:pPr>
              <a:spcBef>
                <a:spcPts val="17400"/>
              </a:spcBef>
            </a:pPr>
            <a:r>
              <a:rPr lang="en-US" dirty="0"/>
              <a:t>You can also </a:t>
            </a:r>
            <a:r>
              <a:rPr lang="en-US" b="1" dirty="0" err="1">
                <a:solidFill>
                  <a:schemeClr val="accent1"/>
                </a:solidFill>
              </a:rPr>
              <a:t>destructure</a:t>
            </a:r>
            <a:r>
              <a:rPr lang="en-US" dirty="0"/>
              <a:t> the entries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9B18ABF-8BB2-4992-B3C5-74483E3DD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By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0C7AD7-9B3F-4DD9-B9EE-0AA3EE880E1C}"/>
              </a:ext>
            </a:extLst>
          </p:cNvPr>
          <p:cNvSpPr txBox="1"/>
          <p:nvPr/>
        </p:nvSpPr>
        <p:spPr>
          <a:xfrm>
            <a:off x="696000" y="1895739"/>
            <a:ext cx="8820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entries.sort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((a, b) =&gt;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valueA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a[1];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valueB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b[1];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i="1" dirty="0">
                <a:solidFill>
                  <a:schemeClr val="accent2"/>
                </a:solidFill>
                <a:latin typeface="Calibri (Body)"/>
                <a:cs typeface="Courier New" panose="02070309020205020404" pitchFamily="49" charset="0"/>
              </a:rPr>
              <a:t>// Perform comparison and return negative, 0 or positive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019FDC-7F72-48ED-A4BD-3BDCA85A9EC5}"/>
              </a:ext>
            </a:extLst>
          </p:cNvPr>
          <p:cNvSpPr txBox="1"/>
          <p:nvPr/>
        </p:nvSpPr>
        <p:spPr>
          <a:xfrm>
            <a:off x="696000" y="4751258"/>
            <a:ext cx="882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entries.sort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(([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keyA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bg-BG" sz="2400" b="1" dirty="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valueA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],[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keyB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bg-BG" sz="2400" b="1" dirty="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valueB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]) =&gt;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i="1" dirty="0">
                <a:solidFill>
                  <a:schemeClr val="accent2"/>
                </a:solidFill>
                <a:latin typeface="Calibri (Body)"/>
                <a:cs typeface="Courier New" panose="02070309020205020404" pitchFamily="49" charset="0"/>
              </a:rPr>
              <a:t>// Perform comparison and return negative, 0 or positive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42620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9E347E-4E02-4839-A33D-9B70B30020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8AE548-C59F-4A83-AD4C-99176BFB71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values</a:t>
            </a:r>
            <a:r>
              <a:rPr lang="en-US" dirty="0"/>
              <a:t> of associative arrays can be </a:t>
            </a:r>
            <a:r>
              <a:rPr lang="en-US" b="1" dirty="0">
                <a:solidFill>
                  <a:schemeClr val="accent1"/>
                </a:solidFill>
              </a:rPr>
              <a:t>objects</a:t>
            </a:r>
            <a:r>
              <a:rPr lang="en-US" dirty="0"/>
              <a:t>, or </a:t>
            </a:r>
            <a:r>
              <a:rPr lang="en-US" b="1" dirty="0">
                <a:solidFill>
                  <a:schemeClr val="accent1"/>
                </a:solidFill>
              </a:rPr>
              <a:t>arrays</a:t>
            </a:r>
          </a:p>
          <a:p>
            <a:r>
              <a:rPr lang="en-US" dirty="0"/>
              <a:t>Once we have a </a:t>
            </a:r>
            <a:r>
              <a:rPr lang="en-US" b="1" dirty="0">
                <a:solidFill>
                  <a:schemeClr val="accent1"/>
                </a:solidFill>
              </a:rPr>
              <a:t>reference</a:t>
            </a:r>
            <a:r>
              <a:rPr lang="en-US" dirty="0"/>
              <a:t> to the value, we can </a:t>
            </a:r>
            <a:r>
              <a:rPr lang="en-US" b="1" dirty="0">
                <a:solidFill>
                  <a:schemeClr val="accent1"/>
                </a:solidFill>
              </a:rPr>
              <a:t>manipulate</a:t>
            </a:r>
            <a:r>
              <a:rPr lang="en-US" dirty="0"/>
              <a:t> it like any other object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9B18ABF-8BB2-4992-B3C5-74483E3DD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Data Structures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C7B64D-7FEC-4A1A-8B6C-AE9EBDAC3CF6}"/>
              </a:ext>
            </a:extLst>
          </p:cNvPr>
          <p:cNvSpPr txBox="1"/>
          <p:nvPr/>
        </p:nvSpPr>
        <p:spPr>
          <a:xfrm>
            <a:off x="1101000" y="3361011"/>
            <a:ext cx="10215000" cy="25879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contacts = { 'Tim': </a:t>
            </a:r>
            <a:r>
              <a:rPr lang="en-US" altLang="bg-BG" sz="2400" b="1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phone: '0876566344',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        address: 'Doe Crossing' </a:t>
            </a:r>
            <a:r>
              <a:rPr lang="en-US" altLang="bg-BG" sz="2400" b="1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'Bill': </a:t>
            </a:r>
            <a:r>
              <a:rPr lang="en-US" altLang="bg-BG" sz="2400" b="1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phone: '0896543112',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         address: 'Nelson Place' </a:t>
            </a:r>
            <a:r>
              <a:rPr lang="en-US" altLang="bg-BG" sz="2400" b="1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};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billsContact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contacts['Bill']; </a:t>
            </a: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Get reference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console.log(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billsContact.</a:t>
            </a:r>
            <a:r>
              <a:rPr lang="en-US" altLang="bg-BG" sz="2400" b="1" dirty="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phone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); </a:t>
            </a: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'0896543112'</a:t>
            </a:r>
          </a:p>
        </p:txBody>
      </p:sp>
    </p:spTree>
    <p:extLst>
      <p:ext uri="{BB962C8B-B14F-4D97-AF65-F5344CB8AC3E}">
        <p14:creationId xmlns:p14="http://schemas.microsoft.com/office/powerpoint/2010/main" val="413696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/>
            <a:r>
              <a:rPr lang="en-US" sz="3200" dirty="0"/>
              <a:t>Associative Arrays</a:t>
            </a:r>
            <a:endParaRPr lang="en-GB" sz="3200" dirty="0"/>
          </a:p>
          <a:p>
            <a:pPr lvl="1"/>
            <a:r>
              <a:rPr lang="en-GB" sz="3000" dirty="0"/>
              <a:t>Definition</a:t>
            </a:r>
          </a:p>
          <a:p>
            <a:pPr lvl="1"/>
            <a:r>
              <a:rPr lang="en-GB" sz="3000" dirty="0"/>
              <a:t>Attributes</a:t>
            </a:r>
          </a:p>
          <a:p>
            <a:pPr lvl="1"/>
            <a:r>
              <a:rPr lang="en-GB" sz="3000" dirty="0"/>
              <a:t>Iteration</a:t>
            </a:r>
          </a:p>
          <a:p>
            <a:pPr marL="514350" indent="-514350"/>
            <a:r>
              <a:rPr lang="en-GB" sz="3200" dirty="0"/>
              <a:t>Map</a:t>
            </a:r>
          </a:p>
          <a:p>
            <a:pPr lvl="1"/>
            <a:r>
              <a:rPr lang="en-GB" sz="3000" dirty="0"/>
              <a:t>Methods</a:t>
            </a:r>
          </a:p>
          <a:p>
            <a:pPr lvl="1"/>
            <a:r>
              <a:rPr lang="en-GB" sz="3000" dirty="0"/>
              <a:t>Sorting</a:t>
            </a:r>
          </a:p>
          <a:p>
            <a:pPr marL="514350" indent="-514350"/>
            <a:r>
              <a:rPr lang="en-GB" sz="3200" dirty="0"/>
              <a:t>Set</a:t>
            </a:r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9E347E-4E02-4839-A33D-9B70B30020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8AE548-C59F-4A83-AD4C-99176BFB71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22800"/>
              </a:spcBef>
            </a:pPr>
            <a:r>
              <a:rPr lang="en-US" dirty="0"/>
              <a:t>We can </a:t>
            </a:r>
            <a:r>
              <a:rPr lang="en-US" b="1" dirty="0">
                <a:solidFill>
                  <a:schemeClr val="bg1"/>
                </a:solidFill>
              </a:rPr>
              <a:t>sort</a:t>
            </a:r>
            <a:r>
              <a:rPr lang="en-US" dirty="0"/>
              <a:t> them by the </a:t>
            </a:r>
            <a:r>
              <a:rPr lang="en-US" b="1" dirty="0">
                <a:solidFill>
                  <a:schemeClr val="bg1"/>
                </a:solidFill>
              </a:rPr>
              <a:t>property values </a:t>
            </a:r>
            <a:r>
              <a:rPr lang="en-US" dirty="0"/>
              <a:t>of each entry</a:t>
            </a:r>
          </a:p>
          <a:p>
            <a:pPr lvl="1"/>
            <a:r>
              <a:rPr lang="en-US" dirty="0"/>
              <a:t>E.g. sort a contact book </a:t>
            </a:r>
            <a:r>
              <a:rPr lang="en-US" b="1" dirty="0">
                <a:solidFill>
                  <a:schemeClr val="bg1"/>
                </a:solidFill>
              </a:rPr>
              <a:t>alphabetically</a:t>
            </a:r>
            <a:r>
              <a:rPr lang="en-US" dirty="0"/>
              <a:t>, by person's address: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9B18ABF-8BB2-4992-B3C5-74483E3DD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Nested Data Structures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C7B64D-7FEC-4A1A-8B6C-AE9EBDAC3CF6}"/>
              </a:ext>
            </a:extLst>
          </p:cNvPr>
          <p:cNvSpPr txBox="1"/>
          <p:nvPr/>
        </p:nvSpPr>
        <p:spPr>
          <a:xfrm>
            <a:off x="1101000" y="3114000"/>
            <a:ext cx="10215000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entries =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Object.entries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(contacts);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entries.sort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(([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keyA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refA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], [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keyB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refB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]) =&gt;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let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addrA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refA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.address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let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addrB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refB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.address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return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addrA.localeCompare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addrB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07483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BF08D4-9120-4CE2-8490-5920648034B4}"/>
              </a:ext>
            </a:extLst>
          </p:cNvPr>
          <p:cNvSpPr/>
          <p:nvPr/>
        </p:nvSpPr>
        <p:spPr>
          <a:xfrm>
            <a:off x="4550279" y="1921533"/>
            <a:ext cx="329769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Map</a:t>
            </a:r>
            <a:r>
              <a:rPr lang="en-US" sz="80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Maps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Storing Key-Value Pairs</a:t>
            </a:r>
          </a:p>
        </p:txBody>
      </p:sp>
    </p:spTree>
    <p:extLst>
      <p:ext uri="{BB962C8B-B14F-4D97-AF65-F5344CB8AC3E}">
        <p14:creationId xmlns:p14="http://schemas.microsoft.com/office/powerpoint/2010/main" val="51891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Map?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4BF3A2-324A-43E9-A222-8319677D49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bg-BG" sz="3200" dirty="0"/>
              <a:t>A</a:t>
            </a:r>
            <a:r>
              <a:rPr lang="bg-BG" altLang="bg-BG" sz="3200" dirty="0"/>
              <a:t> </a:t>
            </a:r>
            <a:r>
              <a:rPr lang="en-US" altLang="bg-BG" sz="3200" b="1" dirty="0">
                <a:solidFill>
                  <a:schemeClr val="bg1"/>
                </a:solidFill>
                <a:latin typeface="Calibri (Body)"/>
              </a:rPr>
              <a:t>Map </a:t>
            </a:r>
            <a:r>
              <a:rPr lang="en-US" altLang="bg-BG" sz="3200" dirty="0"/>
              <a:t>collection</a:t>
            </a:r>
            <a:r>
              <a:rPr lang="bg-BG" altLang="bg-BG" sz="3200" dirty="0"/>
              <a:t> </a:t>
            </a:r>
            <a:r>
              <a:rPr lang="en-US" altLang="bg-BG" sz="3200" dirty="0"/>
              <a:t>stores</a:t>
            </a:r>
            <a:r>
              <a:rPr lang="bg-BG" altLang="bg-BG" sz="3200" dirty="0"/>
              <a:t> its elements in </a:t>
            </a:r>
            <a:r>
              <a:rPr lang="bg-BG" altLang="bg-BG" sz="3200" b="1" dirty="0">
                <a:solidFill>
                  <a:schemeClr val="bg1"/>
                </a:solidFill>
              </a:rPr>
              <a:t>insertion</a:t>
            </a:r>
            <a:r>
              <a:rPr lang="en-US" altLang="bg-BG" sz="3200" b="1" dirty="0">
                <a:solidFill>
                  <a:schemeClr val="bg1"/>
                </a:solidFill>
              </a:rPr>
              <a:t> </a:t>
            </a:r>
            <a:r>
              <a:rPr lang="bg-BG" altLang="bg-BG" sz="3200" b="1" dirty="0">
                <a:solidFill>
                  <a:schemeClr val="bg1"/>
                </a:solidFill>
              </a:rPr>
              <a:t>order  </a:t>
            </a:r>
            <a:endParaRPr lang="en-US" altLang="bg-BG" sz="3200" b="1" dirty="0">
              <a:solidFill>
                <a:schemeClr val="bg1"/>
              </a:solidFill>
            </a:endParaRPr>
          </a:p>
          <a:p>
            <a:r>
              <a:rPr lang="en-US" altLang="bg-BG" sz="3200" dirty="0"/>
              <a:t>A</a:t>
            </a:r>
            <a:r>
              <a:rPr lang="bg-BG" altLang="bg-BG" sz="3200" dirty="0"/>
              <a:t> </a:t>
            </a:r>
            <a:r>
              <a:rPr lang="en-US" altLang="bg-BG" sz="3200" dirty="0"/>
              <a:t>for-of</a:t>
            </a:r>
            <a:r>
              <a:rPr lang="bg-BG" altLang="bg-BG" sz="3200" dirty="0"/>
              <a:t> loop returns an array of </a:t>
            </a:r>
            <a:r>
              <a:rPr lang="bg-BG" altLang="bg-BG" sz="3200" b="1" dirty="0">
                <a:solidFill>
                  <a:schemeClr val="bg1"/>
                </a:solidFill>
              </a:rPr>
              <a:t>[key, value]</a:t>
            </a:r>
            <a:r>
              <a:rPr lang="bg-BG" altLang="bg-BG" sz="3200" dirty="0"/>
              <a:t> for</a:t>
            </a:r>
            <a:r>
              <a:rPr lang="en-US" altLang="bg-BG" sz="3200" dirty="0"/>
              <a:t> </a:t>
            </a:r>
            <a:r>
              <a:rPr lang="bg-BG" altLang="bg-BG" sz="3200" dirty="0"/>
              <a:t>each</a:t>
            </a:r>
            <a:r>
              <a:rPr lang="en-US" altLang="bg-BG" sz="3200" dirty="0"/>
              <a:t> </a:t>
            </a:r>
            <a:br>
              <a:rPr lang="en-US" altLang="bg-BG" sz="3200" dirty="0"/>
            </a:br>
            <a:r>
              <a:rPr lang="bg-BG" altLang="bg-BG" sz="3200" dirty="0"/>
              <a:t>iteration</a:t>
            </a:r>
          </a:p>
          <a:p>
            <a:pPr defTabSz="914400" eaLnBrk="0" fontAlgn="base" latinLnBrk="0" hangingPunct="0">
              <a:lnSpc>
                <a:spcPct val="100000"/>
              </a:lnSpc>
              <a:buClr>
                <a:schemeClr val="tx1"/>
              </a:buClr>
            </a:pPr>
            <a:r>
              <a:rPr lang="en-US" altLang="bg-BG" sz="3200" dirty="0"/>
              <a:t>Pure </a:t>
            </a:r>
            <a:r>
              <a:rPr lang="en-US" altLang="bg-BG" sz="3200" b="1" dirty="0">
                <a:solidFill>
                  <a:schemeClr val="bg1"/>
                </a:solidFill>
              </a:rPr>
              <a:t>JavaScript objects </a:t>
            </a:r>
            <a:r>
              <a:rPr lang="en-US" altLang="bg-BG" sz="3200" dirty="0"/>
              <a:t>are like </a:t>
            </a:r>
            <a:r>
              <a:rPr lang="en-US" altLang="bg-BG" sz="3200" b="1" dirty="0">
                <a:solidFill>
                  <a:schemeClr val="bg1"/>
                </a:solidFill>
              </a:rPr>
              <a:t>Maps</a:t>
            </a:r>
            <a:r>
              <a:rPr lang="en-US" altLang="bg-BG" sz="3200" dirty="0">
                <a:solidFill>
                  <a:schemeClr val="bg1"/>
                </a:solidFill>
              </a:rPr>
              <a:t> </a:t>
            </a:r>
            <a:r>
              <a:rPr lang="en-US" altLang="bg-BG" sz="3200" dirty="0"/>
              <a:t>in that both</a:t>
            </a:r>
            <a:br>
              <a:rPr lang="en-US" altLang="bg-BG" sz="3200" dirty="0"/>
            </a:br>
            <a:r>
              <a:rPr lang="en-US" altLang="bg-BG" sz="3200" dirty="0"/>
              <a:t>let you:</a:t>
            </a:r>
          </a:p>
          <a:p>
            <a:pPr lvl="1" defTabSz="914400" eaLnBrk="0" fontAlgn="base" hangingPunct="0">
              <a:lnSpc>
                <a:spcPct val="100000"/>
              </a:lnSpc>
              <a:buClr>
                <a:schemeClr val="tx1"/>
              </a:buClr>
            </a:pPr>
            <a:r>
              <a:rPr lang="en-US" altLang="bg-BG" sz="3000" dirty="0"/>
              <a:t>Assign </a:t>
            </a:r>
            <a:r>
              <a:rPr lang="en-US" altLang="bg-BG" sz="3000" b="1" dirty="0">
                <a:solidFill>
                  <a:schemeClr val="bg1"/>
                </a:solidFill>
              </a:rPr>
              <a:t>values </a:t>
            </a:r>
            <a:r>
              <a:rPr lang="en-US" altLang="bg-BG" sz="3000" dirty="0"/>
              <a:t>to</a:t>
            </a:r>
            <a:r>
              <a:rPr lang="en-US" altLang="bg-BG" sz="3000" b="1" dirty="0">
                <a:solidFill>
                  <a:schemeClr val="bg1"/>
                </a:solidFill>
              </a:rPr>
              <a:t> keys</a:t>
            </a:r>
            <a:endParaRPr lang="en-US" altLang="bg-BG" sz="3000" dirty="0"/>
          </a:p>
          <a:p>
            <a:pPr lvl="1" defTabSz="914400" eaLnBrk="0" fontAlgn="base" hangingPunct="0">
              <a:lnSpc>
                <a:spcPct val="100000"/>
              </a:lnSpc>
              <a:buClr>
                <a:schemeClr val="tx1"/>
              </a:buClr>
            </a:pPr>
            <a:r>
              <a:rPr lang="en-US" altLang="bg-BG" sz="3000" dirty="0"/>
              <a:t>Detect whether something is stored in a key</a:t>
            </a:r>
            <a:endParaRPr lang="bg-BG" altLang="bg-BG" sz="3000" dirty="0"/>
          </a:p>
          <a:p>
            <a:pPr lvl="1" defTabSz="914400" eaLnBrk="0" fontAlgn="base" latinLnBrk="0" hangingPunct="0">
              <a:lnSpc>
                <a:spcPct val="100000"/>
              </a:lnSpc>
              <a:buClr>
                <a:schemeClr val="tx1"/>
              </a:buClr>
            </a:pPr>
            <a:r>
              <a:rPr lang="en-US" altLang="bg-BG" sz="3000" dirty="0"/>
              <a:t>Delete keys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7C30C50-FEC5-406A-9E38-1BD0FD9AB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025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51" y="1211571"/>
            <a:ext cx="11811097" cy="5185625"/>
          </a:xfrm>
        </p:spPr>
        <p:txBody>
          <a:bodyPr>
            <a:normAutofit/>
          </a:bodyPr>
          <a:lstStyle/>
          <a:p>
            <a:pPr marL="457200" indent="-457200">
              <a:spcAft>
                <a:spcPts val="12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.set</a:t>
            </a:r>
            <a:r>
              <a:rPr lang="en-US" sz="3600" dirty="0"/>
              <a:t>(key, value) </a:t>
            </a:r>
            <a:r>
              <a:rPr lang="bg-BG" sz="3600" dirty="0"/>
              <a:t>–</a:t>
            </a:r>
            <a:r>
              <a:rPr lang="en-US" sz="3600" dirty="0"/>
              <a:t> adds a new key-value pair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.get</a:t>
            </a:r>
            <a:r>
              <a:rPr lang="en-US" sz="3600" dirty="0"/>
              <a:t>(key) </a:t>
            </a:r>
            <a:r>
              <a:rPr lang="bg-BG" sz="3600" dirty="0"/>
              <a:t>–</a:t>
            </a:r>
            <a:r>
              <a:rPr lang="en-US" sz="3600" dirty="0"/>
              <a:t> returns the value of the given key </a:t>
            </a:r>
            <a:endParaRPr lang="bg-BG" sz="3600" dirty="0"/>
          </a:p>
          <a:p>
            <a:pPr marL="457200" indent="-457200">
              <a:spcBef>
                <a:spcPts val="12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.size</a:t>
            </a:r>
            <a:r>
              <a:rPr lang="en-US" sz="3200" dirty="0"/>
              <a:t> </a:t>
            </a:r>
            <a:r>
              <a:rPr lang="bg-BG" sz="3200" dirty="0"/>
              <a:t>–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property</a:t>
            </a:r>
            <a:r>
              <a:rPr lang="en-US" sz="3200" dirty="0"/>
              <a:t>, holding the number of stored entries</a:t>
            </a:r>
            <a:endParaRPr lang="bg-BG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76539" y="1943393"/>
            <a:ext cx="8061205" cy="1396061"/>
          </a:xfrm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let map = new Map()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map.set(1, 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one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key </a:t>
            </a:r>
            <a:r>
              <a:rPr lang="bg-BG" sz="2400" i="1" dirty="0">
                <a:solidFill>
                  <a:schemeClr val="accent2"/>
                </a:solidFill>
              </a:rPr>
              <a:t>-</a:t>
            </a:r>
            <a:r>
              <a:rPr lang="en-US" sz="2400" i="1" dirty="0">
                <a:solidFill>
                  <a:schemeClr val="accent2"/>
                </a:solidFill>
              </a:rPr>
              <a:t> 1, value </a:t>
            </a:r>
            <a:r>
              <a:rPr lang="bg-BG" sz="2400" i="1" dirty="0">
                <a:solidFill>
                  <a:schemeClr val="accent2"/>
                </a:solidFill>
              </a:rPr>
              <a:t>-</a:t>
            </a:r>
            <a:r>
              <a:rPr lang="en-US" sz="2400" i="1" dirty="0">
                <a:solidFill>
                  <a:schemeClr val="accent2"/>
                </a:solidFill>
              </a:rPr>
              <a:t> one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map.set(2, 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two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key </a:t>
            </a:r>
            <a:r>
              <a:rPr lang="bg-BG" sz="2400" i="1" dirty="0">
                <a:solidFill>
                  <a:schemeClr val="accent2"/>
                </a:solidFill>
              </a:rPr>
              <a:t>-</a:t>
            </a:r>
            <a:r>
              <a:rPr lang="en-US" sz="2400" i="1" dirty="0">
                <a:solidFill>
                  <a:schemeClr val="accent2"/>
                </a:solidFill>
              </a:rPr>
              <a:t> 2, value </a:t>
            </a:r>
            <a:r>
              <a:rPr lang="bg-BG" sz="2400" i="1" dirty="0">
                <a:solidFill>
                  <a:schemeClr val="accent2"/>
                </a:solidFill>
              </a:rPr>
              <a:t>-</a:t>
            </a:r>
            <a:r>
              <a:rPr lang="en-US" sz="2400" i="1" dirty="0">
                <a:solidFill>
                  <a:schemeClr val="accent2"/>
                </a:solidFill>
              </a:rPr>
              <a:t> two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Adding/Accessing Elements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76539" y="4343339"/>
            <a:ext cx="8061205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map.get(2)</a:t>
            </a:r>
            <a:r>
              <a:rPr lang="bg-BG" sz="2400" dirty="0"/>
              <a:t>;</a:t>
            </a:r>
            <a:r>
              <a:rPr lang="en-US" sz="2400" dirty="0"/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two</a:t>
            </a:r>
          </a:p>
          <a:p>
            <a:r>
              <a:rPr lang="en-US" sz="2400" dirty="0"/>
              <a:t>map.get(1)</a:t>
            </a:r>
            <a:r>
              <a:rPr lang="bg-BG" sz="2400" dirty="0"/>
              <a:t>;</a:t>
            </a:r>
            <a:r>
              <a:rPr lang="en-US" sz="2400" dirty="0"/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one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38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20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.has(key)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-</a:t>
            </a:r>
            <a:r>
              <a:rPr lang="en-US" dirty="0"/>
              <a:t> checks if the map has the given key</a:t>
            </a:r>
          </a:p>
          <a:p>
            <a:pPr>
              <a:lnSpc>
                <a:spcPct val="100000"/>
              </a:lnSpc>
              <a:spcAft>
                <a:spcPts val="102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.delete(key)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-</a:t>
            </a:r>
            <a:r>
              <a:rPr lang="en-US" dirty="0"/>
              <a:t> removes a key-value pair</a:t>
            </a:r>
          </a:p>
          <a:p>
            <a:pPr>
              <a:buClr>
                <a:schemeClr val="tx2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.clear()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bg-BG" sz="3600" dirty="0"/>
              <a:t>-</a:t>
            </a:r>
            <a:r>
              <a:rPr lang="en-US" sz="3600" dirty="0"/>
              <a:t> removes all key-value pairs</a:t>
            </a:r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Contains</a:t>
            </a:r>
            <a:r>
              <a:rPr lang="bg-BG" dirty="0"/>
              <a:t> </a:t>
            </a:r>
            <a:r>
              <a:rPr lang="en-US" dirty="0"/>
              <a:t>/</a:t>
            </a:r>
            <a:r>
              <a:rPr lang="bg-BG" dirty="0"/>
              <a:t> </a:t>
            </a:r>
            <a:r>
              <a:rPr lang="en-US" dirty="0"/>
              <a:t>Delete</a:t>
            </a:r>
            <a:endParaRPr lang="bg-BG" dirty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860738" y="1981309"/>
            <a:ext cx="796562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map.has(2)</a:t>
            </a:r>
            <a:r>
              <a:rPr lang="bg-BG" dirty="0"/>
              <a:t>;</a:t>
            </a:r>
            <a:r>
              <a:rPr lang="en-GB" dirty="0"/>
              <a:t> </a:t>
            </a:r>
            <a:r>
              <a:rPr lang="en-GB" i="1" dirty="0">
                <a:solidFill>
                  <a:schemeClr val="accent2"/>
                </a:solidFill>
              </a:rPr>
              <a:t>// true</a:t>
            </a:r>
          </a:p>
          <a:p>
            <a:r>
              <a:rPr lang="en-GB" dirty="0"/>
              <a:t>map.has(4)</a:t>
            </a:r>
            <a:r>
              <a:rPr lang="bg-BG" dirty="0"/>
              <a:t>;</a:t>
            </a:r>
            <a:r>
              <a:rPr lang="en-GB" dirty="0"/>
              <a:t> </a:t>
            </a:r>
            <a:r>
              <a:rPr lang="en-GB" i="1" dirty="0">
                <a:solidFill>
                  <a:schemeClr val="accent2"/>
                </a:solidFill>
              </a:rPr>
              <a:t>// false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60738" y="4289579"/>
            <a:ext cx="7965628" cy="6330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map.delete(1)</a:t>
            </a:r>
            <a:r>
              <a:rPr lang="bg-BG" sz="2400" dirty="0"/>
              <a:t>;</a:t>
            </a:r>
            <a:r>
              <a:rPr lang="en-US" sz="2400" dirty="0"/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Removes 1 from the map</a:t>
            </a:r>
            <a:endParaRPr lang="bg-BG" sz="2400" i="1" dirty="0">
              <a:solidFill>
                <a:schemeClr val="accent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41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.entries()</a:t>
            </a:r>
            <a:r>
              <a:rPr lang="en-US" sz="3600" dirty="0"/>
              <a:t> - returns Iterator - array of </a:t>
            </a:r>
            <a:r>
              <a:rPr lang="en-US" sz="3600" b="1" dirty="0">
                <a:solidFill>
                  <a:schemeClr val="bg1"/>
                </a:solidFill>
              </a:rPr>
              <a:t>[key, value]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.keys()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- returns Iterator with all the </a:t>
            </a:r>
            <a:r>
              <a:rPr lang="en-US" sz="3600" b="1" dirty="0">
                <a:solidFill>
                  <a:schemeClr val="bg1"/>
                </a:solidFill>
              </a:rPr>
              <a:t>keys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.values()</a:t>
            </a:r>
            <a:r>
              <a:rPr lang="en-US" sz="3600" dirty="0"/>
              <a:t> - returns Iterator with all the </a:t>
            </a:r>
            <a:r>
              <a:rPr lang="en-US" sz="3600" b="1" dirty="0">
                <a:solidFill>
                  <a:schemeClr val="bg1"/>
                </a:solidFill>
              </a:rPr>
              <a:t>values</a:t>
            </a:r>
            <a:endParaRPr lang="bg-BG" sz="3600" b="1" dirty="0">
              <a:solidFill>
                <a:schemeClr val="bg1"/>
              </a:solidFill>
            </a:endParaRPr>
          </a:p>
          <a:p>
            <a:endParaRPr lang="en-US" sz="3600" dirty="0"/>
          </a:p>
          <a:p>
            <a:endParaRPr lang="en-US" sz="3600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714D8F-0B6A-4843-BE68-072A554D525F}"/>
              </a:ext>
            </a:extLst>
          </p:cNvPr>
          <p:cNvSpPr txBox="1"/>
          <p:nvPr/>
        </p:nvSpPr>
        <p:spPr>
          <a:xfrm>
            <a:off x="857739" y="3429000"/>
            <a:ext cx="10121936" cy="18696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 entries = Array.from(map.entries());      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[ [2, 'two'], [3, 'three'] 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 keys = Array.from(</a:t>
            </a:r>
            <a:r>
              <a:rPr lang="en-US" sz="2400" b="1" dirty="0" err="1">
                <a:latin typeface="Consolas" pitchFamily="49" charset="0"/>
              </a:rPr>
              <a:t>map.keys</a:t>
            </a:r>
            <a:r>
              <a:rPr lang="en-US" sz="2400" b="1" dirty="0">
                <a:latin typeface="Consolas" pitchFamily="49" charset="0"/>
              </a:rPr>
              <a:t>());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[2, 3]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 values = Array.from(</a:t>
            </a:r>
            <a:r>
              <a:rPr lang="en-US" sz="2400" b="1" dirty="0" err="1">
                <a:latin typeface="Consolas" pitchFamily="49" charset="0"/>
              </a:rPr>
              <a:t>map.values</a:t>
            </a:r>
            <a:r>
              <a:rPr lang="en-US" sz="2400" b="1" dirty="0">
                <a:latin typeface="Consolas" pitchFamily="49" charset="0"/>
              </a:rPr>
              <a:t>());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['two', 'three']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7" name="Rectangle: Rounded Corners 13">
            <a:extLst>
              <a:ext uri="{FF2B5EF4-FFF2-40B4-BE49-F238E27FC236}">
                <a16:creationId xmlns:a16="http://schemas.microsoft.com/office/drawing/2014/main" id="{0923065B-B197-46B7-8937-070512A1EC7C}"/>
              </a:ext>
            </a:extLst>
          </p:cNvPr>
          <p:cNvSpPr/>
          <p:nvPr/>
        </p:nvSpPr>
        <p:spPr bwMode="auto">
          <a:xfrm>
            <a:off x="857739" y="5431328"/>
            <a:ext cx="4998490" cy="1178584"/>
          </a:xfrm>
          <a:prstGeom prst="roundRect">
            <a:avLst>
              <a:gd name="adj" fmla="val 18391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These methods return an </a:t>
            </a:r>
            <a:r>
              <a:rPr lang="en-US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Iterator</a:t>
            </a:r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transform it into an </a:t>
            </a:r>
            <a:r>
              <a:rPr lang="en-US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Array</a:t>
            </a:r>
            <a:endParaRPr lang="bg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932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To print a map simply use one of the </a:t>
            </a:r>
            <a:r>
              <a:rPr lang="en-US" b="1" dirty="0">
                <a:solidFill>
                  <a:schemeClr val="bg1"/>
                </a:solidFill>
              </a:rPr>
              <a:t>iterators</a:t>
            </a:r>
            <a:r>
              <a:rPr lang="en-US" dirty="0"/>
              <a:t> inside a </a:t>
            </a:r>
            <a:r>
              <a:rPr lang="en-US" b="1" dirty="0">
                <a:solidFill>
                  <a:schemeClr val="bg1"/>
                </a:solidFill>
              </a:rPr>
              <a:t>for-of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a Map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BAE0B9-9E1C-4D9C-B0C9-2AF12D614FC7}"/>
              </a:ext>
            </a:extLst>
          </p:cNvPr>
          <p:cNvSpPr txBox="1"/>
          <p:nvPr/>
        </p:nvSpPr>
        <p:spPr>
          <a:xfrm>
            <a:off x="818787" y="2232923"/>
            <a:ext cx="10366543" cy="18207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let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iterable</a:t>
            </a:r>
            <a:r>
              <a:rPr lang="en-US" sz="2400" b="1" dirty="0"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latin typeface="Consolas" panose="020B0609020204030204" pitchFamily="49" charset="0"/>
              </a:rPr>
              <a:t>phonebookMap.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keys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for(let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 of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iterable</a:t>
            </a:r>
            <a:r>
              <a:rPr lang="en-US" sz="2400" b="1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  console.log(`${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} =&gt; ${</a:t>
            </a:r>
            <a:r>
              <a:rPr lang="en-US" sz="2400" b="1" dirty="0" err="1">
                <a:latin typeface="Consolas" panose="020B0609020204030204" pitchFamily="49" charset="0"/>
              </a:rPr>
              <a:t>phonebookMap.get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)}`);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18E6AA-98E6-4B3B-A777-DCA479825D04}"/>
              </a:ext>
            </a:extLst>
          </p:cNvPr>
          <p:cNvSpPr txBox="1"/>
          <p:nvPr/>
        </p:nvSpPr>
        <p:spPr>
          <a:xfrm>
            <a:off x="818787" y="4698113"/>
            <a:ext cx="10366543" cy="141452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for(let [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400" b="1" dirty="0">
                <a:latin typeface="Consolas" panose="020B0609020204030204" pitchFamily="49" charset="0"/>
              </a:rPr>
              <a:t>] of </a:t>
            </a:r>
            <a:r>
              <a:rPr lang="en-US" sz="2400" b="1" dirty="0" err="1">
                <a:latin typeface="Consolas" panose="020B0609020204030204" pitchFamily="49" charset="0"/>
              </a:rPr>
              <a:t>phonebookMap</a:t>
            </a:r>
            <a:r>
              <a:rPr lang="en-US" sz="2400" b="1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  console.log(`${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} =&gt; 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400" b="1" dirty="0">
                <a:latin typeface="Consolas" panose="020B0609020204030204" pitchFamily="49" charset="0"/>
              </a:rPr>
              <a:t>}`);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4ABABD-3E5F-4E8B-9A84-A27F591A8149}"/>
              </a:ext>
            </a:extLst>
          </p:cNvPr>
          <p:cNvSpPr/>
          <p:nvPr/>
        </p:nvSpPr>
        <p:spPr bwMode="auto">
          <a:xfrm>
            <a:off x="2270759" y="4834890"/>
            <a:ext cx="2082165" cy="381000"/>
          </a:xfrm>
          <a:prstGeom prst="rect">
            <a:avLst/>
          </a:prstGeom>
          <a:solidFill>
            <a:srgbClr val="234465">
              <a:alpha val="2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425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194612"/>
            <a:ext cx="11903050" cy="2648618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Write a function that </a:t>
            </a:r>
            <a:r>
              <a:rPr lang="en-US" sz="3200" b="1" dirty="0">
                <a:solidFill>
                  <a:schemeClr val="bg1"/>
                </a:solidFill>
              </a:rPr>
              <a:t>stores products </a:t>
            </a:r>
            <a:r>
              <a:rPr lang="en-US" sz="3200" dirty="0"/>
              <a:t>and their </a:t>
            </a:r>
            <a:r>
              <a:rPr lang="en-US" sz="3200" b="1" dirty="0">
                <a:solidFill>
                  <a:schemeClr val="bg1"/>
                </a:solidFill>
              </a:rPr>
              <a:t>quantity</a:t>
            </a:r>
            <a:r>
              <a:rPr lang="en-US" sz="3200" dirty="0"/>
              <a:t> 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If the same product appears </a:t>
            </a:r>
            <a:r>
              <a:rPr lang="en-US" sz="3200" b="1" dirty="0">
                <a:solidFill>
                  <a:schemeClr val="bg1"/>
                </a:solidFill>
              </a:rPr>
              <a:t>more than once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dirty="0"/>
              <a:t> the new quantity</a:t>
            </a:r>
            <a:br>
              <a:rPr lang="en-US" sz="3200" dirty="0"/>
            </a:br>
            <a:r>
              <a:rPr lang="en-US" sz="3200" dirty="0"/>
              <a:t>to the old one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Storage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78F88A2-A547-45EA-8F6B-E03B0F845550}"/>
              </a:ext>
            </a:extLst>
          </p:cNvPr>
          <p:cNvGrpSpPr/>
          <p:nvPr/>
        </p:nvGrpSpPr>
        <p:grpSpPr>
          <a:xfrm>
            <a:off x="800108" y="3429000"/>
            <a:ext cx="8272578" cy="1853566"/>
            <a:chOff x="2350920" y="3322935"/>
            <a:chExt cx="8272578" cy="1853566"/>
          </a:xfrm>
        </p:grpSpPr>
        <p:sp>
          <p:nvSpPr>
            <p:cNvPr id="10" name="Text Placeholder 3"/>
            <p:cNvSpPr txBox="1">
              <a:spLocks/>
            </p:cNvSpPr>
            <p:nvPr/>
          </p:nvSpPr>
          <p:spPr>
            <a:xfrm>
              <a:off x="2350920" y="3322935"/>
              <a:ext cx="3745129" cy="185356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fontAlgn="t"/>
              <a:r>
                <a:rPr lang="en-US" dirty="0"/>
                <a:t>['tomatoes </a:t>
              </a:r>
              <a:r>
                <a:rPr lang="bg-BG" dirty="0"/>
                <a:t>10</a:t>
              </a:r>
              <a:r>
                <a:rPr lang="en-US" dirty="0"/>
                <a:t>',</a:t>
              </a:r>
              <a:endParaRPr lang="bg-BG" dirty="0"/>
            </a:p>
            <a:p>
              <a:pPr fontAlgn="t"/>
              <a:r>
                <a:rPr lang="en-US" dirty="0"/>
                <a:t> 'coffee 5',</a:t>
              </a:r>
              <a:endParaRPr lang="bg-BG" dirty="0"/>
            </a:p>
            <a:p>
              <a:pPr fontAlgn="t"/>
              <a:r>
                <a:rPr lang="en-US" dirty="0"/>
                <a:t> 'olives 100',</a:t>
              </a:r>
              <a:endParaRPr lang="bg-BG" dirty="0"/>
            </a:p>
            <a:p>
              <a:pPr fontAlgn="t"/>
              <a:r>
                <a:rPr lang="en-US" dirty="0"/>
                <a:t> 'coffee 40']</a:t>
              </a:r>
              <a:endParaRPr lang="bg-BG" dirty="0"/>
            </a:p>
          </p:txBody>
        </p:sp>
        <p:sp>
          <p:nvSpPr>
            <p:cNvPr id="12" name="Text Placeholder 3"/>
            <p:cNvSpPr txBox="1">
              <a:spLocks/>
            </p:cNvSpPr>
            <p:nvPr/>
          </p:nvSpPr>
          <p:spPr>
            <a:xfrm>
              <a:off x="6878369" y="3322935"/>
              <a:ext cx="3745129" cy="185260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dirty="0">
                  <a:solidFill>
                    <a:schemeClr val="dk1"/>
                  </a:solidFill>
                </a:rPr>
                <a:t>tomatoes -&gt; 10</a:t>
              </a:r>
            </a:p>
            <a:p>
              <a:r>
                <a:rPr lang="en-US" sz="2398" dirty="0">
                  <a:solidFill>
                    <a:schemeClr val="dk1"/>
                  </a:solidFill>
                </a:rPr>
                <a:t>coffee -&gt; 45</a:t>
              </a:r>
            </a:p>
            <a:p>
              <a:r>
                <a:rPr lang="en-US" sz="2398" dirty="0">
                  <a:solidFill>
                    <a:schemeClr val="dk1"/>
                  </a:solidFill>
                </a:rPr>
                <a:t>olives -&gt; 100</a:t>
              </a:r>
            </a:p>
            <a:p>
              <a:endParaRPr lang="bg-BG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" name="Arrow: Right 5">
            <a:extLst>
              <a:ext uri="{FF2B5EF4-FFF2-40B4-BE49-F238E27FC236}">
                <a16:creationId xmlns:a16="http://schemas.microsoft.com/office/drawing/2014/main" id="{150DFB14-971D-439C-A83A-0E719CE3A9AB}"/>
              </a:ext>
            </a:extLst>
          </p:cNvPr>
          <p:cNvSpPr/>
          <p:nvPr/>
        </p:nvSpPr>
        <p:spPr bwMode="auto">
          <a:xfrm>
            <a:off x="4683760" y="4206240"/>
            <a:ext cx="508000" cy="34544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270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Storage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7574B6-79C0-48DF-BE44-3338583772C4}"/>
              </a:ext>
            </a:extLst>
          </p:cNvPr>
          <p:cNvSpPr txBox="1"/>
          <p:nvPr/>
        </p:nvSpPr>
        <p:spPr>
          <a:xfrm>
            <a:off x="1560267" y="1240644"/>
            <a:ext cx="9071467" cy="53887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map = new 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Map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for(let string of 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input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tokens = string.split(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' '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product = tokens[0];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quantity = Number(tokens[1]);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if(!map.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has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(product))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map.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set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(product, quantity);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currQuantity = map.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(product);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newQuantity = currQuantity += quantity;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map.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set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(product, newQuantity);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TODO: Print Map</a:t>
            </a:r>
            <a:endParaRPr lang="bg-BG" altLang="bg-BG" sz="2400" b="1" dirty="0"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088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5" y="1194611"/>
            <a:ext cx="11904185" cy="5510989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To </a:t>
            </a:r>
            <a:r>
              <a:rPr lang="en-US" sz="3200" b="1" dirty="0">
                <a:solidFill>
                  <a:schemeClr val="bg1"/>
                </a:solidFill>
              </a:rPr>
              <a:t>sort</a:t>
            </a:r>
            <a:r>
              <a:rPr lang="en-US" sz="3200" dirty="0"/>
              <a:t> a Map, first transform it into an </a:t>
            </a:r>
            <a:r>
              <a:rPr lang="en-US" sz="3200" b="1" dirty="0">
                <a:solidFill>
                  <a:schemeClr val="bg1"/>
                </a:solidFill>
              </a:rPr>
              <a:t>array</a:t>
            </a:r>
            <a:r>
              <a:rPr lang="en-US" sz="3200" dirty="0"/>
              <a:t> 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Then use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sz="3200" dirty="0"/>
              <a:t> method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Sorting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999685-5B25-4FAE-8A9E-A8255A161C2E}"/>
              </a:ext>
            </a:extLst>
          </p:cNvPr>
          <p:cNvSpPr txBox="1"/>
          <p:nvPr/>
        </p:nvSpPr>
        <p:spPr>
          <a:xfrm>
            <a:off x="837464" y="2578724"/>
            <a:ext cx="8440762" cy="38744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let map = new Map();                                               </a:t>
            </a:r>
            <a:endParaRPr lang="en-US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map.set("one", 1);                                                   </a:t>
            </a:r>
            <a:endParaRPr lang="en-US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map.set("eight", 8);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map.set("two", 2);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let sorted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Array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map.entries</a:t>
            </a:r>
            <a:r>
              <a:rPr lang="en-US" sz="2400" b="1" dirty="0">
                <a:latin typeface="Consolas" panose="020B0609020204030204" pitchFamily="49" charset="0"/>
              </a:rPr>
              <a:t>())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 panose="020B0609020204030204" pitchFamily="49" charset="0"/>
              </a:rPr>
              <a:t>                  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sort</a:t>
            </a:r>
            <a:r>
              <a:rPr lang="en-US" sz="2400" b="1" dirty="0">
                <a:latin typeface="Consolas" panose="020B0609020204030204" pitchFamily="49" charset="0"/>
              </a:rPr>
              <a:t>((a, b) =&gt; a[1] - b[1]); </a:t>
            </a:r>
            <a:endParaRPr lang="en-US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for (let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kvp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of sorted)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console.log(`${</a:t>
            </a:r>
            <a:r>
              <a:rPr lang="en-US" sz="2400" b="1" dirty="0" err="1">
                <a:latin typeface="Consolas" panose="020B0609020204030204" pitchFamily="49" charset="0"/>
              </a:rPr>
              <a:t>kvp</a:t>
            </a:r>
            <a:r>
              <a:rPr lang="en-US" sz="2400" b="1" dirty="0">
                <a:latin typeface="Consolas" panose="020B0609020204030204" pitchFamily="49" charset="0"/>
              </a:rPr>
              <a:t>[0]} -&gt; ${</a:t>
            </a:r>
            <a:r>
              <a:rPr lang="en-US" sz="2400" b="1" dirty="0" err="1">
                <a:latin typeface="Consolas" panose="020B0609020204030204" pitchFamily="49" charset="0"/>
              </a:rPr>
              <a:t>kvp</a:t>
            </a:r>
            <a:r>
              <a:rPr lang="en-US" sz="2400" b="1" dirty="0">
                <a:latin typeface="Consolas" panose="020B0609020204030204" pitchFamily="49" charset="0"/>
              </a:rPr>
              <a:t>[1]}`);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bg-BG" sz="2400" b="1" dirty="0">
              <a:latin typeface="Consolas" panose="020B0609020204030204" pitchFamily="49" charset="0"/>
            </a:endParaRPr>
          </a:p>
        </p:txBody>
      </p:sp>
      <p:sp>
        <p:nvSpPr>
          <p:cNvPr id="11" name="Rectangle: Rounded Corners 13">
            <a:extLst>
              <a:ext uri="{FF2B5EF4-FFF2-40B4-BE49-F238E27FC236}">
                <a16:creationId xmlns:a16="http://schemas.microsoft.com/office/drawing/2014/main" id="{0923065B-B197-46B7-8937-070512A1EC7C}"/>
              </a:ext>
            </a:extLst>
          </p:cNvPr>
          <p:cNvSpPr/>
          <p:nvPr/>
        </p:nvSpPr>
        <p:spPr bwMode="auto">
          <a:xfrm>
            <a:off x="5057845" y="2578723"/>
            <a:ext cx="4217205" cy="817892"/>
          </a:xfrm>
          <a:prstGeom prst="roundRect">
            <a:avLst>
              <a:gd name="adj" fmla="val 0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chemeClr val="bg2"/>
                </a:solidFill>
                <a:latin typeface="Calibri (Body)"/>
              </a:rPr>
              <a:t>Sort </a:t>
            </a:r>
            <a:r>
              <a:rPr lang="en-US" sz="2600" b="1" dirty="0">
                <a:solidFill>
                  <a:schemeClr val="bg2"/>
                </a:solidFill>
                <a:latin typeface="Calibri (Body)"/>
              </a:rPr>
              <a:t>ascending</a:t>
            </a:r>
            <a:r>
              <a:rPr lang="en-US" sz="2600" dirty="0">
                <a:solidFill>
                  <a:schemeClr val="bg2"/>
                </a:solidFill>
                <a:latin typeface="Calibri (Body)"/>
              </a:rPr>
              <a:t> by value</a:t>
            </a:r>
            <a:endParaRPr lang="bg-BG" sz="2600" dirty="0">
              <a:solidFill>
                <a:schemeClr val="bg2"/>
              </a:solidFill>
              <a:latin typeface="Calibri (Body)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360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</a:t>
            </a:r>
            <a:r>
              <a:rPr lang="en-GB" sz="11500" b="1" dirty="0"/>
              <a:t>-</a:t>
            </a:r>
            <a:r>
              <a:rPr lang="en-US" sz="11500" b="1" dirty="0"/>
              <a:t>js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398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5" y="1194612"/>
            <a:ext cx="11904185" cy="381052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function to </a:t>
            </a:r>
            <a:r>
              <a:rPr lang="en-US" b="1" dirty="0">
                <a:solidFill>
                  <a:schemeClr val="bg1"/>
                </a:solidFill>
              </a:rPr>
              <a:t>store students </a:t>
            </a:r>
            <a:r>
              <a:rPr lang="en-US" dirty="0"/>
              <a:t>with all their </a:t>
            </a:r>
            <a:r>
              <a:rPr lang="en-US" b="1" dirty="0">
                <a:solidFill>
                  <a:schemeClr val="bg1"/>
                </a:solidFill>
              </a:rPr>
              <a:t>grades</a:t>
            </a:r>
            <a:r>
              <a:rPr lang="en-US" dirty="0"/>
              <a:t>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If a student appears </a:t>
            </a:r>
            <a:r>
              <a:rPr lang="en-US" b="1" dirty="0">
                <a:solidFill>
                  <a:schemeClr val="bg1"/>
                </a:solidFill>
              </a:rPr>
              <a:t>more than once</a:t>
            </a:r>
            <a:r>
              <a:rPr lang="en-US" dirty="0"/>
              <a:t> add the </a:t>
            </a:r>
            <a:r>
              <a:rPr lang="en-US" b="1" dirty="0">
                <a:solidFill>
                  <a:schemeClr val="bg1"/>
                </a:solidFill>
              </a:rPr>
              <a:t>new grades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students sorted </a:t>
            </a:r>
            <a:r>
              <a:rPr lang="en-US" b="1" dirty="0">
                <a:solidFill>
                  <a:schemeClr val="bg1"/>
                </a:solidFill>
              </a:rPr>
              <a:t>ascending</a:t>
            </a:r>
            <a:r>
              <a:rPr lang="en-US" dirty="0"/>
              <a:t> by </a:t>
            </a:r>
            <a:r>
              <a:rPr lang="en-US" b="1" dirty="0">
                <a:solidFill>
                  <a:schemeClr val="bg1"/>
                </a:solidFill>
              </a:rPr>
              <a:t>average grade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School Grades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A69A34D-E779-498A-8801-95E4A58B71AE}"/>
              </a:ext>
            </a:extLst>
          </p:cNvPr>
          <p:cNvGrpSpPr/>
          <p:nvPr/>
        </p:nvGrpSpPr>
        <p:grpSpPr>
          <a:xfrm>
            <a:off x="600705" y="3624296"/>
            <a:ext cx="8472947" cy="1860682"/>
            <a:chOff x="2066877" y="3688241"/>
            <a:chExt cx="8472947" cy="1860682"/>
          </a:xfrm>
        </p:grpSpPr>
        <p:sp>
          <p:nvSpPr>
            <p:cNvPr id="6" name="Text Placeholder 3"/>
            <p:cNvSpPr txBox="1">
              <a:spLocks/>
            </p:cNvSpPr>
            <p:nvPr/>
          </p:nvSpPr>
          <p:spPr>
            <a:xfrm>
              <a:off x="2066877" y="3688241"/>
              <a:ext cx="3745129" cy="185356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dirty="0">
                  <a:solidFill>
                    <a:schemeClr val="dk1"/>
                  </a:solidFill>
                </a:rPr>
                <a:t>['Lilly 4 6 6 5',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 'Tim 5 6',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 'Tammy 2 4 3',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 'Tim 6 6']</a:t>
              </a:r>
              <a:endParaRPr lang="bg-BG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Text Placeholder 3"/>
            <p:cNvSpPr txBox="1">
              <a:spLocks/>
            </p:cNvSpPr>
            <p:nvPr/>
          </p:nvSpPr>
          <p:spPr>
            <a:xfrm>
              <a:off x="6794695" y="3688241"/>
              <a:ext cx="3745129" cy="186068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dirty="0">
                  <a:solidFill>
                    <a:schemeClr val="dk1"/>
                  </a:solidFill>
                </a:rPr>
                <a:t>Tammy: 2, 4, 3</a:t>
              </a:r>
            </a:p>
            <a:p>
              <a:r>
                <a:rPr lang="en-US" sz="2398" dirty="0">
                  <a:solidFill>
                    <a:schemeClr val="dk1"/>
                  </a:solidFill>
                </a:rPr>
                <a:t>Lilly: 4, 6, 6, 5</a:t>
              </a:r>
            </a:p>
            <a:p>
              <a:r>
                <a:rPr lang="en-US" sz="2398" dirty="0">
                  <a:solidFill>
                    <a:schemeClr val="dk1"/>
                  </a:solidFill>
                </a:rPr>
                <a:t>Tim: 5, 6, 6, 6</a:t>
              </a:r>
              <a:endParaRPr lang="bg-BG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5BC5EA8-6404-4C13-8E9F-8561BEFC01E7}"/>
              </a:ext>
            </a:extLst>
          </p:cNvPr>
          <p:cNvSpPr/>
          <p:nvPr/>
        </p:nvSpPr>
        <p:spPr bwMode="auto">
          <a:xfrm>
            <a:off x="4583178" y="4378359"/>
            <a:ext cx="508000" cy="34544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107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School Grades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7574B6-79C0-48DF-BE44-3338583772C4}"/>
              </a:ext>
            </a:extLst>
          </p:cNvPr>
          <p:cNvSpPr txBox="1"/>
          <p:nvPr/>
        </p:nvSpPr>
        <p:spPr>
          <a:xfrm>
            <a:off x="876000" y="1272791"/>
            <a:ext cx="10440000" cy="52162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>
                <a:latin typeface="Consolas" panose="020B0609020204030204" pitchFamily="49" charset="0"/>
              </a:defRPr>
            </a:lvl1pPr>
          </a:lstStyle>
          <a:p>
            <a:r>
              <a:rPr lang="en-US" sz="2000" dirty="0"/>
              <a:t>function solve(input) {</a:t>
            </a:r>
          </a:p>
          <a:p>
            <a:r>
              <a:rPr lang="en-US" sz="2000" dirty="0"/>
              <a:t>  let </a:t>
            </a:r>
            <a:r>
              <a:rPr lang="en-US" sz="2000" dirty="0">
                <a:solidFill>
                  <a:schemeClr val="bg1"/>
                </a:solidFill>
              </a:rPr>
              <a:t>map</a:t>
            </a:r>
            <a:r>
              <a:rPr lang="en-US" sz="2000" dirty="0"/>
              <a:t> = new </a:t>
            </a:r>
            <a:r>
              <a:rPr lang="en-US" sz="2000" dirty="0">
                <a:solidFill>
                  <a:schemeClr val="bg1"/>
                </a:solidFill>
              </a:rPr>
              <a:t>Map</a:t>
            </a:r>
            <a:r>
              <a:rPr lang="en-US" sz="2000" dirty="0"/>
              <a:t>();</a:t>
            </a:r>
          </a:p>
          <a:p>
            <a:r>
              <a:rPr lang="en-US" sz="2000" dirty="0"/>
              <a:t>  for (let string of input) {</a:t>
            </a:r>
          </a:p>
          <a:p>
            <a:r>
              <a:rPr lang="en-US" sz="2000" dirty="0"/>
              <a:t>    let tokens = </a:t>
            </a:r>
            <a:r>
              <a:rPr lang="en-US" sz="2000" dirty="0" err="1"/>
              <a:t>string.split</a:t>
            </a:r>
            <a:r>
              <a:rPr lang="en-US" sz="2000" dirty="0"/>
              <a:t>(' ');</a:t>
            </a:r>
          </a:p>
          <a:p>
            <a:r>
              <a:rPr lang="en-US" sz="2000" dirty="0"/>
              <a:t>    let name = </a:t>
            </a:r>
            <a:r>
              <a:rPr lang="en-US" sz="2000" dirty="0" err="1"/>
              <a:t>tokens.shift</a:t>
            </a:r>
            <a:r>
              <a:rPr lang="en-US" sz="2000" dirty="0"/>
              <a:t>();</a:t>
            </a:r>
          </a:p>
          <a:p>
            <a:r>
              <a:rPr lang="en-US" sz="2000" dirty="0"/>
              <a:t>    let grades = </a:t>
            </a:r>
            <a:r>
              <a:rPr lang="en-US" sz="2000" dirty="0" err="1"/>
              <a:t>tokens.map</a:t>
            </a:r>
            <a:r>
              <a:rPr lang="en-US" sz="2000" dirty="0"/>
              <a:t>(Number);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    if (!</a:t>
            </a:r>
            <a:r>
              <a:rPr lang="en-US" sz="2000" dirty="0" err="1">
                <a:solidFill>
                  <a:schemeClr val="bg1"/>
                </a:solidFill>
              </a:rPr>
              <a:t>map</a:t>
            </a:r>
            <a:r>
              <a:rPr lang="en-US" sz="2000" dirty="0" err="1"/>
              <a:t>.</a:t>
            </a:r>
            <a:r>
              <a:rPr lang="en-US" sz="2000" dirty="0" err="1">
                <a:solidFill>
                  <a:schemeClr val="bg1"/>
                </a:solidFill>
              </a:rPr>
              <a:t>has</a:t>
            </a:r>
            <a:r>
              <a:rPr lang="en-US" sz="2000" dirty="0"/>
              <a:t>(name)) { </a:t>
            </a:r>
            <a:r>
              <a:rPr lang="en-US" sz="2000" dirty="0" err="1">
                <a:solidFill>
                  <a:schemeClr val="bg1"/>
                </a:solidFill>
              </a:rPr>
              <a:t>map</a:t>
            </a:r>
            <a:r>
              <a:rPr lang="en-US" sz="2000" dirty="0" err="1"/>
              <a:t>.</a:t>
            </a:r>
            <a:r>
              <a:rPr lang="en-US" sz="2000" dirty="0" err="1">
                <a:solidFill>
                  <a:schemeClr val="bg1"/>
                </a:solidFill>
              </a:rPr>
              <a:t>set</a:t>
            </a:r>
            <a:r>
              <a:rPr lang="en-US" sz="2000" dirty="0"/>
              <a:t>(name, []); }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    let </a:t>
            </a:r>
            <a:r>
              <a:rPr lang="en-US" sz="2000" dirty="0">
                <a:solidFill>
                  <a:schemeClr val="bg1"/>
                </a:solidFill>
              </a:rPr>
              <a:t>existing</a:t>
            </a:r>
            <a:r>
              <a:rPr lang="en-US" sz="2000" dirty="0"/>
              <a:t> = </a:t>
            </a:r>
            <a:r>
              <a:rPr lang="en-US" sz="2000" dirty="0" err="1">
                <a:solidFill>
                  <a:schemeClr val="bg1"/>
                </a:solidFill>
              </a:rPr>
              <a:t>map</a:t>
            </a:r>
            <a:r>
              <a:rPr lang="en-US" sz="2000" dirty="0" err="1"/>
              <a:t>.</a:t>
            </a:r>
            <a:r>
              <a:rPr lang="en-US" sz="2000" dirty="0" err="1">
                <a:solidFill>
                  <a:schemeClr val="bg1"/>
                </a:solidFill>
              </a:rPr>
              <a:t>get</a:t>
            </a:r>
            <a:r>
              <a:rPr lang="en-US" sz="2000" dirty="0"/>
              <a:t>(name);</a:t>
            </a:r>
          </a:p>
          <a:p>
            <a:r>
              <a:rPr lang="en-US" sz="2000" dirty="0"/>
              <a:t>    for (let grade of grades) { </a:t>
            </a:r>
            <a:r>
              <a:rPr lang="en-US" sz="2000" dirty="0" err="1">
                <a:solidFill>
                  <a:schemeClr val="bg1"/>
                </a:solidFill>
              </a:rPr>
              <a:t>existing</a:t>
            </a:r>
            <a:r>
              <a:rPr lang="en-US" sz="2000" dirty="0" err="1"/>
              <a:t>.push</a:t>
            </a:r>
            <a:r>
              <a:rPr lang="en-US" sz="2000" dirty="0"/>
              <a:t>(grade); }</a:t>
            </a:r>
          </a:p>
          <a:p>
            <a:r>
              <a:rPr lang="en-US" sz="2000" dirty="0"/>
              <a:t>  }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  let sorted = </a:t>
            </a:r>
            <a:r>
              <a:rPr lang="en-US" sz="2000" dirty="0" err="1">
                <a:solidFill>
                  <a:schemeClr val="bg1"/>
                </a:solidFill>
              </a:rPr>
              <a:t>Array</a:t>
            </a:r>
            <a:r>
              <a:rPr lang="en-US" sz="2000" dirty="0" err="1"/>
              <a:t>.</a:t>
            </a:r>
            <a:r>
              <a:rPr lang="en-US" sz="2000" dirty="0" err="1">
                <a:solidFill>
                  <a:schemeClr val="bg1"/>
                </a:solidFill>
              </a:rPr>
              <a:t>from</a:t>
            </a:r>
            <a:r>
              <a:rPr lang="en-US" sz="2000" dirty="0"/>
              <a:t>(</a:t>
            </a:r>
            <a:r>
              <a:rPr lang="en-US" sz="2000" dirty="0">
                <a:solidFill>
                  <a:schemeClr val="bg1"/>
                </a:solidFill>
              </a:rPr>
              <a:t>map</a:t>
            </a:r>
            <a:r>
              <a:rPr lang="en-US" sz="2000" dirty="0"/>
              <a:t>).sort(</a:t>
            </a:r>
            <a:r>
              <a:rPr lang="en-US" sz="2000" dirty="0" err="1">
                <a:solidFill>
                  <a:schemeClr val="bg1"/>
                </a:solidFill>
              </a:rPr>
              <a:t>compareAverage</a:t>
            </a:r>
            <a:r>
              <a:rPr lang="en-US" sz="2000" dirty="0"/>
              <a:t>);</a:t>
            </a:r>
            <a:r>
              <a:rPr lang="en-US" altLang="bg-BG" sz="20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// See next slide</a:t>
            </a:r>
            <a:endParaRPr lang="en-US" sz="2000" dirty="0"/>
          </a:p>
          <a:p>
            <a:pPr>
              <a:spcBef>
                <a:spcPts val="1200"/>
              </a:spcBef>
            </a:pPr>
            <a:r>
              <a:rPr lang="en-US" altLang="bg-BG" sz="20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// TODO: Print result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5493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School Grades – Compare Function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7574B6-79C0-48DF-BE44-3338583772C4}"/>
              </a:ext>
            </a:extLst>
          </p:cNvPr>
          <p:cNvSpPr txBox="1"/>
          <p:nvPr/>
        </p:nvSpPr>
        <p:spPr>
          <a:xfrm>
            <a:off x="1821000" y="1584000"/>
            <a:ext cx="8550000" cy="45698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function </a:t>
            </a:r>
            <a:r>
              <a:rPr lang="en-US" dirty="0" err="1">
                <a:solidFill>
                  <a:schemeClr val="bg1"/>
                </a:solidFill>
              </a:rPr>
              <a:t>compareAverage</a:t>
            </a:r>
            <a:r>
              <a:rPr lang="en-US" dirty="0"/>
              <a:t>(a, b) {</a:t>
            </a:r>
          </a:p>
          <a:p>
            <a:r>
              <a:rPr lang="en-US" altLang="bg-BG" sz="20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// Calculate first average</a:t>
            </a:r>
            <a:endParaRPr lang="en-US" dirty="0"/>
          </a:p>
          <a:p>
            <a:r>
              <a:rPr lang="en-US" dirty="0"/>
              <a:t>  let </a:t>
            </a:r>
            <a:r>
              <a:rPr lang="en-US" dirty="0" err="1">
                <a:solidFill>
                  <a:schemeClr val="bg1"/>
                </a:solidFill>
              </a:rPr>
              <a:t>avgA</a:t>
            </a:r>
            <a:r>
              <a:rPr lang="en-US" dirty="0"/>
              <a:t> = 0;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a[1]</a:t>
            </a:r>
            <a:r>
              <a:rPr lang="en-US" dirty="0"/>
              <a:t>.</a:t>
            </a:r>
            <a:r>
              <a:rPr lang="en-US" dirty="0" err="1"/>
              <a:t>forEach</a:t>
            </a:r>
            <a:r>
              <a:rPr lang="en-US" dirty="0"/>
              <a:t>(x =&gt; </a:t>
            </a:r>
            <a:r>
              <a:rPr lang="en-US" dirty="0" err="1">
                <a:solidFill>
                  <a:schemeClr val="bg1"/>
                </a:solidFill>
              </a:rPr>
              <a:t>avgA</a:t>
            </a:r>
            <a:r>
              <a:rPr lang="en-US" dirty="0"/>
              <a:t> += x);</a:t>
            </a:r>
          </a:p>
          <a:p>
            <a:r>
              <a:rPr lang="en-US" dirty="0"/>
              <a:t>  </a:t>
            </a:r>
            <a:r>
              <a:rPr lang="en-US" dirty="0" err="1">
                <a:solidFill>
                  <a:schemeClr val="bg1"/>
                </a:solidFill>
              </a:rPr>
              <a:t>avgA</a:t>
            </a:r>
            <a:r>
              <a:rPr lang="en-US" dirty="0"/>
              <a:t> /= </a:t>
            </a:r>
            <a:r>
              <a:rPr lang="en-US" dirty="0">
                <a:solidFill>
                  <a:schemeClr val="bg1"/>
                </a:solidFill>
              </a:rPr>
              <a:t>a[1]</a:t>
            </a:r>
            <a:r>
              <a:rPr lang="en-US" dirty="0"/>
              <a:t>.length;</a:t>
            </a:r>
          </a:p>
          <a:p>
            <a:pPr>
              <a:spcBef>
                <a:spcPts val="1200"/>
              </a:spcBef>
            </a:pPr>
            <a:r>
              <a:rPr lang="en-US" altLang="bg-BG" sz="20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// Calculate second average</a:t>
            </a:r>
            <a:br>
              <a:rPr lang="en-US" dirty="0"/>
            </a:br>
            <a:r>
              <a:rPr lang="en-US" dirty="0"/>
              <a:t>  let </a:t>
            </a:r>
            <a:r>
              <a:rPr lang="en-US" dirty="0" err="1">
                <a:solidFill>
                  <a:schemeClr val="bg1"/>
                </a:solidFill>
              </a:rPr>
              <a:t>avgB</a:t>
            </a:r>
            <a:r>
              <a:rPr lang="en-US" dirty="0"/>
              <a:t> = 0;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b[1]</a:t>
            </a:r>
            <a:r>
              <a:rPr lang="en-US" dirty="0"/>
              <a:t>.</a:t>
            </a:r>
            <a:r>
              <a:rPr lang="en-US" dirty="0" err="1"/>
              <a:t>forEach</a:t>
            </a:r>
            <a:r>
              <a:rPr lang="en-US" dirty="0"/>
              <a:t>(x =&gt; </a:t>
            </a:r>
            <a:r>
              <a:rPr lang="en-US" dirty="0" err="1">
                <a:solidFill>
                  <a:schemeClr val="bg1"/>
                </a:solidFill>
              </a:rPr>
              <a:t>avgB</a:t>
            </a:r>
            <a:r>
              <a:rPr lang="en-US" dirty="0"/>
              <a:t> += x);</a:t>
            </a:r>
          </a:p>
          <a:p>
            <a:r>
              <a:rPr lang="en-US" dirty="0"/>
              <a:t>  </a:t>
            </a:r>
            <a:r>
              <a:rPr lang="en-US" dirty="0" err="1">
                <a:solidFill>
                  <a:schemeClr val="bg1"/>
                </a:solidFill>
              </a:rPr>
              <a:t>avgB</a:t>
            </a:r>
            <a:r>
              <a:rPr lang="en-US" dirty="0"/>
              <a:t> /= </a:t>
            </a:r>
            <a:r>
              <a:rPr lang="en-US" dirty="0">
                <a:solidFill>
                  <a:schemeClr val="bg1"/>
                </a:solidFill>
              </a:rPr>
              <a:t>b[1]</a:t>
            </a:r>
            <a:r>
              <a:rPr lang="en-US" dirty="0"/>
              <a:t>.length;</a:t>
            </a:r>
          </a:p>
          <a:p>
            <a:pPr>
              <a:spcBef>
                <a:spcPts val="1200"/>
              </a:spcBef>
            </a:pPr>
            <a:r>
              <a:rPr lang="en-US" altLang="bg-BG" sz="20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// Comparison</a:t>
            </a:r>
          </a:p>
          <a:p>
            <a:r>
              <a:rPr lang="en-US" dirty="0"/>
              <a:t>  return </a:t>
            </a:r>
            <a:r>
              <a:rPr lang="en-US" dirty="0" err="1">
                <a:solidFill>
                  <a:schemeClr val="bg1"/>
                </a:solidFill>
              </a:rPr>
              <a:t>avgA</a:t>
            </a:r>
            <a:r>
              <a:rPr lang="en-US" dirty="0"/>
              <a:t> - </a:t>
            </a:r>
            <a:r>
              <a:rPr lang="en-US" dirty="0" err="1">
                <a:solidFill>
                  <a:schemeClr val="bg1"/>
                </a:solidFill>
              </a:rPr>
              <a:t>avgB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343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BF08D4-9120-4CE2-8490-5920648034B4}"/>
              </a:ext>
            </a:extLst>
          </p:cNvPr>
          <p:cNvSpPr/>
          <p:nvPr/>
        </p:nvSpPr>
        <p:spPr>
          <a:xfrm>
            <a:off x="4748003" y="1942159"/>
            <a:ext cx="269599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Set</a:t>
            </a:r>
            <a:r>
              <a:rPr lang="en-US" sz="80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Sets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Storing Unique Elements</a:t>
            </a:r>
          </a:p>
        </p:txBody>
      </p:sp>
    </p:spTree>
    <p:extLst>
      <p:ext uri="{BB962C8B-B14F-4D97-AF65-F5344CB8AC3E}">
        <p14:creationId xmlns:p14="http://schemas.microsoft.com/office/powerpoint/2010/main" val="125662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Set?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4BF3A2-324A-43E9-A222-8319677D49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bg-BG" sz="3200" dirty="0"/>
              <a:t>Store </a:t>
            </a:r>
            <a:r>
              <a:rPr lang="en-US" altLang="bg-BG" sz="3200" b="1" dirty="0">
                <a:solidFill>
                  <a:schemeClr val="bg1"/>
                </a:solidFill>
              </a:rPr>
              <a:t>unique values </a:t>
            </a:r>
            <a:r>
              <a:rPr lang="en-US" altLang="bg-BG" sz="3200" dirty="0"/>
              <a:t>of any type, whether </a:t>
            </a:r>
            <a:r>
              <a:rPr lang="en-US" altLang="bg-BG" sz="3200" b="1" dirty="0">
                <a:solidFill>
                  <a:schemeClr val="bg1"/>
                </a:solidFill>
              </a:rPr>
              <a:t>primitive</a:t>
            </a:r>
            <a:r>
              <a:rPr lang="en-US" altLang="bg-BG" sz="3200" dirty="0"/>
              <a:t> </a:t>
            </a:r>
            <a:br>
              <a:rPr lang="en-US" altLang="bg-BG" sz="3200" dirty="0"/>
            </a:br>
            <a:r>
              <a:rPr lang="en-US" altLang="bg-BG" sz="3200" dirty="0"/>
              <a:t>values or </a:t>
            </a:r>
            <a:r>
              <a:rPr lang="en-US" altLang="bg-BG" sz="3200" b="1" dirty="0">
                <a:solidFill>
                  <a:schemeClr val="bg1"/>
                </a:solidFill>
              </a:rPr>
              <a:t>object</a:t>
            </a:r>
            <a:r>
              <a:rPr lang="en-US" altLang="bg-BG" sz="3200" dirty="0"/>
              <a:t> references</a:t>
            </a:r>
          </a:p>
          <a:p>
            <a:r>
              <a:rPr lang="en-US" altLang="bg-BG" sz="3200" dirty="0"/>
              <a:t>Set objects are </a:t>
            </a:r>
            <a:r>
              <a:rPr lang="en-US" altLang="bg-BG" sz="3200" b="1" dirty="0">
                <a:solidFill>
                  <a:schemeClr val="bg1"/>
                </a:solidFill>
              </a:rPr>
              <a:t>collections</a:t>
            </a:r>
            <a:r>
              <a:rPr lang="en-US" altLang="bg-BG" sz="3200" dirty="0"/>
              <a:t> of values</a:t>
            </a:r>
          </a:p>
          <a:p>
            <a:pPr>
              <a:spcBef>
                <a:spcPts val="19200"/>
              </a:spcBef>
            </a:pPr>
            <a:r>
              <a:rPr lang="en-US" altLang="bg-BG" sz="3200" dirty="0"/>
              <a:t>Can </a:t>
            </a:r>
            <a:r>
              <a:rPr lang="en-US" altLang="bg-BG" sz="3200" b="1" dirty="0">
                <a:solidFill>
                  <a:schemeClr val="bg1"/>
                </a:solidFill>
              </a:rPr>
              <a:t>iterate</a:t>
            </a:r>
            <a:r>
              <a:rPr lang="en-US" altLang="bg-BG" sz="3200" dirty="0"/>
              <a:t> through the elements of a set in </a:t>
            </a:r>
            <a:br>
              <a:rPr lang="en-US" altLang="bg-BG" sz="3200" dirty="0"/>
            </a:br>
            <a:r>
              <a:rPr lang="en-US" altLang="bg-BG" sz="3200" b="1" dirty="0">
                <a:solidFill>
                  <a:schemeClr val="bg1"/>
                </a:solidFill>
              </a:rPr>
              <a:t>insertion</a:t>
            </a:r>
            <a:r>
              <a:rPr lang="en-US" altLang="bg-BG" sz="3200" dirty="0"/>
              <a:t> order</a:t>
            </a:r>
            <a:endParaRPr lang="bg-BG" altLang="bg-BG" sz="3200" b="1" dirty="0">
              <a:solidFill>
                <a:schemeClr val="bg1"/>
              </a:solidFill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7C30C50-FEC5-406A-9E38-1BD0FD9AB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574B6-79C0-48DF-BE44-3338583772C4}"/>
              </a:ext>
            </a:extLst>
          </p:cNvPr>
          <p:cNvSpPr txBox="1"/>
          <p:nvPr/>
        </p:nvSpPr>
        <p:spPr>
          <a:xfrm>
            <a:off x="2524919" y="2979000"/>
            <a:ext cx="6742835" cy="22186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</a:rPr>
              <a:t>let set = new Set([1, 2, 2, 4, 5]);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altLang="bg-BG" sz="2600" b="1" i="1" dirty="0">
                <a:latin typeface="Consolas" panose="020B0609020204030204" pitchFamily="49" charset="0"/>
              </a:rPr>
              <a:t> </a:t>
            </a:r>
            <a:r>
              <a:rPr lang="en-US" altLang="bg-BG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Set(4) { 1, 2, 4, 5 }</a:t>
            </a:r>
            <a:endParaRPr lang="bg-BG" altLang="bg-BG" sz="26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 err="1">
                <a:latin typeface="Consolas" panose="020B0609020204030204" pitchFamily="49" charset="0"/>
              </a:rPr>
              <a:t>set.</a:t>
            </a:r>
            <a:r>
              <a:rPr lang="en-US" altLang="bg-BG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US" altLang="bg-BG" sz="2600" b="1" dirty="0">
                <a:latin typeface="Consolas" panose="020B0609020204030204" pitchFamily="49" charset="0"/>
              </a:rPr>
              <a:t>(7)); </a:t>
            </a:r>
            <a:r>
              <a:rPr lang="en-US" altLang="bg-BG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Add value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</a:rPr>
              <a:t>console.log(</a:t>
            </a:r>
            <a:r>
              <a:rPr lang="en-US" altLang="bg-BG" sz="2600" b="1" dirty="0" err="1">
                <a:latin typeface="Consolas" panose="020B0609020204030204" pitchFamily="49" charset="0"/>
              </a:rPr>
              <a:t>set.</a:t>
            </a:r>
            <a:r>
              <a:rPr lang="en-US" altLang="bg-BG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has</a:t>
            </a:r>
            <a:r>
              <a:rPr lang="en-US" altLang="bg-BG" sz="2600" b="1" dirty="0">
                <a:latin typeface="Consolas" panose="020B0609020204030204" pitchFamily="49" charset="0"/>
              </a:rPr>
              <a:t>(1));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Expected output: true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527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412004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716562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  <a:latin typeface="Calibri (Body)"/>
              </a:rPr>
              <a:t>We can use both </a:t>
            </a: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Objects </a:t>
            </a:r>
            <a:r>
              <a:rPr lang="en-US" sz="2800" dirty="0">
                <a:solidFill>
                  <a:schemeClr val="bg2"/>
                </a:solidFill>
                <a:latin typeface="Calibri (Body)"/>
              </a:rPr>
              <a:t>and</a:t>
            </a:r>
            <a:r>
              <a:rPr lang="en-US" sz="2800" b="1" dirty="0">
                <a:solidFill>
                  <a:schemeClr val="bg2"/>
                </a:solidFill>
                <a:latin typeface="Calibri (Body)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Maps</a:t>
            </a:r>
            <a:r>
              <a:rPr lang="en-US" sz="2800" b="1" dirty="0">
                <a:solidFill>
                  <a:schemeClr val="bg2"/>
                </a:solidFill>
                <a:latin typeface="Calibri (Body)"/>
              </a:rPr>
              <a:t> </a:t>
            </a:r>
            <a:r>
              <a:rPr lang="en-US" sz="2800" dirty="0">
                <a:solidFill>
                  <a:schemeClr val="bg2"/>
                </a:solidFill>
                <a:latin typeface="Calibri (Body)"/>
              </a:rPr>
              <a:t>to store </a:t>
            </a:r>
            <a:br>
              <a:rPr lang="en-US" sz="2800" dirty="0">
                <a:solidFill>
                  <a:schemeClr val="bg2"/>
                </a:solidFill>
                <a:latin typeface="Calibri (Body)"/>
              </a:rPr>
            </a:b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key-value</a:t>
            </a:r>
            <a:r>
              <a:rPr lang="en-US" sz="2800" dirty="0">
                <a:solidFill>
                  <a:schemeClr val="bg2"/>
                </a:solidFill>
                <a:latin typeface="Calibri (Body)"/>
              </a:rPr>
              <a:t> pairs</a:t>
            </a:r>
            <a:endParaRPr lang="bg-BG" sz="2800" dirty="0">
              <a:solidFill>
                <a:schemeClr val="bg1"/>
              </a:solidFill>
              <a:latin typeface="Calibri (Body)"/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  <a:latin typeface="Calibri (Body)"/>
              </a:rPr>
              <a:t>In practice, </a:t>
            </a: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Objects</a:t>
            </a:r>
            <a:r>
              <a:rPr lang="en-US" sz="2800" dirty="0">
                <a:solidFill>
                  <a:schemeClr val="bg2"/>
                </a:solidFill>
                <a:latin typeface="Calibri (Body)"/>
              </a:rPr>
              <a:t> are used more often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Maps</a:t>
            </a:r>
            <a:r>
              <a:rPr lang="en-US" sz="2800" dirty="0">
                <a:solidFill>
                  <a:schemeClr val="bg2"/>
                </a:solidFill>
                <a:latin typeface="Calibri (Body)"/>
              </a:rPr>
              <a:t> have advantages in some cases: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en-US" sz="2600" dirty="0">
                <a:solidFill>
                  <a:schemeClr val="bg2"/>
                </a:solidFill>
                <a:latin typeface="Calibri (Body)"/>
              </a:rPr>
              <a:t>You may use </a:t>
            </a:r>
            <a:r>
              <a:rPr lang="en-US" sz="2600" b="1" dirty="0">
                <a:solidFill>
                  <a:schemeClr val="bg1"/>
                </a:solidFill>
                <a:latin typeface="Calibri (Body)"/>
              </a:rPr>
              <a:t>any data type </a:t>
            </a:r>
            <a:r>
              <a:rPr lang="en-US" sz="2600" dirty="0">
                <a:solidFill>
                  <a:schemeClr val="bg2"/>
                </a:solidFill>
                <a:latin typeface="Calibri (Body)"/>
              </a:rPr>
              <a:t>as </a:t>
            </a:r>
            <a:r>
              <a:rPr lang="en-US" sz="2600" b="1" dirty="0">
                <a:solidFill>
                  <a:schemeClr val="bg1"/>
                </a:solidFill>
                <a:latin typeface="Calibri (Body)"/>
              </a:rPr>
              <a:t>key</a:t>
            </a:r>
            <a:endParaRPr lang="en-US" sz="2800" dirty="0">
              <a:solidFill>
                <a:schemeClr val="bg2"/>
              </a:solidFill>
              <a:latin typeface="Calibri (Body)"/>
            </a:endParaRP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  <a:latin typeface="Calibri (Body)"/>
              </a:rPr>
              <a:t>They are </a:t>
            </a: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iterable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  <a:latin typeface="Calibri (Body)"/>
              </a:rPr>
              <a:t>They have a </a:t>
            </a: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size property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508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E2F589-69BC-4997-B294-E786F87167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254" y="1437241"/>
            <a:ext cx="2373492" cy="2373492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Associative Arrays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Storing Key-Value Pairs</a:t>
            </a:r>
          </a:p>
        </p:txBody>
      </p:sp>
    </p:spTree>
    <p:extLst>
      <p:ext uri="{BB962C8B-B14F-4D97-AF65-F5344CB8AC3E}">
        <p14:creationId xmlns:p14="http://schemas.microsoft.com/office/powerpoint/2010/main" val="159275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Arrays indexed by </a:t>
            </a:r>
            <a:r>
              <a:rPr lang="en-US" sz="3400" b="1" dirty="0">
                <a:solidFill>
                  <a:schemeClr val="bg1"/>
                </a:solidFill>
              </a:rPr>
              <a:t>string keys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Hold a set of pairs </a:t>
            </a:r>
            <a:r>
              <a:rPr lang="en-US" sz="3400" b="1" dirty="0">
                <a:solidFill>
                  <a:schemeClr val="bg1"/>
                </a:solidFill>
              </a:rPr>
              <a:t>[key </a:t>
            </a:r>
            <a:r>
              <a:rPr lang="en-US" sz="3400" b="1" dirty="0">
                <a:solidFill>
                  <a:schemeClr val="bg1"/>
                </a:solidFill>
                <a:sym typeface="Wingdings" panose="05000000000000000000" pitchFamily="2" charset="2"/>
              </a:rPr>
              <a:t>=&gt;</a:t>
            </a:r>
            <a:r>
              <a:rPr lang="en-US" sz="3400" b="1" dirty="0">
                <a:solidFill>
                  <a:schemeClr val="bg1"/>
                </a:solidFill>
              </a:rPr>
              <a:t> value]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The key is a </a:t>
            </a:r>
            <a:r>
              <a:rPr lang="en-US" sz="3200" b="1" dirty="0">
                <a:solidFill>
                  <a:schemeClr val="bg1"/>
                </a:solidFill>
              </a:rPr>
              <a:t>string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value</a:t>
            </a:r>
            <a:r>
              <a:rPr lang="en-US" sz="3200" dirty="0"/>
              <a:t> can be of </a:t>
            </a:r>
            <a:r>
              <a:rPr lang="en-US" sz="3200" b="1" dirty="0">
                <a:solidFill>
                  <a:schemeClr val="bg1"/>
                </a:solidFill>
              </a:rPr>
              <a:t>any</a:t>
            </a:r>
            <a:r>
              <a:rPr lang="en-US" sz="3200" dirty="0"/>
              <a:t> type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Associative Array ?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3110854" y="3928245"/>
            <a:ext cx="5486400" cy="2468947"/>
            <a:chOff x="6206471" y="3931801"/>
            <a:chExt cx="5486400" cy="2530476"/>
          </a:xfrm>
          <a:noFill/>
        </p:grpSpPr>
        <p:sp>
          <p:nvSpPr>
            <p:cNvPr id="31" name="Rounded Rectangle 30"/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grpFill/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</a:pPr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32" name="Group 134"/>
            <p:cNvGraphicFramePr>
              <a:graphicFrameLocks/>
            </p:cNvGraphicFramePr>
            <p:nvPr/>
          </p:nvGraphicFramePr>
          <p:xfrm>
            <a:off x="6541712" y="4571554"/>
            <a:ext cx="4856798" cy="1593219"/>
          </p:xfrm>
          <a:graphic>
            <a:graphicData uri="http://schemas.openxmlformats.org/drawingml/2006/table">
              <a:tbl>
                <a:tblPr/>
                <a:tblGrid>
                  <a:gridCol w="233076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52603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33" name="TextBox 32"/>
            <p:cNvSpPr txBox="1"/>
            <p:nvPr/>
          </p:nvSpPr>
          <p:spPr>
            <a:xfrm>
              <a:off x="6541712" y="4035294"/>
              <a:ext cx="2312424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Key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868654" y="4039789"/>
              <a:ext cx="2514180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Value</a:t>
              </a:r>
            </a:p>
          </p:txBody>
        </p:sp>
      </p:grp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412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BD3D38-EF8E-473D-AE0C-31648171F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661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An associative array in JavaScript is just an </a:t>
            </a:r>
            <a:r>
              <a:rPr lang="en-US" sz="3200" b="1" dirty="0">
                <a:solidFill>
                  <a:schemeClr val="bg1"/>
                </a:solidFill>
              </a:rPr>
              <a:t>object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We can declare it </a:t>
            </a:r>
            <a:r>
              <a:rPr lang="en-US" sz="3200" b="1" dirty="0">
                <a:solidFill>
                  <a:schemeClr val="bg1"/>
                </a:solidFill>
              </a:rPr>
              <a:t>dynamically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651D25-0048-43C8-B0EE-2504CA8FDDDF}"/>
              </a:ext>
            </a:extLst>
          </p:cNvPr>
          <p:cNvSpPr txBox="1"/>
          <p:nvPr/>
        </p:nvSpPr>
        <p:spPr>
          <a:xfrm>
            <a:off x="1078500" y="2529000"/>
            <a:ext cx="3639714" cy="28345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let assocArr</a:t>
            </a:r>
            <a:r>
              <a:rPr lang="bg-BG" sz="2600" b="1" dirty="0">
                <a:latin typeface="Consolas" panose="020B0609020204030204" pitchFamily="49" charset="0"/>
              </a:rPr>
              <a:t> </a:t>
            </a:r>
            <a:r>
              <a:rPr lang="en-US" sz="2600" b="1" dirty="0">
                <a:latin typeface="Consolas" panose="020B0609020204030204" pitchFamily="49" charset="0"/>
              </a:rPr>
              <a:t>=</a:t>
            </a:r>
            <a:r>
              <a:rPr lang="bg-BG" sz="2600" b="1" dirty="0">
                <a:latin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600" b="1" dirty="0">
                <a:latin typeface="Consolas" panose="020B0609020204030204" pitchFamily="49" charset="0"/>
              </a:rPr>
              <a:t>'one': 1,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'two': 2,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'three': 3,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[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600" b="1" dirty="0">
                <a:latin typeface="Consolas" panose="020B0609020204030204" pitchFamily="49" charset="0"/>
              </a:rPr>
              <a:t>]: 6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sz="2600" b="1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4D96EB-A947-43DF-AA43-48ADE89DFB60}"/>
              </a:ext>
            </a:extLst>
          </p:cNvPr>
          <p:cNvSpPr txBox="1"/>
          <p:nvPr/>
        </p:nvSpPr>
        <p:spPr>
          <a:xfrm>
            <a:off x="5893501" y="2529000"/>
            <a:ext cx="5219999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 err="1">
                <a:latin typeface="Consolas" panose="020B0609020204030204" pitchFamily="49" charset="0"/>
              </a:rPr>
              <a:t>assocArr</a:t>
            </a:r>
            <a:r>
              <a:rPr lang="en-US" sz="2600" b="1" dirty="0">
                <a:latin typeface="Consolas" panose="020B0609020204030204" pitchFamily="49" charset="0"/>
              </a:rPr>
              <a:t>['four'] = 4;</a:t>
            </a:r>
            <a:endParaRPr lang="en-US" sz="26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662D07-A70D-41C3-A53E-53B959BA6BB2}"/>
              </a:ext>
            </a:extLst>
          </p:cNvPr>
          <p:cNvSpPr txBox="1"/>
          <p:nvPr/>
        </p:nvSpPr>
        <p:spPr>
          <a:xfrm>
            <a:off x="5893500" y="4345203"/>
            <a:ext cx="5219999" cy="10183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>
                <a:latin typeface="Consolas" panose="020B0609020204030204" pitchFamily="49" charset="0"/>
              </a:rPr>
              <a:t>let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600" b="1" dirty="0">
                <a:latin typeface="Consolas" panose="020B0609020204030204" pitchFamily="49" charset="0"/>
              </a:rPr>
              <a:t> = 'six';</a:t>
            </a:r>
          </a:p>
          <a:p>
            <a:r>
              <a:rPr lang="en-US" sz="2600" b="1" dirty="0" err="1">
                <a:latin typeface="Consolas" panose="020B0609020204030204" pitchFamily="49" charset="0"/>
              </a:rPr>
              <a:t>assocArr</a:t>
            </a:r>
            <a:r>
              <a:rPr lang="en-US" sz="2600" b="1" dirty="0">
                <a:latin typeface="Consolas" panose="020B0609020204030204" pitchFamily="49" charset="0"/>
              </a:rPr>
              <a:t>[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600" b="1" dirty="0">
                <a:latin typeface="Consolas" panose="020B0609020204030204" pitchFamily="49" charset="0"/>
              </a:rPr>
              <a:t>] = 6;</a:t>
            </a:r>
            <a:endParaRPr lang="en-US" sz="26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7CBD55-1D86-448D-979C-976B2329AB4E}"/>
              </a:ext>
            </a:extLst>
          </p:cNvPr>
          <p:cNvSpPr txBox="1"/>
          <p:nvPr/>
        </p:nvSpPr>
        <p:spPr>
          <a:xfrm>
            <a:off x="5893501" y="3437102"/>
            <a:ext cx="5219999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 err="1">
                <a:latin typeface="Consolas" panose="020B0609020204030204" pitchFamily="49" charset="0"/>
              </a:rPr>
              <a:t>assocArr.five</a:t>
            </a:r>
            <a:r>
              <a:rPr lang="en-US" sz="2600" b="1" dirty="0">
                <a:latin typeface="Consolas" panose="020B0609020204030204" pitchFamily="49" charset="0"/>
              </a:rPr>
              <a:t> = 5;</a:t>
            </a:r>
            <a:endParaRPr lang="en-US" sz="26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: Rounded Corners 13">
            <a:extLst>
              <a:ext uri="{FF2B5EF4-FFF2-40B4-BE49-F238E27FC236}">
                <a16:creationId xmlns:a16="http://schemas.microsoft.com/office/drawing/2014/main" id="{5220B026-044D-4114-A4E9-ACF393581ADA}"/>
              </a:ext>
            </a:extLst>
          </p:cNvPr>
          <p:cNvSpPr/>
          <p:nvPr/>
        </p:nvSpPr>
        <p:spPr bwMode="auto">
          <a:xfrm>
            <a:off x="6491869" y="5606563"/>
            <a:ext cx="3654132" cy="927437"/>
          </a:xfrm>
          <a:prstGeom prst="roundRect">
            <a:avLst>
              <a:gd name="adj" fmla="val 18391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 ways to access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values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through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keys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: Rounded Corners 13">
            <a:extLst>
              <a:ext uri="{FF2B5EF4-FFF2-40B4-BE49-F238E27FC236}">
                <a16:creationId xmlns:a16="http://schemas.microsoft.com/office/drawing/2014/main" id="{F3C57862-B539-4BE9-A68C-6DBA401ECCDD}"/>
              </a:ext>
            </a:extLst>
          </p:cNvPr>
          <p:cNvSpPr/>
          <p:nvPr/>
        </p:nvSpPr>
        <p:spPr bwMode="auto">
          <a:xfrm>
            <a:off x="886726" y="5606563"/>
            <a:ext cx="4023261" cy="927437"/>
          </a:xfrm>
          <a:prstGeom prst="roundRect">
            <a:avLst>
              <a:gd name="adj" fmla="val 18391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Quotes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are used if the key contains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special characters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3535AC-ADE8-4707-B3DE-284D39B8A7F3}"/>
              </a:ext>
            </a:extLst>
          </p:cNvPr>
          <p:cNvSpPr/>
          <p:nvPr/>
        </p:nvSpPr>
        <p:spPr bwMode="auto">
          <a:xfrm>
            <a:off x="1163782" y="4389120"/>
            <a:ext cx="3433156" cy="432262"/>
          </a:xfrm>
          <a:prstGeom prst="rect">
            <a:avLst/>
          </a:prstGeom>
          <a:solidFill>
            <a:srgbClr val="234465">
              <a:alpha val="2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7810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  <p:bldP spid="4" grpId="0" animBg="1"/>
      <p:bldP spid="5" grpId="0" animBg="1"/>
      <p:bldP spid="16" grpId="0" animBg="1"/>
      <p:bldP spid="17" grpId="0" animBg="1"/>
      <p:bldP spid="11" grpId="0" animBg="1"/>
      <p:bldP spid="11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for – 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BD3D38-EF8E-473D-AE0C-31648171F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We can use </a:t>
            </a:r>
            <a:r>
              <a:rPr lang="en-US" sz="3200" b="1" dirty="0">
                <a:solidFill>
                  <a:schemeClr val="bg1"/>
                </a:solidFill>
              </a:rPr>
              <a:t>for-in</a:t>
            </a:r>
            <a:r>
              <a:rPr lang="en-US" sz="3200" dirty="0"/>
              <a:t> loop to iterate through the keys</a:t>
            </a:r>
          </a:p>
          <a:p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1A231-8EA2-48D4-B492-E04429258DFC}"/>
              </a:ext>
            </a:extLst>
          </p:cNvPr>
          <p:cNvSpPr txBox="1"/>
          <p:nvPr/>
        </p:nvSpPr>
        <p:spPr>
          <a:xfrm>
            <a:off x="748888" y="2060009"/>
            <a:ext cx="8252694" cy="37390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let assocArr =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{}</a:t>
            </a:r>
            <a:r>
              <a:rPr lang="en-US" sz="2600" b="1" dirty="0">
                <a:latin typeface="Consolas" panose="020B0609020204030204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assocArr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['one'] </a:t>
            </a:r>
            <a:r>
              <a:rPr lang="en-US" sz="2600" b="1" dirty="0">
                <a:latin typeface="Consolas" panose="020B0609020204030204" pitchFamily="49" charset="0"/>
              </a:rPr>
              <a:t>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assocArr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['two'] </a:t>
            </a:r>
            <a:r>
              <a:rPr lang="en-US" sz="2600" b="1" dirty="0">
                <a:latin typeface="Consolas" panose="020B0609020204030204" pitchFamily="49" charset="0"/>
              </a:rPr>
              <a:t>= 2;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assocArr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['three'] </a:t>
            </a:r>
            <a:r>
              <a:rPr lang="en-US" sz="2600" b="1" dirty="0">
                <a:latin typeface="Consolas" panose="020B0609020204030204" pitchFamily="49" charset="0"/>
              </a:rPr>
              <a:t>= 3;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for(let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600" b="1" dirty="0">
                <a:latin typeface="Consolas" panose="020B0609020204030204" pitchFamily="49" charset="0"/>
              </a:rPr>
              <a:t> in assocArr)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 console.log(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600" b="1" dirty="0">
                <a:latin typeface="Consolas" panose="020B0609020204030204" pitchFamily="49" charset="0"/>
              </a:rPr>
              <a:t> + " = " + assocArr[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600" b="1" dirty="0">
                <a:latin typeface="Consolas" panose="020B0609020204030204" pitchFamily="49" charset="0"/>
              </a:rPr>
              <a:t>]);  </a:t>
            </a:r>
            <a:r>
              <a:rPr lang="en-US" sz="2600" b="1" i="1" dirty="0">
                <a:latin typeface="Consolas" panose="020B0609020204030204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21A231-8EA2-48D4-B492-E04429258DFC}"/>
              </a:ext>
            </a:extLst>
          </p:cNvPr>
          <p:cNvSpPr txBox="1"/>
          <p:nvPr/>
        </p:nvSpPr>
        <p:spPr>
          <a:xfrm>
            <a:off x="9083883" y="2060009"/>
            <a:ext cx="2897989" cy="16138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one = 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two = 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three = 3</a:t>
            </a:r>
            <a:endParaRPr lang="bg-BG" sz="28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Bent-Up Arrow 4"/>
          <p:cNvSpPr/>
          <p:nvPr/>
        </p:nvSpPr>
        <p:spPr bwMode="auto">
          <a:xfrm>
            <a:off x="9784888" y="3936074"/>
            <a:ext cx="1331376" cy="1110494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436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Phone Book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BD3D38-EF8E-473D-AE0C-31648171F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Write a function that reads </a:t>
            </a:r>
            <a:r>
              <a:rPr lang="en-US" sz="3200" b="1" dirty="0">
                <a:solidFill>
                  <a:schemeClr val="bg1"/>
                </a:solidFill>
              </a:rPr>
              <a:t>names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</a:rPr>
              <a:t>numbers</a:t>
            </a: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Store them in an associative array and print them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If same name occurs, save the </a:t>
            </a:r>
            <a:r>
              <a:rPr lang="en-US" sz="3200" b="1" dirty="0">
                <a:solidFill>
                  <a:schemeClr val="bg1"/>
                </a:solidFill>
              </a:rPr>
              <a:t>latest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number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24D07BC-B321-48DA-9DA6-5A58BD7403BD}"/>
              </a:ext>
            </a:extLst>
          </p:cNvPr>
          <p:cNvGrpSpPr/>
          <p:nvPr/>
        </p:nvGrpSpPr>
        <p:grpSpPr>
          <a:xfrm>
            <a:off x="1667160" y="3441188"/>
            <a:ext cx="8857680" cy="1852764"/>
            <a:chOff x="2064343" y="3296512"/>
            <a:chExt cx="8562445" cy="1603290"/>
          </a:xfrm>
        </p:grpSpPr>
        <p:sp>
          <p:nvSpPr>
            <p:cNvPr id="25" name="Text Placeholder 3"/>
            <p:cNvSpPr txBox="1">
              <a:spLocks/>
            </p:cNvSpPr>
            <p:nvPr/>
          </p:nvSpPr>
          <p:spPr>
            <a:xfrm>
              <a:off x="2064343" y="3296928"/>
              <a:ext cx="3745129" cy="160287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dirty="0">
                  <a:solidFill>
                    <a:schemeClr val="dk1"/>
                  </a:solidFill>
                </a:rPr>
                <a:t>['Tim 0834212554',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 'Peter 0877547887',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 'Bill 0896543112',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 'Tim 0876566344']</a:t>
              </a:r>
              <a:endParaRPr lang="bg-BG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Text Placeholder 3"/>
            <p:cNvSpPr txBox="1">
              <a:spLocks/>
            </p:cNvSpPr>
            <p:nvPr/>
          </p:nvSpPr>
          <p:spPr>
            <a:xfrm>
              <a:off x="6881659" y="3296512"/>
              <a:ext cx="3745129" cy="160315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dirty="0">
                  <a:solidFill>
                    <a:schemeClr val="dk1"/>
                  </a:solidFill>
                </a:rPr>
                <a:t>Tim -&gt; 0876566344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Peter -&gt; 0877547887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Bill -&gt; 0896543112</a:t>
              </a:r>
            </a:p>
            <a:p>
              <a:endParaRPr lang="bg-BG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" name="Arrow: Right 4">
            <a:extLst>
              <a:ext uri="{FF2B5EF4-FFF2-40B4-BE49-F238E27FC236}">
                <a16:creationId xmlns:a16="http://schemas.microsoft.com/office/drawing/2014/main" id="{C3872FE9-FACC-41D1-AE50-BDDDF732C90B}"/>
              </a:ext>
            </a:extLst>
          </p:cNvPr>
          <p:cNvSpPr/>
          <p:nvPr/>
        </p:nvSpPr>
        <p:spPr bwMode="auto">
          <a:xfrm>
            <a:off x="5772978" y="4184610"/>
            <a:ext cx="646043" cy="36576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578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Phone Book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7574B6-79C0-48DF-BE44-3338583772C4}"/>
              </a:ext>
            </a:extLst>
          </p:cNvPr>
          <p:cNvSpPr txBox="1"/>
          <p:nvPr/>
        </p:nvSpPr>
        <p:spPr>
          <a:xfrm>
            <a:off x="1512304" y="1238636"/>
            <a:ext cx="8939947" cy="50194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solve(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input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endParaRPr lang="en-US" altLang="bg-BG" sz="26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let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phonebook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en-US" altLang="bg-BG" sz="26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{}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for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bg-BG" altLang="bg-BG" sz="2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let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line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of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input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let tokens =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line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.split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(' '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  let name = tokens[0];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  let number = tokens[1];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 phonebook</a:t>
            </a:r>
            <a:r>
              <a:rPr lang="bg-BG" altLang="bg-BG" sz="26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[name] = number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for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(let key </a:t>
            </a:r>
            <a:r>
              <a:rPr lang="bg-BG" altLang="bg-BG" sz="26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phonebook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console.log(`${key} -&gt; ${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phonebook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[key]}`);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600" b="1" dirty="0"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758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3894</TotalTime>
  <Words>3462</Words>
  <Application>Microsoft Office PowerPoint</Application>
  <PresentationFormat>Широк екран</PresentationFormat>
  <Paragraphs>448</Paragraphs>
  <Slides>39</Slides>
  <Notes>34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39</vt:i4>
      </vt:variant>
    </vt:vector>
  </HeadingPairs>
  <TitlesOfParts>
    <vt:vector size="47" baseType="lpstr">
      <vt:lpstr>Arial</vt:lpstr>
      <vt:lpstr>Calibri</vt:lpstr>
      <vt:lpstr>Calibri (Body)</vt:lpstr>
      <vt:lpstr>Consolas</vt:lpstr>
      <vt:lpstr>Wingdings</vt:lpstr>
      <vt:lpstr>Wingdings 2</vt:lpstr>
      <vt:lpstr>SoftUni</vt:lpstr>
      <vt:lpstr>1_SoftUni</vt:lpstr>
      <vt:lpstr>Associative Arrays</vt:lpstr>
      <vt:lpstr>Table of Contents</vt:lpstr>
      <vt:lpstr>Have a Question?</vt:lpstr>
      <vt:lpstr>Associative Arrays</vt:lpstr>
      <vt:lpstr>What is an Associative Array ?</vt:lpstr>
      <vt:lpstr>Declaration</vt:lpstr>
      <vt:lpstr>Using for – in</vt:lpstr>
      <vt:lpstr>Problem: Phone Book</vt:lpstr>
      <vt:lpstr>Solution: Phone Book</vt:lpstr>
      <vt:lpstr>Manipulating Associative Arrays</vt:lpstr>
      <vt:lpstr>Problem: Meetings</vt:lpstr>
      <vt:lpstr>Example: Meetings</vt:lpstr>
      <vt:lpstr>Solution: Meetings</vt:lpstr>
      <vt:lpstr>Sorting Associative Arrays</vt:lpstr>
      <vt:lpstr>Sorting By Key</vt:lpstr>
      <vt:lpstr>Problem: Sort Addressbook</vt:lpstr>
      <vt:lpstr>Solution: Sort Addressbook</vt:lpstr>
      <vt:lpstr>Sorting By Value</vt:lpstr>
      <vt:lpstr>Nested Data Structures</vt:lpstr>
      <vt:lpstr>Sorting Nested Data Structures</vt:lpstr>
      <vt:lpstr>Maps</vt:lpstr>
      <vt:lpstr>What is a Map?</vt:lpstr>
      <vt:lpstr>Adding/Accessing Elements</vt:lpstr>
      <vt:lpstr>Contains / Delete</vt:lpstr>
      <vt:lpstr>Iterators</vt:lpstr>
      <vt:lpstr>Iterating a Map</vt:lpstr>
      <vt:lpstr>Problem: Storage</vt:lpstr>
      <vt:lpstr>Solution: Storage</vt:lpstr>
      <vt:lpstr>Map Sorting </vt:lpstr>
      <vt:lpstr>Problem: School Grades</vt:lpstr>
      <vt:lpstr>Solution: School Grades</vt:lpstr>
      <vt:lpstr>Solution: School Grades – Compare Function</vt:lpstr>
      <vt:lpstr>Sets</vt:lpstr>
      <vt:lpstr>What is a Set?</vt:lpstr>
      <vt:lpstr>Live Exercises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Fundamentals - Associative Arrays and Maps - JS</dc:title>
  <dc:subject>Software Development</dc:subject>
  <dc:creator>Software University</dc:creator>
  <cp:keywords>Technologies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Боряна Димитрова</cp:lastModifiedBy>
  <cp:revision>19</cp:revision>
  <dcterms:created xsi:type="dcterms:W3CDTF">2018-05-23T13:08:44Z</dcterms:created>
  <dcterms:modified xsi:type="dcterms:W3CDTF">2021-01-05T08:18:43Z</dcterms:modified>
  <cp:category>programming;computer programming;software development;web development</cp:category>
</cp:coreProperties>
</file>