
<file path=[Content_Types].xml><?xml version="1.0" encoding="utf-8"?>
<Types xmlns="http://schemas.openxmlformats.org/package/2006/content-types">
  <Default Extension="emf" ContentType="image/x-emf"/>
  <Default Extension="jfif" ContentType="image/pn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</p:sldMasterIdLst>
  <p:notesMasterIdLst>
    <p:notesMasterId r:id="rId45"/>
  </p:notesMasterIdLst>
  <p:handoutMasterIdLst>
    <p:handoutMasterId r:id="rId46"/>
  </p:handoutMasterIdLst>
  <p:sldIdLst>
    <p:sldId id="256" r:id="rId2"/>
    <p:sldId id="276" r:id="rId3"/>
    <p:sldId id="492" r:id="rId4"/>
    <p:sldId id="299" r:id="rId5"/>
    <p:sldId id="300" r:id="rId6"/>
    <p:sldId id="307" r:id="rId7"/>
    <p:sldId id="340" r:id="rId8"/>
    <p:sldId id="270" r:id="rId9"/>
    <p:sldId id="316" r:id="rId10"/>
    <p:sldId id="317" r:id="rId11"/>
    <p:sldId id="279" r:id="rId12"/>
    <p:sldId id="311" r:id="rId13"/>
    <p:sldId id="514" r:id="rId14"/>
    <p:sldId id="515" r:id="rId15"/>
    <p:sldId id="505" r:id="rId16"/>
    <p:sldId id="312" r:id="rId17"/>
    <p:sldId id="506" r:id="rId18"/>
    <p:sldId id="509" r:id="rId19"/>
    <p:sldId id="510" r:id="rId20"/>
    <p:sldId id="511" r:id="rId21"/>
    <p:sldId id="281" r:id="rId22"/>
    <p:sldId id="282" r:id="rId23"/>
    <p:sldId id="277" r:id="rId24"/>
    <p:sldId id="278" r:id="rId25"/>
    <p:sldId id="508" r:id="rId26"/>
    <p:sldId id="280" r:id="rId27"/>
    <p:sldId id="512" r:id="rId28"/>
    <p:sldId id="295" r:id="rId29"/>
    <p:sldId id="495" r:id="rId30"/>
    <p:sldId id="309" r:id="rId31"/>
    <p:sldId id="310" r:id="rId32"/>
    <p:sldId id="496" r:id="rId33"/>
    <p:sldId id="271" r:id="rId34"/>
    <p:sldId id="497" r:id="rId35"/>
    <p:sldId id="498" r:id="rId36"/>
    <p:sldId id="499" r:id="rId37"/>
    <p:sldId id="513" r:id="rId38"/>
    <p:sldId id="349" r:id="rId39"/>
    <p:sldId id="401" r:id="rId40"/>
    <p:sldId id="516" r:id="rId41"/>
    <p:sldId id="517" r:id="rId42"/>
    <p:sldId id="493" r:id="rId43"/>
    <p:sldId id="405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A0C7653D-1924-4F56-9E27-AA2B21F1DA92}">
          <p14:sldIdLst>
            <p14:sldId id="256"/>
            <p14:sldId id="276"/>
            <p14:sldId id="492"/>
          </p14:sldIdLst>
        </p14:section>
        <p14:section name="Defining Classes" id="{20BDB388-E074-4A03-B703-B0889BCF55F7}">
          <p14:sldIdLst>
            <p14:sldId id="299"/>
            <p14:sldId id="300"/>
            <p14:sldId id="307"/>
            <p14:sldId id="340"/>
            <p14:sldId id="270"/>
            <p14:sldId id="316"/>
            <p14:sldId id="317"/>
            <p14:sldId id="279"/>
            <p14:sldId id="311"/>
            <p14:sldId id="514"/>
            <p14:sldId id="515"/>
            <p14:sldId id="505"/>
            <p14:sldId id="312"/>
            <p14:sldId id="506"/>
          </p14:sldIdLst>
        </p14:section>
        <p14:section name="DOM Classes" id="{5B08A947-AF17-477B-AAAD-1AA7C8105B5B}">
          <p14:sldIdLst>
            <p14:sldId id="509"/>
            <p14:sldId id="510"/>
            <p14:sldId id="511"/>
            <p14:sldId id="281"/>
            <p14:sldId id="282"/>
            <p14:sldId id="277"/>
            <p14:sldId id="278"/>
            <p14:sldId id="508"/>
            <p14:sldId id="280"/>
            <p14:sldId id="512"/>
            <p14:sldId id="295"/>
          </p14:sldIdLst>
        </p14:section>
        <p14:section name="Build-in Classes" id="{D805BE94-6B31-4F18-A3FC-A8020B01A0FF}">
          <p14:sldIdLst>
            <p14:sldId id="495"/>
            <p14:sldId id="309"/>
            <p14:sldId id="310"/>
            <p14:sldId id="496"/>
            <p14:sldId id="271"/>
            <p14:sldId id="497"/>
            <p14:sldId id="498"/>
            <p14:sldId id="499"/>
            <p14:sldId id="513"/>
          </p14:sldIdLst>
        </p14:section>
        <p14:section name="Conclusion" id="{E19D07F1-86E2-47E9-B2AB-7ADC4F89DC12}">
          <p14:sldIdLst>
            <p14:sldId id="349"/>
            <p14:sldId id="401"/>
            <p14:sldId id="516"/>
            <p14:sldId id="517"/>
            <p14:sldId id="493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173" autoAdjust="0"/>
    <p:restoredTop sz="95214" autoAdjust="0"/>
  </p:normalViewPr>
  <p:slideViewPr>
    <p:cSldViewPr showGuides="1">
      <p:cViewPr varScale="1">
        <p:scale>
          <a:sx n="86" d="100"/>
          <a:sy n="86" d="100"/>
        </p:scale>
        <p:origin x="691" y="67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17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17.5.2021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BD11C3-9FCD-4EAE-876D-E766924FAFF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563910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DC77F2-5C89-4F9E-B2E0-8026E1A640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5087A-1779-478D-AFFA-09E6C2F1941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BE799E-74BB-4BC5-94DA-716438FE329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6164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581920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9810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1120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7482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221106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175271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473292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719282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496944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https://about.softuni.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711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3771463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15036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204689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99344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Top">
            <a:extLst>
              <a:ext uri="{FF2B5EF4-FFF2-40B4-BE49-F238E27FC236}">
                <a16:creationId xmlns:a16="http://schemas.microsoft.com/office/drawing/2014/main" id="{454BD9C2-93A6-4860-A758-846ED0E1C8FA}"/>
              </a:ext>
            </a:extLst>
          </p:cNvPr>
          <p:cNvSpPr/>
          <p:nvPr userDrawn="1"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9906000" y="0"/>
            <a:ext cx="2290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98973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17220" y="1121143"/>
            <a:ext cx="9878013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4107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578240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gacy Fe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91656B1-5977-476C-B4D0-0644CB7AA9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2068" t="29627" r="44723" b="30341"/>
          <a:stretch/>
        </p:blipFill>
        <p:spPr>
          <a:xfrm>
            <a:off x="-3478" y="0"/>
            <a:ext cx="1155600" cy="6858000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8" name="Logo Software University" descr="Software University logo">
            <a:extLst>
              <a:ext uri="{FF2B5EF4-FFF2-40B4-BE49-F238E27FC236}">
                <a16:creationId xmlns:a16="http://schemas.microsoft.com/office/drawing/2014/main" id="{5197C268-FA14-4665-8C17-4E607C54583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352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688608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2428145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6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19735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  <p:sldLayoutId id="2147483707" r:id="rId14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hyperlink" Target="https://coca-colahellenic.com/" TargetMode="External"/><Relationship Id="rId18" Type="http://schemas.openxmlformats.org/officeDocument/2006/relationships/image" Target="../media/image34.png"/><Relationship Id="rId3" Type="http://schemas.openxmlformats.org/officeDocument/2006/relationships/hyperlink" Target="http://www.infragistics.com/" TargetMode="External"/><Relationship Id="rId21" Type="http://schemas.openxmlformats.org/officeDocument/2006/relationships/image" Target="../media/image36.png"/><Relationship Id="rId7" Type="http://schemas.openxmlformats.org/officeDocument/2006/relationships/hyperlink" Target="http://www.postbank.bg/" TargetMode="External"/><Relationship Id="rId12" Type="http://schemas.openxmlformats.org/officeDocument/2006/relationships/image" Target="../media/image31.jpeg"/><Relationship Id="rId17" Type="http://schemas.openxmlformats.org/officeDocument/2006/relationships/hyperlink" Target="https://www.zuehlke.com/" TargetMode="External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33.png"/><Relationship Id="rId20" Type="http://schemas.openxmlformats.org/officeDocument/2006/relationships/image" Target="../media/image35.jfi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11" Type="http://schemas.openxmlformats.org/officeDocument/2006/relationships/hyperlink" Target="https://motion-software.com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xs-software.com/" TargetMode="External"/><Relationship Id="rId10" Type="http://schemas.openxmlformats.org/officeDocument/2006/relationships/image" Target="../media/image30.png"/><Relationship Id="rId19" Type="http://schemas.openxmlformats.org/officeDocument/2006/relationships/hyperlink" Target="https://www.softwaregroup.com/" TargetMode="External"/><Relationship Id="rId4" Type="http://schemas.openxmlformats.org/officeDocument/2006/relationships/image" Target="../media/image27.png"/><Relationship Id="rId9" Type="http://schemas.openxmlformats.org/officeDocument/2006/relationships/hyperlink" Target="http://smartit.bg/" TargetMode="External"/><Relationship Id="rId14" Type="http://schemas.openxmlformats.org/officeDocument/2006/relationships/image" Target="../media/image32.png"/><Relationship Id="rId22" Type="http://schemas.openxmlformats.org/officeDocument/2006/relationships/image" Target="../media/image37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hyperlink" Target="https://eee.bg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hyperlink" Target="https://codexio.bg/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1.png"/><Relationship Id="rId4" Type="http://schemas.openxmlformats.org/officeDocument/2006/relationships/hyperlink" Target="https://softuni.bg/" TargetMode="Externa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0C51328A-8571-46B0-83FA-2633D13694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Constructor, Properties, Methods, Getters, Setters</a:t>
            </a:r>
            <a:endParaRPr lang="bg-BG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JavaScript Classes</a:t>
            </a:r>
          </a:p>
        </p:txBody>
      </p:sp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:a16="http://schemas.microsoft.com/office/drawing/2014/main" id="{760838BD-3C07-4E9B-950D-FCA4B0A6F28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859" y="2281096"/>
            <a:ext cx="2500403" cy="2500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E372C3A-CED4-4B97-985C-06A42C34B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Person</a:t>
            </a:r>
            <a:endParaRPr lang="bg-BG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D6B0EAD-F500-4927-8B64-06AF7E2499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3087" y="1812572"/>
            <a:ext cx="8285825" cy="39114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class</a:t>
            </a:r>
            <a:r>
              <a:rPr lang="en-US" sz="2000" b="1" dirty="0">
                <a:latin typeface="Consolas" panose="020B0609020204030204" pitchFamily="49" charset="0"/>
              </a:rPr>
              <a:t> Person 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constructor</a:t>
            </a:r>
            <a:r>
              <a:rPr lang="en-US" sz="2000" b="1" dirty="0">
                <a:latin typeface="Consolas" panose="020B0609020204030204" pitchFamily="49" charset="0"/>
              </a:rPr>
              <a:t>(</a:t>
            </a:r>
            <a:r>
              <a:rPr lang="en-US" sz="2000" b="1" dirty="0" err="1">
                <a:latin typeface="Consolas" panose="020B0609020204030204" pitchFamily="49" charset="0"/>
              </a:rPr>
              <a:t>fName</a:t>
            </a:r>
            <a:r>
              <a:rPr lang="en-US" sz="2000" b="1" dirty="0">
                <a:latin typeface="Consolas" panose="020B0609020204030204" pitchFamily="49" charset="0"/>
              </a:rPr>
              <a:t>, </a:t>
            </a:r>
            <a:r>
              <a:rPr lang="en-US" sz="2000" b="1" dirty="0" err="1">
                <a:latin typeface="Consolas" panose="020B0609020204030204" pitchFamily="49" charset="0"/>
              </a:rPr>
              <a:t>lName</a:t>
            </a:r>
            <a:r>
              <a:rPr lang="en-US" sz="2000" b="1" dirty="0">
                <a:latin typeface="Consolas" panose="020B0609020204030204" pitchFamily="49" charset="0"/>
              </a:rPr>
              <a:t>, age, email) 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    </a:t>
            </a:r>
            <a:r>
              <a:rPr lang="en-US" sz="2000" b="1" dirty="0" err="1">
                <a:latin typeface="Consolas" panose="020B0609020204030204" pitchFamily="49" charset="0"/>
              </a:rPr>
              <a:t>this.firstName</a:t>
            </a:r>
            <a:r>
              <a:rPr lang="en-US" sz="2000" b="1" dirty="0">
                <a:latin typeface="Consolas" panose="020B0609020204030204" pitchFamily="49" charset="0"/>
              </a:rPr>
              <a:t> = </a:t>
            </a:r>
            <a:r>
              <a:rPr lang="en-US" sz="2000" b="1" dirty="0" err="1">
                <a:latin typeface="Consolas" panose="020B0609020204030204" pitchFamily="49" charset="0"/>
              </a:rPr>
              <a:t>fName</a:t>
            </a:r>
            <a:r>
              <a:rPr lang="en-US" sz="20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    </a:t>
            </a:r>
            <a:r>
              <a:rPr lang="en-US" sz="2000" b="1" dirty="0" err="1">
                <a:latin typeface="Consolas" panose="020B0609020204030204" pitchFamily="49" charset="0"/>
              </a:rPr>
              <a:t>this.lastName</a:t>
            </a:r>
            <a:r>
              <a:rPr lang="en-US" sz="2000" b="1" dirty="0">
                <a:latin typeface="Consolas" panose="020B0609020204030204" pitchFamily="49" charset="0"/>
              </a:rPr>
              <a:t> = </a:t>
            </a:r>
            <a:r>
              <a:rPr lang="en-US" sz="2000" b="1" dirty="0" err="1">
                <a:latin typeface="Consolas" panose="020B0609020204030204" pitchFamily="49" charset="0"/>
              </a:rPr>
              <a:t>lName</a:t>
            </a:r>
            <a:r>
              <a:rPr lang="en-US" sz="20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    </a:t>
            </a:r>
            <a:r>
              <a:rPr lang="en-US" sz="2000" b="1" dirty="0" err="1">
                <a:latin typeface="Consolas" panose="020B0609020204030204" pitchFamily="49" charset="0"/>
              </a:rPr>
              <a:t>this.age</a:t>
            </a:r>
            <a:r>
              <a:rPr lang="en-US" sz="2000" b="1" dirty="0">
                <a:latin typeface="Consolas" panose="020B0609020204030204" pitchFamily="49" charset="0"/>
              </a:rPr>
              <a:t> = age;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    </a:t>
            </a:r>
            <a:r>
              <a:rPr lang="en-US" sz="2000" b="1" dirty="0" err="1">
                <a:latin typeface="Consolas" panose="020B0609020204030204" pitchFamily="49" charset="0"/>
              </a:rPr>
              <a:t>this.email</a:t>
            </a:r>
            <a:r>
              <a:rPr lang="en-US" sz="2000" b="1" dirty="0">
                <a:latin typeface="Consolas" panose="020B0609020204030204" pitchFamily="49" charset="0"/>
              </a:rPr>
              <a:t> = email;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}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</a:t>
            </a:r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toString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2000" b="1" dirty="0">
                <a:latin typeface="Consolas" panose="020B0609020204030204" pitchFamily="49" charset="0"/>
              </a:rPr>
              <a:t> 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   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2000" b="1" dirty="0">
                <a:latin typeface="Consolas" panose="020B0609020204030204" pitchFamily="49" charset="0"/>
              </a:rPr>
              <a:t> `${</a:t>
            </a:r>
            <a:r>
              <a:rPr lang="en-US" sz="2000" b="1" dirty="0" err="1">
                <a:latin typeface="Consolas" panose="020B0609020204030204" pitchFamily="49" charset="0"/>
              </a:rPr>
              <a:t>this.firstName</a:t>
            </a:r>
            <a:r>
              <a:rPr lang="en-US" sz="2000" b="1" dirty="0">
                <a:latin typeface="Consolas" panose="020B0609020204030204" pitchFamily="49" charset="0"/>
              </a:rPr>
              <a:t>} ${</a:t>
            </a:r>
            <a:r>
              <a:rPr lang="en-US" sz="2000" b="1" dirty="0" err="1">
                <a:latin typeface="Consolas" panose="020B0609020204030204" pitchFamily="49" charset="0"/>
              </a:rPr>
              <a:t>this.lastName</a:t>
            </a:r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            (age: ${</a:t>
            </a:r>
            <a:r>
              <a:rPr lang="en-US" sz="2000" b="1" dirty="0" err="1">
                <a:latin typeface="Consolas" panose="020B0609020204030204" pitchFamily="49" charset="0"/>
              </a:rPr>
              <a:t>this.age</a:t>
            </a:r>
            <a:r>
              <a:rPr lang="en-US" sz="2000" b="1" dirty="0">
                <a:latin typeface="Consolas" panose="020B0609020204030204" pitchFamily="49" charset="0"/>
              </a:rPr>
              <a:t>}, email: ${</a:t>
            </a:r>
            <a:r>
              <a:rPr lang="en-US" sz="2000" b="1" dirty="0" err="1">
                <a:latin typeface="Consolas" panose="020B0609020204030204" pitchFamily="49" charset="0"/>
              </a:rPr>
              <a:t>this.email</a:t>
            </a:r>
            <a:r>
              <a:rPr lang="en-US" sz="2000" b="1" dirty="0">
                <a:latin typeface="Consolas" panose="020B0609020204030204" pitchFamily="49" charset="0"/>
              </a:rPr>
              <a:t>})`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}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}</a:t>
            </a:r>
            <a:endParaRPr lang="en-US" sz="2000" b="1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3885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instanceof</a:t>
            </a:r>
            <a:r>
              <a:rPr lang="en-US" dirty="0"/>
              <a:t> operator returns </a:t>
            </a:r>
            <a:r>
              <a:rPr lang="en-US" b="1" dirty="0">
                <a:solidFill>
                  <a:schemeClr val="bg1"/>
                </a:solidFill>
              </a:rPr>
              <a:t>true</a:t>
            </a:r>
            <a:r>
              <a:rPr lang="en-US" dirty="0"/>
              <a:t> if the given </a:t>
            </a:r>
            <a:br>
              <a:rPr lang="bg-BG" dirty="0"/>
            </a:br>
            <a:r>
              <a:rPr lang="en-US" dirty="0"/>
              <a:t>object is an </a:t>
            </a:r>
            <a:r>
              <a:rPr lang="en-US" b="1" dirty="0">
                <a:solidFill>
                  <a:schemeClr val="bg1"/>
                </a:solidFill>
              </a:rPr>
              <a:t>instance</a:t>
            </a:r>
            <a:r>
              <a:rPr lang="en-US" dirty="0"/>
              <a:t> of the specified class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Instanceof Operator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511831" y="2898404"/>
            <a:ext cx="8444169" cy="2222898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const circle = new Circle(5);</a:t>
            </a:r>
          </a:p>
          <a:p>
            <a:pPr>
              <a:spcBef>
                <a:spcPts val="1800"/>
              </a:spcBef>
            </a:pPr>
            <a:r>
              <a:rPr lang="en-US" sz="2400" b="1" dirty="0">
                <a:latin typeface="Consolas" panose="020B0609020204030204" pitchFamily="49" charset="0"/>
              </a:rPr>
              <a:t>console.log(circle 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instanceof</a:t>
            </a:r>
            <a:r>
              <a:rPr lang="en-US" sz="2400" b="1" dirty="0">
                <a:latin typeface="Consolas" panose="020B0609020204030204" pitchFamily="49" charset="0"/>
              </a:rPr>
              <a:t> Circle);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true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console.log(circle 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instanceof</a:t>
            </a:r>
            <a:r>
              <a:rPr lang="en-US" sz="2400" b="1" dirty="0">
                <a:latin typeface="Consolas" panose="020B0609020204030204" pitchFamily="49" charset="0"/>
              </a:rPr>
              <a:t> Object);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true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console.log(circle 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instanceof</a:t>
            </a:r>
            <a:r>
              <a:rPr lang="en-US" sz="2400" b="1" dirty="0">
                <a:latin typeface="Consolas" panose="020B0609020204030204" pitchFamily="49" charset="0"/>
              </a:rPr>
              <a:t> String);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false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console.log(circle 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instanceof</a:t>
            </a:r>
            <a:r>
              <a:rPr lang="en-US" sz="2400" b="1" dirty="0">
                <a:latin typeface="Consolas" panose="020B0609020204030204" pitchFamily="49" charset="0"/>
              </a:rPr>
              <a:t> Number);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false</a:t>
            </a:r>
            <a:endParaRPr lang="bg-BG" sz="24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0867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static</a:t>
            </a:r>
            <a:r>
              <a:rPr lang="en-US" dirty="0"/>
              <a:t> keyword defines a </a:t>
            </a:r>
            <a:r>
              <a:rPr lang="en-US" b="1" dirty="0">
                <a:solidFill>
                  <a:schemeClr val="bg1"/>
                </a:solidFill>
              </a:rPr>
              <a:t>static method </a:t>
            </a:r>
            <a:r>
              <a:rPr lang="en-US" dirty="0"/>
              <a:t>for a class</a:t>
            </a:r>
          </a:p>
          <a:p>
            <a:pPr>
              <a:spcBef>
                <a:spcPts val="10800"/>
              </a:spcBef>
            </a:pPr>
            <a:r>
              <a:rPr lang="en-US" dirty="0"/>
              <a:t>Static methods are </a:t>
            </a:r>
            <a:r>
              <a:rPr lang="en-US" b="1" dirty="0">
                <a:solidFill>
                  <a:schemeClr val="bg1"/>
                </a:solidFill>
              </a:rPr>
              <a:t>part of the class </a:t>
            </a:r>
            <a:r>
              <a:rPr lang="en-US" dirty="0"/>
              <a:t>and not of its instances</a:t>
            </a:r>
          </a:p>
          <a:p>
            <a:pPr>
              <a:spcBef>
                <a:spcPts val="5400"/>
              </a:spcBef>
            </a:pPr>
            <a:r>
              <a:rPr lang="en-US" dirty="0"/>
              <a:t>They can </a:t>
            </a:r>
            <a:r>
              <a:rPr lang="en-US" b="1" dirty="0">
                <a:solidFill>
                  <a:schemeClr val="bg1"/>
                </a:solidFill>
              </a:rPr>
              <a:t>only</a:t>
            </a:r>
            <a:r>
              <a:rPr lang="en-US" dirty="0"/>
              <a:t> access other static methods via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this</a:t>
            </a:r>
            <a:r>
              <a:rPr lang="en-US" dirty="0"/>
              <a:t> context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/>
              <a:t>Static Methods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43960" y="1809000"/>
            <a:ext cx="10976550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class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MyClass</a:t>
            </a:r>
            <a:r>
              <a:rPr lang="en-US" sz="2400" b="1" dirty="0">
                <a:latin typeface="Consolas" panose="020B0609020204030204" pitchFamily="49" charset="0"/>
              </a:rPr>
              <a:t> {</a:t>
            </a:r>
          </a:p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 static</a:t>
            </a:r>
            <a:r>
              <a:rPr lang="en-US" sz="2400" b="1" dirty="0">
                <a:latin typeface="Consolas" panose="020B0609020204030204" pitchFamily="49" charset="0"/>
              </a:rPr>
              <a:t> </a:t>
            </a:r>
            <a:r>
              <a:rPr lang="en-US" sz="2400" b="1" dirty="0" err="1">
                <a:latin typeface="Consolas" panose="020B0609020204030204" pitchFamily="49" charset="0"/>
              </a:rPr>
              <a:t>staticMethod</a:t>
            </a:r>
            <a:r>
              <a:rPr lang="en-US" sz="2400" b="1" dirty="0">
                <a:latin typeface="Consolas" panose="020B0609020204030204" pitchFamily="49" charset="0"/>
              </a:rPr>
              <a:t>() { return 'Static call'; }</a:t>
            </a:r>
          </a:p>
          <a:p>
            <a:r>
              <a:rPr lang="en-US" sz="2400" b="1" dirty="0"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43960" y="5139000"/>
            <a:ext cx="10877109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static</a:t>
            </a:r>
            <a:r>
              <a:rPr lang="en-US" sz="2400" b="1" dirty="0">
                <a:latin typeface="Consolas" panose="020B0609020204030204" pitchFamily="49" charset="0"/>
              </a:rPr>
              <a:t> </a:t>
            </a:r>
            <a:r>
              <a:rPr lang="en-US" sz="2400" b="1" dirty="0" err="1">
                <a:latin typeface="Consolas" panose="020B0609020204030204" pitchFamily="49" charset="0"/>
              </a:rPr>
              <a:t>anotherStaticMethod</a:t>
            </a:r>
            <a:r>
              <a:rPr lang="en-US" sz="2400" b="1" dirty="0">
                <a:latin typeface="Consolas" panose="020B0609020204030204" pitchFamily="49" charset="0"/>
              </a:rPr>
              <a:t>() 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return </a:t>
            </a:r>
            <a:r>
              <a:rPr lang="en-US" sz="2400" b="1" dirty="0" err="1">
                <a:latin typeface="Consolas" panose="020B0609020204030204" pitchFamily="49" charset="0"/>
              </a:rPr>
              <a:t>this.staticMethod</a:t>
            </a:r>
            <a:r>
              <a:rPr lang="en-US" sz="2400" b="1" dirty="0">
                <a:latin typeface="Consolas" panose="020B0609020204030204" pitchFamily="49" charset="0"/>
              </a:rPr>
              <a:t>() + ' from another method';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</a:t>
            </a:r>
            <a:endParaRPr lang="en-US" sz="24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2A163F7-12E6-492E-B07C-950DEC1F89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960" y="3831559"/>
            <a:ext cx="1097655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console.log(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MyClass</a:t>
            </a:r>
            <a:r>
              <a:rPr lang="en-US" sz="2400" b="1" dirty="0" err="1">
                <a:latin typeface="Consolas" panose="020B0609020204030204" pitchFamily="49" charset="0"/>
              </a:rPr>
              <a:t>.staticMethod</a:t>
            </a:r>
            <a:r>
              <a:rPr lang="en-US" sz="2400" b="1" dirty="0">
                <a:latin typeface="Consolas" panose="020B0609020204030204" pitchFamily="49" charset="0"/>
              </a:rPr>
              <a:t>())</a:t>
            </a:r>
            <a:endParaRPr lang="en-US" sz="2400" b="1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9591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B5C497B-FEA1-4769-9622-586D6C9B44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6BEC4FF-BA25-4DDC-9514-1044B85A11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Write a </a:t>
            </a:r>
            <a:r>
              <a:rPr lang="en-US" b="1" dirty="0">
                <a:solidFill>
                  <a:schemeClr val="bg1"/>
                </a:solidFill>
              </a:rPr>
              <a:t>class</a:t>
            </a:r>
            <a:r>
              <a:rPr lang="en-US" dirty="0"/>
              <a:t> representing a </a:t>
            </a:r>
            <a:r>
              <a:rPr lang="en-US" b="1" dirty="0">
                <a:solidFill>
                  <a:schemeClr val="bg1"/>
                </a:solidFill>
              </a:rPr>
              <a:t>Point</a:t>
            </a:r>
            <a:r>
              <a:rPr lang="en-US" dirty="0"/>
              <a:t> in the plane</a:t>
            </a:r>
          </a:p>
          <a:p>
            <a:pPr lvl="1"/>
            <a:r>
              <a:rPr lang="en-US" dirty="0"/>
              <a:t>Properties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x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y</a:t>
            </a:r>
            <a:r>
              <a:rPr lang="en-US" dirty="0"/>
              <a:t>, set through the </a:t>
            </a:r>
            <a:r>
              <a:rPr lang="en-US" b="1" dirty="0">
                <a:solidFill>
                  <a:schemeClr val="bg1"/>
                </a:solidFill>
              </a:rPr>
              <a:t>constructor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Static</a:t>
            </a:r>
            <a:r>
              <a:rPr lang="en-US" dirty="0"/>
              <a:t> method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distance()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Takes </a:t>
            </a:r>
            <a:r>
              <a:rPr lang="en-US" b="1" dirty="0">
                <a:solidFill>
                  <a:schemeClr val="bg1"/>
                </a:solidFill>
              </a:rPr>
              <a:t>two parameters </a:t>
            </a:r>
            <a:r>
              <a:rPr lang="en-US" dirty="0"/>
              <a:t>of type </a:t>
            </a:r>
            <a:r>
              <a:rPr lang="en-US" b="1" dirty="0">
                <a:solidFill>
                  <a:schemeClr val="bg1"/>
                </a:solidFill>
              </a:rPr>
              <a:t>Point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Returns </a:t>
            </a:r>
            <a:r>
              <a:rPr lang="en-US" b="1" dirty="0">
                <a:solidFill>
                  <a:schemeClr val="bg1"/>
                </a:solidFill>
              </a:rPr>
              <a:t>Euclidian distance </a:t>
            </a:r>
            <a:r>
              <a:rPr lang="en-US" dirty="0"/>
              <a:t>between them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AB4EC88-2484-47D0-9E34-992753537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Point Distance</a:t>
            </a:r>
          </a:p>
        </p:txBody>
      </p:sp>
    </p:spTree>
    <p:extLst>
      <p:ext uri="{BB962C8B-B14F-4D97-AF65-F5344CB8AC3E}">
        <p14:creationId xmlns:p14="http://schemas.microsoft.com/office/powerpoint/2010/main" val="2859184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83B90D0-3B98-4986-85AD-FC77005D2C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EB0E21E-2943-4828-A70B-DBA33FE07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Point Distance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6B21747-288A-4923-8DFF-79165E711E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1000" y="1478908"/>
            <a:ext cx="8550000" cy="465009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effectLst/>
                <a:latin typeface="Consolas" panose="020B0609020204030204" pitchFamily="49" charset="0"/>
              </a:rPr>
              <a:t>class Point {</a:t>
            </a:r>
          </a:p>
          <a:p>
            <a:r>
              <a:rPr lang="en-US" sz="2400" b="1" dirty="0">
                <a:effectLst/>
                <a:latin typeface="Consolas" panose="020B0609020204030204" pitchFamily="49" charset="0"/>
              </a:rPr>
              <a:t>    </a:t>
            </a:r>
            <a:r>
              <a:rPr lang="en-US" sz="2400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constructor</a:t>
            </a:r>
            <a:r>
              <a:rPr lang="en-US" sz="2400" b="1" dirty="0">
                <a:effectLst/>
                <a:latin typeface="Consolas" panose="020B0609020204030204" pitchFamily="49" charset="0"/>
              </a:rPr>
              <a:t>(x, y) {</a:t>
            </a:r>
          </a:p>
          <a:p>
            <a:r>
              <a:rPr lang="en-US" sz="2400" b="1" dirty="0">
                <a:effectLst/>
                <a:latin typeface="Consolas" panose="020B0609020204030204" pitchFamily="49" charset="0"/>
              </a:rPr>
              <a:t>        </a:t>
            </a:r>
            <a:r>
              <a:rPr lang="en-US" sz="2400" b="1" dirty="0" err="1">
                <a:effectLst/>
                <a:latin typeface="Consolas" panose="020B0609020204030204" pitchFamily="49" charset="0"/>
              </a:rPr>
              <a:t>this.x</a:t>
            </a:r>
            <a:r>
              <a:rPr lang="en-US" sz="2400" b="1" dirty="0">
                <a:effectLst/>
                <a:latin typeface="Consolas" panose="020B0609020204030204" pitchFamily="49" charset="0"/>
              </a:rPr>
              <a:t> = x;</a:t>
            </a:r>
          </a:p>
          <a:p>
            <a:r>
              <a:rPr lang="en-US" sz="2400" b="1" dirty="0">
                <a:effectLst/>
                <a:latin typeface="Consolas" panose="020B0609020204030204" pitchFamily="49" charset="0"/>
              </a:rPr>
              <a:t>        </a:t>
            </a:r>
            <a:r>
              <a:rPr lang="en-US" sz="2400" b="1" dirty="0" err="1">
                <a:effectLst/>
                <a:latin typeface="Consolas" panose="020B0609020204030204" pitchFamily="49" charset="0"/>
              </a:rPr>
              <a:t>this.y</a:t>
            </a:r>
            <a:r>
              <a:rPr lang="en-US" sz="2400" b="1" dirty="0">
                <a:effectLst/>
                <a:latin typeface="Consolas" panose="020B0609020204030204" pitchFamily="49" charset="0"/>
              </a:rPr>
              <a:t> = y;</a:t>
            </a:r>
          </a:p>
          <a:p>
            <a:r>
              <a:rPr lang="en-US" sz="2400" b="1" dirty="0">
                <a:effectLst/>
                <a:latin typeface="Consolas" panose="020B0609020204030204" pitchFamily="49" charset="0"/>
              </a:rPr>
              <a:t>    }</a:t>
            </a:r>
          </a:p>
          <a:p>
            <a:endParaRPr lang="en-US" sz="2400" b="1" dirty="0">
              <a:effectLst/>
              <a:latin typeface="Consolas" panose="020B0609020204030204" pitchFamily="49" charset="0"/>
            </a:endParaRPr>
          </a:p>
          <a:p>
            <a:r>
              <a:rPr lang="en-US" sz="2400" b="1" dirty="0">
                <a:effectLst/>
                <a:latin typeface="Consolas" panose="020B0609020204030204" pitchFamily="49" charset="0"/>
              </a:rPr>
              <a:t>    static </a:t>
            </a:r>
            <a:r>
              <a:rPr lang="en-US" sz="2400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distance</a:t>
            </a:r>
            <a:r>
              <a:rPr lang="en-US" sz="2400" b="1" dirty="0">
                <a:effectLst/>
                <a:latin typeface="Consolas" panose="020B0609020204030204" pitchFamily="49" charset="0"/>
              </a:rPr>
              <a:t>(p1, p2) {</a:t>
            </a:r>
          </a:p>
          <a:p>
            <a:r>
              <a:rPr lang="en-US" sz="2400" b="1" dirty="0">
                <a:effectLst/>
                <a:latin typeface="Consolas" panose="020B0609020204030204" pitchFamily="49" charset="0"/>
              </a:rPr>
              <a:t>        const dx = p1.x - p2.x;</a:t>
            </a:r>
          </a:p>
          <a:p>
            <a:r>
              <a:rPr lang="en-US" sz="2400" b="1" dirty="0">
                <a:effectLst/>
                <a:latin typeface="Consolas" panose="020B0609020204030204" pitchFamily="49" charset="0"/>
              </a:rPr>
              <a:t>        const </a:t>
            </a:r>
            <a:r>
              <a:rPr lang="en-US" sz="2400" b="1" dirty="0" err="1">
                <a:latin typeface="Consolas" panose="020B0609020204030204" pitchFamily="49" charset="0"/>
              </a:rPr>
              <a:t>d</a:t>
            </a:r>
            <a:r>
              <a:rPr lang="en-US" sz="2400" b="1" dirty="0" err="1">
                <a:effectLst/>
                <a:latin typeface="Consolas" panose="020B0609020204030204" pitchFamily="49" charset="0"/>
              </a:rPr>
              <a:t>y</a:t>
            </a:r>
            <a:r>
              <a:rPr lang="en-US" sz="2400" b="1" dirty="0">
                <a:effectLst/>
                <a:latin typeface="Consolas" panose="020B0609020204030204" pitchFamily="49" charset="0"/>
              </a:rPr>
              <a:t> = p1.y - p2.y;</a:t>
            </a:r>
          </a:p>
          <a:p>
            <a:r>
              <a:rPr lang="en-US" sz="2400" b="1" dirty="0">
                <a:effectLst/>
                <a:latin typeface="Consolas" panose="020B0609020204030204" pitchFamily="49" charset="0"/>
              </a:rPr>
              <a:t>        return </a:t>
            </a:r>
            <a:r>
              <a:rPr lang="en-US" sz="2400" b="1" dirty="0" err="1">
                <a:effectLst/>
                <a:latin typeface="Consolas" panose="020B0609020204030204" pitchFamily="49" charset="0"/>
              </a:rPr>
              <a:t>Math.sqrt</a:t>
            </a:r>
            <a:r>
              <a:rPr lang="en-US" sz="2400" b="1" dirty="0">
                <a:effectLst/>
                <a:latin typeface="Consolas" panose="020B0609020204030204" pitchFamily="49" charset="0"/>
              </a:rPr>
              <a:t>(dx ** 2 + </a:t>
            </a:r>
            <a:r>
              <a:rPr lang="en-US" sz="2400" b="1" dirty="0" err="1">
                <a:effectLst/>
                <a:latin typeface="Consolas" panose="020B0609020204030204" pitchFamily="49" charset="0"/>
              </a:rPr>
              <a:t>dy</a:t>
            </a:r>
            <a:r>
              <a:rPr lang="en-US" sz="2400" b="1" dirty="0">
                <a:effectLst/>
                <a:latin typeface="Consolas" panose="020B0609020204030204" pitchFamily="49" charset="0"/>
              </a:rPr>
              <a:t> ** 2);</a:t>
            </a:r>
          </a:p>
          <a:p>
            <a:r>
              <a:rPr lang="en-US" sz="2400" b="1" dirty="0">
                <a:effectLst/>
                <a:latin typeface="Consolas" panose="020B0609020204030204" pitchFamily="49" charset="0"/>
              </a:rPr>
              <a:t>    }</a:t>
            </a:r>
          </a:p>
          <a:p>
            <a:r>
              <a:rPr lang="en-US" sz="2400" b="1" dirty="0"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12867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13BAAF-84D4-4BB3-A81B-7F10880F02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84D81A8-0AF4-4C5C-90AD-4AEA2714A1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Accessor properties are </a:t>
            </a:r>
            <a:r>
              <a:rPr lang="en-US" b="1" dirty="0">
                <a:solidFill>
                  <a:schemeClr val="bg1"/>
                </a:solidFill>
              </a:rPr>
              <a:t>methods</a:t>
            </a:r>
            <a:r>
              <a:rPr lang="en-US" dirty="0"/>
              <a:t> that </a:t>
            </a:r>
            <a:r>
              <a:rPr lang="en-US" b="1" dirty="0">
                <a:solidFill>
                  <a:schemeClr val="bg1"/>
                </a:solidFill>
              </a:rPr>
              <a:t>mimic values</a:t>
            </a:r>
          </a:p>
          <a:p>
            <a:pPr lvl="1"/>
            <a:r>
              <a:rPr lang="en-US" dirty="0"/>
              <a:t>Keywords </a:t>
            </a:r>
            <a:r>
              <a:rPr lang="en-US" b="1" dirty="0">
                <a:solidFill>
                  <a:schemeClr val="bg1"/>
                </a:solidFill>
              </a:rPr>
              <a:t>get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set</a:t>
            </a:r>
            <a:r>
              <a:rPr lang="en-US" dirty="0"/>
              <a:t> with </a:t>
            </a:r>
            <a:r>
              <a:rPr lang="en-US" b="1" dirty="0">
                <a:solidFill>
                  <a:schemeClr val="bg1"/>
                </a:solidFill>
              </a:rPr>
              <a:t>matching identifiers</a:t>
            </a:r>
          </a:p>
          <a:p>
            <a:pPr lvl="1"/>
            <a:r>
              <a:rPr lang="en-US" dirty="0"/>
              <a:t>They can be </a:t>
            </a:r>
            <a:r>
              <a:rPr lang="en-US" b="1" dirty="0">
                <a:solidFill>
                  <a:schemeClr val="bg1"/>
                </a:solidFill>
              </a:rPr>
              <a:t>accessed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assigned</a:t>
            </a:r>
            <a:r>
              <a:rPr lang="en-US" dirty="0"/>
              <a:t> to like properties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AD6241F-5854-4F05-9AAC-82959F40B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Accessor Properties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BB3FADA-CA5E-4A89-8C57-20206775CA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6000" y="3294000"/>
            <a:ext cx="9437030" cy="298809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class Circle 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constructor(r) { </a:t>
            </a:r>
            <a:r>
              <a:rPr lang="en-US" sz="2000" b="1" dirty="0" err="1">
                <a:latin typeface="Consolas" panose="020B0609020204030204" pitchFamily="49" charset="0"/>
              </a:rPr>
              <a:t>this.radius</a:t>
            </a:r>
            <a:r>
              <a:rPr lang="en-US" sz="2000" b="1" dirty="0">
                <a:latin typeface="Consolas" panose="020B0609020204030204" pitchFamily="49" charset="0"/>
              </a:rPr>
              <a:t> = r; } </a:t>
            </a:r>
          </a:p>
          <a:p>
            <a:pPr>
              <a:spcBef>
                <a:spcPts val="1200"/>
              </a:spcBef>
            </a:pPr>
            <a:r>
              <a:rPr lang="en-US" sz="2000" b="1" dirty="0">
                <a:latin typeface="Consolas" panose="020B0609020204030204" pitchFamily="49" charset="0"/>
              </a:rPr>
              <a:t>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get</a:t>
            </a:r>
            <a:r>
              <a:rPr lang="en-US" sz="2000" b="1" dirty="0"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area</a:t>
            </a:r>
            <a:r>
              <a:rPr lang="en-US" sz="2000" b="1" dirty="0">
                <a:latin typeface="Consolas" panose="020B0609020204030204" pitchFamily="49" charset="0"/>
              </a:rPr>
              <a:t>() 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return </a:t>
            </a:r>
            <a:r>
              <a:rPr lang="en-US" sz="2000" b="1" dirty="0" err="1">
                <a:latin typeface="Consolas" panose="020B0609020204030204" pitchFamily="49" charset="0"/>
              </a:rPr>
              <a:t>Math.PI</a:t>
            </a:r>
            <a:r>
              <a:rPr lang="en-US" sz="2000" b="1" dirty="0">
                <a:latin typeface="Consolas" panose="020B0609020204030204" pitchFamily="49" charset="0"/>
              </a:rPr>
              <a:t> * (</a:t>
            </a:r>
            <a:r>
              <a:rPr lang="en-US" sz="2000" b="1" dirty="0" err="1">
                <a:latin typeface="Consolas" panose="020B0609020204030204" pitchFamily="49" charset="0"/>
              </a:rPr>
              <a:t>this.radius</a:t>
            </a:r>
            <a:r>
              <a:rPr lang="en-US" sz="2000" b="1" dirty="0">
                <a:latin typeface="Consolas" panose="020B0609020204030204" pitchFamily="49" charset="0"/>
              </a:rPr>
              <a:t> ** 2);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}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} </a:t>
            </a:r>
          </a:p>
          <a:p>
            <a:pPr>
              <a:spcBef>
                <a:spcPts val="1200"/>
              </a:spcBef>
            </a:pPr>
            <a:r>
              <a:rPr lang="en-US" sz="2000" b="1" dirty="0">
                <a:latin typeface="Consolas" panose="020B0609020204030204" pitchFamily="49" charset="0"/>
              </a:rPr>
              <a:t>const circle = new Circle(5);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console.log(</a:t>
            </a:r>
            <a:r>
              <a:rPr lang="en-US" sz="2000" b="1" dirty="0" err="1">
                <a:latin typeface="Consolas" panose="020B0609020204030204" pitchFamily="49" charset="0"/>
              </a:rPr>
              <a:t>circle.</a:t>
            </a:r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area</a:t>
            </a:r>
            <a:r>
              <a:rPr lang="en-US" sz="2000" b="1" dirty="0">
                <a:latin typeface="Consolas" panose="020B0609020204030204" pitchFamily="49" charset="0"/>
              </a:rPr>
              <a:t>); </a:t>
            </a:r>
            <a:r>
              <a:rPr lang="en-US" sz="20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78.5398…</a:t>
            </a:r>
            <a:endParaRPr lang="en-US" sz="2000" b="1" i="1" dirty="0">
              <a:solidFill>
                <a:schemeClr val="accent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AutoShape 6">
            <a:extLst>
              <a:ext uri="{FF2B5EF4-FFF2-40B4-BE49-F238E27FC236}">
                <a16:creationId xmlns:a16="http://schemas.microsoft.com/office/drawing/2014/main" id="{22113917-E4EA-4C48-884D-DAE03EEDF9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6000" y="4914000"/>
            <a:ext cx="2268437" cy="783193"/>
          </a:xfrm>
          <a:prstGeom prst="wedgeRoundRectCallout">
            <a:avLst>
              <a:gd name="adj1" fmla="val -78054"/>
              <a:gd name="adj2" fmla="val 8652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Accessing value without brackets</a:t>
            </a:r>
            <a:endParaRPr lang="bg-BG" sz="20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0371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676000" y="1404000"/>
            <a:ext cx="8138365" cy="49886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class</a:t>
            </a:r>
            <a:r>
              <a:rPr lang="en-US" sz="2000" b="1" dirty="0">
                <a:latin typeface="Consolas" panose="020B0609020204030204" pitchFamily="49" charset="0"/>
              </a:rPr>
              <a:t> Circle 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constructor</a:t>
            </a:r>
            <a:r>
              <a:rPr lang="en-US" sz="2000" b="1" dirty="0">
                <a:latin typeface="Consolas" panose="020B0609020204030204" pitchFamily="49" charset="0"/>
              </a:rPr>
              <a:t>(radius) { </a:t>
            </a:r>
            <a:r>
              <a:rPr lang="en-US" sz="2000" b="1" dirty="0" err="1">
                <a:latin typeface="Consolas" panose="020B0609020204030204" pitchFamily="49" charset="0"/>
              </a:rPr>
              <a:t>this.radius</a:t>
            </a:r>
            <a:r>
              <a:rPr lang="en-US" sz="2000" b="1" dirty="0">
                <a:latin typeface="Consolas" panose="020B0609020204030204" pitchFamily="49" charset="0"/>
              </a:rPr>
              <a:t> = radius; }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get</a:t>
            </a:r>
            <a:r>
              <a:rPr lang="en-US" sz="2000" b="1" dirty="0">
                <a:latin typeface="Consolas" panose="020B0609020204030204" pitchFamily="49" charset="0"/>
              </a:rPr>
              <a:t> diameter() {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2000" b="1" dirty="0">
                <a:latin typeface="Consolas" panose="020B0609020204030204" pitchFamily="49" charset="0"/>
              </a:rPr>
              <a:t> 2 * </a:t>
            </a:r>
            <a:r>
              <a:rPr lang="en-US" sz="2000" b="1" dirty="0" err="1">
                <a:latin typeface="Consolas" panose="020B0609020204030204" pitchFamily="49" charset="0"/>
              </a:rPr>
              <a:t>this.radius</a:t>
            </a:r>
            <a:r>
              <a:rPr lang="en-US" sz="2000" b="1" dirty="0">
                <a:latin typeface="Consolas" panose="020B0609020204030204" pitchFamily="49" charset="0"/>
              </a:rPr>
              <a:t>; }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set</a:t>
            </a:r>
            <a:r>
              <a:rPr lang="en-US" sz="2000" b="1" dirty="0">
                <a:latin typeface="Consolas" panose="020B0609020204030204" pitchFamily="49" charset="0"/>
              </a:rPr>
              <a:t> diameter(value) 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   </a:t>
            </a:r>
            <a:r>
              <a:rPr lang="en-US" sz="2000" b="1" dirty="0" err="1">
                <a:latin typeface="Consolas" panose="020B0609020204030204" pitchFamily="49" charset="0"/>
              </a:rPr>
              <a:t>this.radius</a:t>
            </a:r>
            <a:r>
              <a:rPr lang="en-US" sz="2000" b="1" dirty="0">
                <a:latin typeface="Consolas" panose="020B0609020204030204" pitchFamily="49" charset="0"/>
              </a:rPr>
              <a:t> = value / 2;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}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get</a:t>
            </a:r>
            <a:r>
              <a:rPr lang="en-US" sz="2000" b="1" dirty="0">
                <a:latin typeface="Consolas" panose="020B0609020204030204" pitchFamily="49" charset="0"/>
              </a:rPr>
              <a:t> area() {</a:t>
            </a:r>
          </a:p>
          <a:p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    return</a:t>
            </a:r>
            <a:r>
              <a:rPr lang="en-US" sz="2000" b="1" dirty="0">
                <a:latin typeface="Consolas" panose="020B0609020204030204" pitchFamily="49" charset="0"/>
              </a:rPr>
              <a:t> </a:t>
            </a:r>
            <a:r>
              <a:rPr lang="en-US" sz="2000" b="1" dirty="0" err="1">
                <a:latin typeface="Consolas" panose="020B0609020204030204" pitchFamily="49" charset="0"/>
              </a:rPr>
              <a:t>Math.PI</a:t>
            </a:r>
            <a:r>
              <a:rPr lang="en-US" sz="2000" b="1" dirty="0">
                <a:latin typeface="Consolas" panose="020B0609020204030204" pitchFamily="49" charset="0"/>
              </a:rPr>
              <a:t> * (</a:t>
            </a:r>
            <a:r>
              <a:rPr lang="en-US" sz="2000" b="1" dirty="0" err="1">
                <a:latin typeface="Consolas" panose="020B0609020204030204" pitchFamily="49" charset="0"/>
              </a:rPr>
              <a:t>this.radius</a:t>
            </a:r>
            <a:r>
              <a:rPr lang="en-US" sz="2000" b="1" dirty="0">
                <a:latin typeface="Consolas" panose="020B0609020204030204" pitchFamily="49" charset="0"/>
              </a:rPr>
              <a:t> ** 2);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}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  <a:p>
            <a:pPr>
              <a:spcBef>
                <a:spcPts val="1200"/>
              </a:spcBef>
            </a:pPr>
            <a:r>
              <a:rPr lang="en-US" sz="2000" b="1" dirty="0">
                <a:latin typeface="Consolas" panose="020B0609020204030204" pitchFamily="49" charset="0"/>
              </a:rPr>
              <a:t>let c = new Circle(2);</a:t>
            </a:r>
          </a:p>
          <a:p>
            <a:r>
              <a:rPr lang="en-US" sz="2000" b="1" dirty="0" err="1">
                <a:latin typeface="Consolas" panose="020B0609020204030204" pitchFamily="49" charset="0"/>
              </a:rPr>
              <a:t>c.diameter</a:t>
            </a:r>
            <a:r>
              <a:rPr lang="en-US" sz="2000" b="1" dirty="0">
                <a:latin typeface="Consolas" panose="020B0609020204030204" pitchFamily="49" charset="0"/>
              </a:rPr>
              <a:t> = 1.6;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console.log(`Radius: ${</a:t>
            </a:r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c.radius</a:t>
            </a:r>
            <a:r>
              <a:rPr lang="en-US" sz="2000" b="1" dirty="0">
                <a:latin typeface="Consolas" panose="020B0609020204030204" pitchFamily="49" charset="0"/>
              </a:rPr>
              <a:t>}`); </a:t>
            </a:r>
            <a:r>
              <a:rPr lang="en-US" sz="20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0.8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console.log(`Diameter: ${</a:t>
            </a:r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c.diameter</a:t>
            </a:r>
            <a:r>
              <a:rPr lang="en-US" sz="2000" b="1" dirty="0">
                <a:latin typeface="Consolas" panose="020B0609020204030204" pitchFamily="49" charset="0"/>
              </a:rPr>
              <a:t>}`); </a:t>
            </a:r>
            <a:r>
              <a:rPr lang="en-US" sz="20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1.6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console.log(`Area: ${</a:t>
            </a:r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c.area</a:t>
            </a:r>
            <a:r>
              <a:rPr lang="en-US" sz="2000" b="1" dirty="0">
                <a:latin typeface="Consolas" panose="020B0609020204030204" pitchFamily="49" charset="0"/>
              </a:rPr>
              <a:t>}`); </a:t>
            </a:r>
            <a:r>
              <a:rPr lang="en-US" sz="20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2.0106…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Accessor Properties Example</a:t>
            </a: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527821" y="3872056"/>
            <a:ext cx="2109693" cy="783193"/>
          </a:xfrm>
          <a:prstGeom prst="wedgeRoundRectCallout">
            <a:avLst>
              <a:gd name="adj1" fmla="val 63096"/>
              <a:gd name="adj2" fmla="val -9070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Read-only property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area</a:t>
            </a:r>
            <a:endParaRPr lang="bg-BG" sz="20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417055" y="2799000"/>
            <a:ext cx="1921159" cy="442674"/>
          </a:xfrm>
          <a:prstGeom prst="wedgeRoundRectCallout">
            <a:avLst>
              <a:gd name="adj1" fmla="val 83521"/>
              <a:gd name="adj2" fmla="val -9892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>
                <a:solidFill>
                  <a:srgbClr val="FFFFFF"/>
                </a:solidFill>
              </a:rPr>
              <a:t>Property </a:t>
            </a:r>
            <a:r>
              <a:rPr lang="en-US" sz="2000" b="1" dirty="0">
                <a:solidFill>
                  <a:srgbClr val="FFFFFF"/>
                </a:solidFill>
              </a:rPr>
              <a:t>setter</a:t>
            </a:r>
            <a:endParaRPr lang="bg-BG" sz="2000" b="1" dirty="0">
              <a:solidFill>
                <a:srgbClr val="FFFFFF"/>
              </a:solidFill>
            </a:endParaRP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622090" y="1614722"/>
            <a:ext cx="1921159" cy="442674"/>
          </a:xfrm>
          <a:prstGeom prst="wedgeRoundRectCallout">
            <a:avLst>
              <a:gd name="adj1" fmla="val 75185"/>
              <a:gd name="adj2" fmla="val 10394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Property getter</a:t>
            </a:r>
            <a:endParaRPr lang="bg-BG" sz="20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077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9536884-BADF-4327-A53F-AED6E7AA53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6E405A-BD2E-455B-8BB6-2A71D84A7D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Accessors are often used for </a:t>
            </a:r>
            <a:r>
              <a:rPr lang="en-US" b="1" dirty="0">
                <a:solidFill>
                  <a:schemeClr val="bg1"/>
                </a:solidFill>
              </a:rPr>
              <a:t>validation</a:t>
            </a:r>
          </a:p>
          <a:p>
            <a:pPr lvl="1"/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setter</a:t>
            </a:r>
            <a:r>
              <a:rPr lang="en-US" dirty="0"/>
              <a:t> can verify that a </a:t>
            </a:r>
            <a:r>
              <a:rPr lang="en-US" b="1" dirty="0">
                <a:solidFill>
                  <a:schemeClr val="bg1"/>
                </a:solidFill>
              </a:rPr>
              <a:t>given value </a:t>
            </a:r>
            <a:r>
              <a:rPr lang="en-US" dirty="0"/>
              <a:t>meets requirements</a:t>
            </a:r>
          </a:p>
          <a:p>
            <a:pPr>
              <a:spcBef>
                <a:spcPts val="19800"/>
              </a:spcBef>
            </a:pPr>
            <a:r>
              <a:rPr lang="en-US" dirty="0"/>
              <a:t>Properties </a:t>
            </a:r>
            <a:r>
              <a:rPr lang="en-US" b="1" dirty="0">
                <a:solidFill>
                  <a:schemeClr val="bg1"/>
                </a:solidFill>
              </a:rPr>
              <a:t>without</a:t>
            </a:r>
            <a:r>
              <a:rPr lang="en-US" dirty="0"/>
              <a:t> a setter are </a:t>
            </a:r>
            <a:r>
              <a:rPr lang="en-US" b="1" dirty="0">
                <a:solidFill>
                  <a:schemeClr val="bg1"/>
                </a:solidFill>
              </a:rPr>
              <a:t>read-only</a:t>
            </a:r>
            <a:r>
              <a:rPr lang="en-US" dirty="0"/>
              <a:t> (cannot be assigned)</a:t>
            </a:r>
          </a:p>
          <a:p>
            <a:r>
              <a:rPr lang="en-US" dirty="0"/>
              <a:t>Getters can be used for a </a:t>
            </a:r>
            <a:r>
              <a:rPr lang="en-US" b="1" dirty="0">
                <a:solidFill>
                  <a:schemeClr val="bg1"/>
                </a:solidFill>
              </a:rPr>
              <a:t>validated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calculated</a:t>
            </a:r>
            <a:r>
              <a:rPr lang="en-US" dirty="0"/>
              <a:t> property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F1CD7D6-B529-444F-9290-8E0D9B2CB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Accessor Properties Application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EBAC03-A9DB-4E40-824E-3591026CA0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000" y="2619000"/>
            <a:ext cx="8138365" cy="20647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set</a:t>
            </a:r>
            <a:r>
              <a:rPr lang="en-US" sz="2000" b="1" dirty="0">
                <a:latin typeface="Consolas" panose="020B0609020204030204" pitchFamily="49" charset="0"/>
              </a:rPr>
              <a:t> diameter(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value</a:t>
            </a:r>
            <a:r>
              <a:rPr lang="en-US" sz="2000" b="1" dirty="0">
                <a:latin typeface="Consolas" panose="020B0609020204030204" pitchFamily="49" charset="0"/>
              </a:rPr>
              <a:t>) 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if (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value</a:t>
            </a:r>
            <a:r>
              <a:rPr lang="en-US" sz="2000" b="1" dirty="0">
                <a:latin typeface="Consolas" panose="020B0609020204030204" pitchFamily="49" charset="0"/>
              </a:rPr>
              <a:t> &lt;= 0) 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throw new Error('Diameter must be positive');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}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</a:t>
            </a:r>
            <a:r>
              <a:rPr lang="en-US" sz="2000" b="1" dirty="0" err="1">
                <a:latin typeface="Consolas" panose="020B0609020204030204" pitchFamily="49" charset="0"/>
              </a:rPr>
              <a:t>this.radius</a:t>
            </a:r>
            <a:r>
              <a:rPr lang="en-US" sz="2000" b="1" dirty="0">
                <a:latin typeface="Consolas" panose="020B0609020204030204" pitchFamily="49" charset="0"/>
              </a:rPr>
              <a:t> = value / 2;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15451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991F2AB5-1023-4BB4-82E2-1E49A8865B75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Methods and Attributes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2295DC0-0A5D-4D97-976F-433D405B36A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DOM Classes</a:t>
            </a:r>
          </a:p>
        </p:txBody>
      </p:sp>
      <p:pic>
        <p:nvPicPr>
          <p:cNvPr id="9" name="Picture 2" descr="Резултат с изображение за js dom">
            <a:extLst>
              <a:ext uri="{FF2B5EF4-FFF2-40B4-BE49-F238E27FC236}">
                <a16:creationId xmlns:a16="http://schemas.microsoft.com/office/drawing/2014/main" id="{4FC0B022-EAB4-46A5-AC87-984A6BD6B4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8415" y="1350224"/>
            <a:ext cx="2440103" cy="2659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1299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02105B4-BA17-4AC3-8984-C04E77EC4E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F54C62-0663-40DC-ACB2-88E083675E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All DOM objects are </a:t>
            </a:r>
            <a:r>
              <a:rPr lang="en-US" b="1" dirty="0">
                <a:solidFill>
                  <a:schemeClr val="bg1"/>
                </a:solidFill>
              </a:rPr>
              <a:t>instances</a:t>
            </a:r>
            <a:r>
              <a:rPr lang="en-US" dirty="0"/>
              <a:t> of standard DOM classes</a:t>
            </a:r>
          </a:p>
          <a:p>
            <a:pPr lvl="1"/>
            <a:r>
              <a:rPr lang="en-US" dirty="0"/>
              <a:t>Always created via </a:t>
            </a:r>
            <a:r>
              <a:rPr lang="en-US" b="1" dirty="0">
                <a:solidFill>
                  <a:schemeClr val="bg1"/>
                </a:solidFill>
              </a:rPr>
              <a:t>factory functions</a:t>
            </a:r>
            <a:r>
              <a:rPr lang="en-US" dirty="0"/>
              <a:t>, instead of with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new</a:t>
            </a:r>
          </a:p>
          <a:p>
            <a:pPr>
              <a:spcBef>
                <a:spcPts val="10800"/>
              </a:spcBef>
            </a:pPr>
            <a:r>
              <a:rPr lang="en-US" dirty="0"/>
              <a:t>They provide many useful methods and properties</a:t>
            </a:r>
          </a:p>
          <a:p>
            <a:pPr lvl="1"/>
            <a:r>
              <a:rPr lang="en-US" dirty="0"/>
              <a:t>Already seen: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addEventListener</a:t>
            </a:r>
            <a:r>
              <a:rPr lang="en-US" dirty="0"/>
              <a:t>,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appendChild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remove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children</a:t>
            </a:r>
            <a:r>
              <a:rPr lang="en-US" dirty="0"/>
              <a:t>,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parentNode</a:t>
            </a:r>
            <a:r>
              <a:rPr lang="en-US" dirty="0"/>
              <a:t>,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textContent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value</a:t>
            </a:r>
            <a:r>
              <a:rPr lang="en-US" dirty="0"/>
              <a:t>, etc.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3835140-DB5D-4D5B-B828-FA9BB8C45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DOM Elements as Class Instances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2037875-15AF-4F9E-9D6D-128ABF0A2F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000" y="2575283"/>
            <a:ext cx="10305000" cy="103371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b="1" dirty="0">
                <a:effectLst/>
                <a:latin typeface="Consolas" panose="020B0609020204030204" pitchFamily="49" charset="0"/>
              </a:rPr>
              <a:t>const </a:t>
            </a:r>
            <a:r>
              <a:rPr lang="en-US" sz="2400" b="1" dirty="0" err="1">
                <a:effectLst/>
                <a:latin typeface="Consolas" panose="020B0609020204030204" pitchFamily="49" charset="0"/>
              </a:rPr>
              <a:t>divElement</a:t>
            </a:r>
            <a:r>
              <a:rPr lang="en-US" sz="2400" b="1" dirty="0">
                <a:effectLst/>
                <a:latin typeface="Consolas" panose="020B0609020204030204" pitchFamily="49" charset="0"/>
              </a:rPr>
              <a:t> = </a:t>
            </a:r>
            <a:r>
              <a:rPr lang="en-US" sz="2400" b="1" dirty="0" err="1">
                <a:effectLst/>
                <a:latin typeface="Consolas" panose="020B0609020204030204" pitchFamily="49" charset="0"/>
              </a:rPr>
              <a:t>document.</a:t>
            </a:r>
            <a:r>
              <a:rPr lang="en-US" sz="2400" b="1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createElement</a:t>
            </a:r>
            <a:r>
              <a:rPr lang="en-US" sz="2400" b="1" dirty="0">
                <a:effectLst/>
                <a:latin typeface="Consolas" panose="020B0609020204030204" pitchFamily="49" charset="0"/>
              </a:rPr>
              <a:t>('div');</a:t>
            </a:r>
          </a:p>
          <a:p>
            <a:pPr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console.log(</a:t>
            </a:r>
            <a:r>
              <a:rPr lang="en-US" sz="2400" b="1" dirty="0" err="1">
                <a:latin typeface="Consolas" panose="020B0609020204030204" pitchFamily="49" charset="0"/>
              </a:rPr>
              <a:t>divElement</a:t>
            </a:r>
            <a:r>
              <a:rPr lang="en-US" sz="2400" b="1" dirty="0"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instanceof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HTMLDivElement</a:t>
            </a:r>
            <a:r>
              <a:rPr lang="en-US" sz="2400" b="1" dirty="0">
                <a:latin typeface="Consolas" panose="020B0609020204030204" pitchFamily="49" charset="0"/>
              </a:rPr>
              <a:t>);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true</a:t>
            </a:r>
            <a:endParaRPr lang="en-US" sz="2400" b="1" i="1" dirty="0">
              <a:solidFill>
                <a:schemeClr val="accent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3530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9049234" cy="5207396"/>
          </a:xfrm>
        </p:spPr>
        <p:txBody>
          <a:bodyPr>
            <a:noAutofit/>
          </a:bodyPr>
          <a:lstStyle/>
          <a:p>
            <a:r>
              <a:rPr lang="en-US" dirty="0"/>
              <a:t>Defining Classes</a:t>
            </a:r>
          </a:p>
          <a:p>
            <a:pPr lvl="1"/>
            <a:r>
              <a:rPr lang="en-US" dirty="0"/>
              <a:t>Constructor and Methods</a:t>
            </a:r>
          </a:p>
          <a:p>
            <a:pPr lvl="1"/>
            <a:r>
              <a:rPr lang="en-US" dirty="0"/>
              <a:t>Accessor Properties</a:t>
            </a:r>
          </a:p>
          <a:p>
            <a:r>
              <a:rPr lang="en-US" dirty="0"/>
              <a:t>DOM Classes</a:t>
            </a:r>
          </a:p>
          <a:p>
            <a:pPr lvl="1"/>
            <a:r>
              <a:rPr lang="en-US" dirty="0"/>
              <a:t>Review of DOM</a:t>
            </a:r>
          </a:p>
          <a:p>
            <a:pPr lvl="1"/>
            <a:r>
              <a:rPr lang="en-US" dirty="0"/>
              <a:t>Methods and Properties</a:t>
            </a:r>
          </a:p>
          <a:p>
            <a:r>
              <a:rPr lang="en-US" dirty="0"/>
              <a:t>Built-in Collections</a:t>
            </a: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B3566A-3DF8-48AB-B5B2-F28B3D512E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4A2B08-A30A-4B40-8EC0-C7B5FAE49CD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cloneNode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b="1" i="1" dirty="0">
                <a:solidFill>
                  <a:schemeClr val="bg1"/>
                </a:solidFill>
                <a:latin typeface="Consolas" panose="020B0609020204030204" pitchFamily="49" charset="0"/>
              </a:rPr>
              <a:t>deep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en-US" dirty="0"/>
              <a:t> create a </a:t>
            </a:r>
            <a:r>
              <a:rPr lang="en-US" b="1" dirty="0">
                <a:solidFill>
                  <a:schemeClr val="bg1"/>
                </a:solidFill>
              </a:rPr>
              <a:t>duplicate</a:t>
            </a:r>
            <a:r>
              <a:rPr lang="en-US" dirty="0"/>
              <a:t> of the selected element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If </a:t>
            </a:r>
            <a:r>
              <a:rPr lang="en-US" b="1" i="1" dirty="0">
                <a:solidFill>
                  <a:schemeClr val="bg1"/>
                </a:solidFill>
                <a:latin typeface="Consolas" panose="020B0609020204030204" pitchFamily="49" charset="0"/>
              </a:rPr>
              <a:t>deep</a:t>
            </a:r>
            <a:r>
              <a:rPr lang="en-US" dirty="0"/>
              <a:t> is true, a </a:t>
            </a:r>
            <a:r>
              <a:rPr lang="en-US" b="1" dirty="0">
                <a:solidFill>
                  <a:schemeClr val="bg1"/>
                </a:solidFill>
              </a:rPr>
              <a:t>deep-copy</a:t>
            </a:r>
            <a:r>
              <a:rPr lang="en-US" dirty="0"/>
              <a:t> is created</a:t>
            </a:r>
          </a:p>
          <a:p>
            <a:pPr>
              <a:spcBef>
                <a:spcPts val="6000"/>
              </a:spcBef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replaceWith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replaces</a:t>
            </a:r>
            <a:r>
              <a:rPr lang="en-US" dirty="0"/>
              <a:t> selected element with another</a:t>
            </a:r>
          </a:p>
          <a:p>
            <a:pPr>
              <a:spcBef>
                <a:spcPts val="102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before()</a:t>
            </a:r>
            <a:r>
              <a:rPr lang="en-US" dirty="0"/>
              <a:t> insert element before selected node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after()</a:t>
            </a:r>
            <a:r>
              <a:rPr lang="en-US" dirty="0"/>
              <a:t> insert element after selected node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9D69FA4-452D-440D-89E0-D3B5FD314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Additional DOM Methods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37C05C-BE01-4E1D-B5AB-8309226553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000" y="2571559"/>
            <a:ext cx="103050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b="1" dirty="0">
                <a:effectLst/>
                <a:latin typeface="Consolas" panose="020B0609020204030204" pitchFamily="49" charset="0"/>
              </a:rPr>
              <a:t>const duplicate = </a:t>
            </a:r>
            <a:r>
              <a:rPr lang="en-US" sz="2400" b="1" dirty="0" err="1">
                <a:effectLst/>
                <a:latin typeface="Consolas" panose="020B0609020204030204" pitchFamily="49" charset="0"/>
              </a:rPr>
              <a:t>divElement.</a:t>
            </a:r>
            <a:r>
              <a:rPr lang="en-US" sz="2400" b="1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cloneNode</a:t>
            </a:r>
            <a:r>
              <a:rPr lang="en-US" sz="2400" b="1" dirty="0">
                <a:effectLst/>
                <a:latin typeface="Consolas" panose="020B0609020204030204" pitchFamily="49" charset="0"/>
              </a:rPr>
              <a:t>(true);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915D6DA-FD0F-4017-9B0E-6C03077E4B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000" y="3969000"/>
            <a:ext cx="10305000" cy="103371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b="1" dirty="0">
                <a:effectLst/>
                <a:latin typeface="Consolas" panose="020B0609020204030204" pitchFamily="49" charset="0"/>
              </a:rPr>
              <a:t>const span = </a:t>
            </a:r>
            <a:r>
              <a:rPr lang="en-US" sz="2400" b="1" dirty="0" err="1">
                <a:effectLst/>
                <a:latin typeface="Consolas" panose="020B0609020204030204" pitchFamily="49" charset="0"/>
              </a:rPr>
              <a:t>document.createElement</a:t>
            </a:r>
            <a:r>
              <a:rPr lang="en-US" sz="2400" b="1" dirty="0">
                <a:effectLst/>
                <a:latin typeface="Consolas" panose="020B0609020204030204" pitchFamily="49" charset="0"/>
              </a:rPr>
              <a:t>('span');</a:t>
            </a:r>
          </a:p>
          <a:p>
            <a:pPr>
              <a:spcAft>
                <a:spcPts val="600"/>
              </a:spcAft>
            </a:pPr>
            <a:r>
              <a:rPr lang="en-US" sz="2400" b="1" dirty="0" err="1">
                <a:effectLst/>
                <a:latin typeface="Consolas" panose="020B0609020204030204" pitchFamily="49" charset="0"/>
              </a:rPr>
              <a:t>divElement.</a:t>
            </a:r>
            <a:r>
              <a:rPr lang="en-US" sz="2400" b="1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replaceWith</a:t>
            </a:r>
            <a:r>
              <a:rPr lang="en-US" sz="2400" b="1" dirty="0">
                <a:effectLst/>
                <a:latin typeface="Consolas" panose="020B0609020204030204" pitchFamily="49" charset="0"/>
              </a:rPr>
              <a:t>(span);</a:t>
            </a:r>
          </a:p>
        </p:txBody>
      </p:sp>
    </p:spTree>
    <p:extLst>
      <p:ext uri="{BB962C8B-B14F-4D97-AF65-F5344CB8AC3E}">
        <p14:creationId xmlns:p14="http://schemas.microsoft.com/office/powerpoint/2010/main" val="3336645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887C1B7-BD82-4CD7-A42E-0E0B640EB94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classList</a:t>
            </a:r>
            <a:r>
              <a:rPr lang="en-US" b="1" dirty="0"/>
              <a:t> </a:t>
            </a:r>
            <a:r>
              <a:rPr lang="en-US" dirty="0"/>
              <a:t>- is a read-only property that returns a collection of</a:t>
            </a:r>
            <a:br>
              <a:rPr lang="en-US" dirty="0"/>
            </a:br>
            <a:r>
              <a:rPr lang="en-US" dirty="0"/>
              <a:t>the class attributes of specified element</a:t>
            </a:r>
          </a:p>
          <a:p>
            <a:pPr marL="0" indent="0">
              <a:buNone/>
            </a:pP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55A2E53-812B-4C6C-8A5C-FED648633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Manipulate Element CSS Class</a:t>
            </a:r>
            <a:endParaRPr lang="bg-BG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FA6DF40A-E56F-4E52-B1DB-2DF1EE8C3697}"/>
              </a:ext>
            </a:extLst>
          </p:cNvPr>
          <p:cNvSpPr txBox="1">
            <a:spLocks/>
          </p:cNvSpPr>
          <p:nvPr/>
        </p:nvSpPr>
        <p:spPr>
          <a:xfrm>
            <a:off x="651000" y="3609000"/>
            <a:ext cx="10292187" cy="13261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 err="1">
                <a:solidFill>
                  <a:schemeClr val="tx1"/>
                </a:solidFill>
                <a:effectLst/>
              </a:rPr>
              <a:t>const</a:t>
            </a:r>
            <a:r>
              <a:rPr lang="en-US" sz="2400" dirty="0">
                <a:solidFill>
                  <a:schemeClr val="tx1"/>
                </a:solidFill>
                <a:effectLst/>
              </a:rPr>
              <a:t> element =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document.getElementById</a:t>
            </a:r>
            <a:r>
              <a:rPr lang="en-US" sz="2400" dirty="0">
                <a:solidFill>
                  <a:schemeClr val="tx1"/>
                </a:solidFill>
                <a:effectLst/>
              </a:rPr>
              <a:t>('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myDiv</a:t>
            </a:r>
            <a:r>
              <a:rPr lang="en-US" sz="2400" dirty="0">
                <a:solidFill>
                  <a:schemeClr val="tx1"/>
                </a:solidFill>
                <a:effectLst/>
              </a:rPr>
              <a:t>')</a:t>
            </a:r>
            <a:r>
              <a:rPr lang="en-US" sz="2400" dirty="0">
                <a:solidFill>
                  <a:schemeClr val="bg1"/>
                </a:solidFill>
                <a:effectLst/>
              </a:rPr>
              <a:t>.classList</a:t>
            </a:r>
            <a:r>
              <a:rPr lang="en-US" sz="24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sz="2400" i="1" dirty="0">
                <a:solidFill>
                  <a:schemeClr val="accent2"/>
                </a:solidFill>
                <a:effectLst/>
              </a:rPr>
              <a:t>// </a:t>
            </a:r>
            <a:r>
              <a:rPr lang="en-US" sz="2400" i="1" dirty="0" err="1">
                <a:solidFill>
                  <a:schemeClr val="accent2"/>
                </a:solidFill>
                <a:effectLst/>
              </a:rPr>
              <a:t>DOMTokenList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(3)</a:t>
            </a:r>
            <a:br>
              <a:rPr lang="en-US" sz="2400" i="1" dirty="0">
                <a:solidFill>
                  <a:schemeClr val="accent2"/>
                </a:solidFill>
                <a:effectLst/>
              </a:rPr>
            </a:br>
            <a:r>
              <a:rPr lang="en-US" sz="2400" i="1" dirty="0">
                <a:solidFill>
                  <a:schemeClr val="accent2"/>
                </a:solidFill>
                <a:effectLst/>
              </a:rPr>
              <a:t>["container", "div", "root", value: "container div root"]</a:t>
            </a:r>
            <a:r>
              <a:rPr lang="en-US" sz="2400" dirty="0">
                <a:solidFill>
                  <a:schemeClr val="tx1"/>
                </a:solidFill>
                <a:effectLst/>
              </a:rPr>
              <a:t> 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50642A5D-9B41-48A2-97ED-B0DD79F83B81}"/>
              </a:ext>
            </a:extLst>
          </p:cNvPr>
          <p:cNvSpPr txBox="1">
            <a:spLocks/>
          </p:cNvSpPr>
          <p:nvPr/>
        </p:nvSpPr>
        <p:spPr>
          <a:xfrm>
            <a:off x="651000" y="2699187"/>
            <a:ext cx="10170000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&lt;div id="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myDiv</a:t>
            </a:r>
            <a:r>
              <a:rPr lang="en-US" sz="2400" dirty="0">
                <a:solidFill>
                  <a:schemeClr val="tx1"/>
                </a:solidFill>
                <a:effectLst/>
              </a:rPr>
              <a:t>" class="container div root"&gt;&lt;/div&gt;</a:t>
            </a:r>
          </a:p>
        </p:txBody>
      </p:sp>
    </p:spTree>
    <p:extLst>
      <p:ext uri="{BB962C8B-B14F-4D97-AF65-F5344CB8AC3E}">
        <p14:creationId xmlns:p14="http://schemas.microsoft.com/office/powerpoint/2010/main" val="1439878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03FA0A6-7BD6-4078-9D9C-18682D0C8E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classList</a:t>
            </a:r>
            <a:r>
              <a:rPr lang="en-US" b="1" dirty="0">
                <a:solidFill>
                  <a:schemeClr val="bg1"/>
                </a:solidFill>
              </a:rPr>
              <a:t> Methods</a:t>
            </a:r>
          </a:p>
          <a:p>
            <a:pPr>
              <a:buClr>
                <a:schemeClr val="tx1"/>
              </a:buClr>
            </a:pP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add()</a:t>
            </a:r>
            <a:r>
              <a:rPr lang="en-US" b="1" dirty="0"/>
              <a:t> - </a:t>
            </a:r>
            <a:r>
              <a:rPr lang="en-US" dirty="0"/>
              <a:t>Adds the specified class values</a:t>
            </a:r>
            <a:endParaRPr lang="en-US" b="1" dirty="0"/>
          </a:p>
          <a:p>
            <a:pPr marL="0" indent="0">
              <a:buClr>
                <a:schemeClr val="tx1"/>
              </a:buClr>
              <a:buNone/>
            </a:pPr>
            <a:endParaRPr lang="en-US" b="1" dirty="0"/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remove()</a:t>
            </a:r>
            <a:r>
              <a:rPr lang="en-US" b="1" dirty="0"/>
              <a:t> - </a:t>
            </a:r>
            <a:r>
              <a:rPr lang="en-US" dirty="0"/>
              <a:t>Removes the specified class values</a:t>
            </a:r>
            <a:endParaRPr lang="en-US" b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6C585F1-90D3-47A7-9BD8-6D8B588C1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Manipulate Element CSS Class (2)</a:t>
            </a:r>
            <a:endParaRPr lang="bg-BG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DC16316D-4A59-4C3C-AF5C-2233F7620EA3}"/>
              </a:ext>
            </a:extLst>
          </p:cNvPr>
          <p:cNvSpPr txBox="1">
            <a:spLocks/>
          </p:cNvSpPr>
          <p:nvPr/>
        </p:nvSpPr>
        <p:spPr>
          <a:xfrm>
            <a:off x="1077212" y="5569981"/>
            <a:ext cx="9743788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&lt;div id="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myDiv</a:t>
            </a:r>
            <a:r>
              <a:rPr lang="en-US" sz="2400" dirty="0">
                <a:solidFill>
                  <a:schemeClr val="tx1"/>
                </a:solidFill>
                <a:effectLst/>
              </a:rPr>
              <a:t>" class="</a:t>
            </a:r>
            <a:r>
              <a:rPr lang="en-US" sz="2400" dirty="0">
                <a:solidFill>
                  <a:schemeClr val="bg1"/>
                </a:solidFill>
                <a:effectLst/>
              </a:rPr>
              <a:t>div root 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testClass</a:t>
            </a:r>
            <a:r>
              <a:rPr lang="en-US" sz="2400" dirty="0">
                <a:solidFill>
                  <a:schemeClr val="tx1"/>
                </a:solidFill>
                <a:effectLst/>
              </a:rPr>
              <a:t>"&gt;&lt;/div&gt;</a:t>
            </a:r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/>
          </p:cNvSpPr>
          <p:nvPr/>
        </p:nvSpPr>
        <p:spPr>
          <a:xfrm>
            <a:off x="1077212" y="3189015"/>
            <a:ext cx="10405396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 err="1">
                <a:solidFill>
                  <a:schemeClr val="tx1"/>
                </a:solidFill>
                <a:effectLst/>
              </a:rPr>
              <a:t>document.getElementById</a:t>
            </a:r>
            <a:r>
              <a:rPr lang="en-US" sz="2400" dirty="0">
                <a:solidFill>
                  <a:schemeClr val="tx1"/>
                </a:solidFill>
                <a:effectLst/>
              </a:rPr>
              <a:t>('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myDiv</a:t>
            </a:r>
            <a:r>
              <a:rPr lang="en-US" sz="2400" dirty="0">
                <a:solidFill>
                  <a:schemeClr val="tx1"/>
                </a:solidFill>
                <a:effectLst/>
              </a:rPr>
              <a:t>').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classList.add</a:t>
            </a:r>
            <a:r>
              <a:rPr lang="en-US" sz="2400" dirty="0">
                <a:solidFill>
                  <a:schemeClr val="tx1"/>
                </a:solidFill>
                <a:effectLst/>
              </a:rPr>
              <a:t>(</a:t>
            </a:r>
            <a:r>
              <a:rPr lang="en-US" sz="2400" dirty="0">
                <a:solidFill>
                  <a:schemeClr val="bg1"/>
                </a:solidFill>
                <a:effectLst/>
              </a:rPr>
              <a:t>'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testClass</a:t>
            </a:r>
            <a:r>
              <a:rPr lang="en-US" sz="2400" dirty="0">
                <a:solidFill>
                  <a:schemeClr val="bg1"/>
                </a:solidFill>
                <a:effectLst/>
              </a:rPr>
              <a:t>'</a:t>
            </a:r>
            <a:r>
              <a:rPr lang="en-US" sz="2400" dirty="0">
                <a:solidFill>
                  <a:schemeClr val="tx1"/>
                </a:solidFill>
                <a:effectLst/>
              </a:rPr>
              <a:t>);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17C65683-3549-4F5C-AFF2-728DF9204C20}"/>
              </a:ext>
            </a:extLst>
          </p:cNvPr>
          <p:cNvSpPr txBox="1">
            <a:spLocks/>
          </p:cNvSpPr>
          <p:nvPr/>
        </p:nvSpPr>
        <p:spPr>
          <a:xfrm>
            <a:off x="1089296" y="4716287"/>
            <a:ext cx="10919202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 err="1">
                <a:solidFill>
                  <a:schemeClr val="tx1"/>
                </a:solidFill>
                <a:effectLst/>
              </a:rPr>
              <a:t>document.getElementById</a:t>
            </a:r>
            <a:r>
              <a:rPr lang="en-US" sz="2400" dirty="0">
                <a:solidFill>
                  <a:schemeClr val="tx1"/>
                </a:solidFill>
                <a:effectLst/>
              </a:rPr>
              <a:t>('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myDiv</a:t>
            </a:r>
            <a:r>
              <a:rPr lang="en-US" sz="2400" dirty="0">
                <a:solidFill>
                  <a:schemeClr val="tx1"/>
                </a:solidFill>
                <a:effectLst/>
              </a:rPr>
              <a:t>').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classList.remove</a:t>
            </a:r>
            <a:r>
              <a:rPr lang="en-US" sz="2400" dirty="0">
                <a:solidFill>
                  <a:schemeClr val="bg1"/>
                </a:solidFill>
                <a:effectLst/>
              </a:rPr>
              <a:t>('container')</a:t>
            </a:r>
            <a:r>
              <a:rPr lang="en-US" sz="2400" dirty="0">
                <a:solidFill>
                  <a:schemeClr val="tx1"/>
                </a:solidFill>
                <a:effectLst/>
              </a:rPr>
              <a:t>;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3240A0B-B0EE-43C6-B125-CE94DAB7ACFB}"/>
              </a:ext>
            </a:extLst>
          </p:cNvPr>
          <p:cNvSpPr txBox="1">
            <a:spLocks/>
          </p:cNvSpPr>
          <p:nvPr/>
        </p:nvSpPr>
        <p:spPr>
          <a:xfrm>
            <a:off x="696000" y="1837938"/>
            <a:ext cx="10125000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&lt;div id="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myDiv</a:t>
            </a:r>
            <a:r>
              <a:rPr lang="en-US" sz="2400" dirty="0">
                <a:solidFill>
                  <a:schemeClr val="tx1"/>
                </a:solidFill>
                <a:effectLst/>
              </a:rPr>
              <a:t>" class="</a:t>
            </a:r>
            <a:r>
              <a:rPr lang="en-US" sz="2400" dirty="0">
                <a:solidFill>
                  <a:schemeClr val="bg1"/>
                </a:solidFill>
                <a:effectLst/>
              </a:rPr>
              <a:t>container div root</a:t>
            </a:r>
            <a:r>
              <a:rPr lang="en-US" sz="2400" dirty="0">
                <a:solidFill>
                  <a:schemeClr val="tx1"/>
                </a:solidFill>
                <a:effectLst/>
              </a:rPr>
              <a:t>"&gt;&lt;/div&gt;</a:t>
            </a:r>
          </a:p>
        </p:txBody>
      </p:sp>
    </p:spTree>
    <p:extLst>
      <p:ext uri="{BB962C8B-B14F-4D97-AF65-F5344CB8AC3E}">
        <p14:creationId xmlns:p14="http://schemas.microsoft.com/office/powerpoint/2010/main" val="1224456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4" grpId="0" animBg="1"/>
      <p:bldP spid="5" grpId="0" animBg="1"/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14" name="Text Placeholder 1">
            <a:extLst>
              <a:ext uri="{FF2B5EF4-FFF2-40B4-BE49-F238E27FC236}">
                <a16:creationId xmlns:a16="http://schemas.microsoft.com/office/drawing/2014/main" id="{6111E3C9-C2DC-45E0-9D53-C3F310EA11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getAttribute()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en-US" sz="3600" b="1" dirty="0"/>
              <a:t>-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en-US" sz="3600" dirty="0"/>
              <a:t>returns the value of attributes of</a:t>
            </a:r>
            <a:br>
              <a:rPr lang="en-US" sz="3600" dirty="0"/>
            </a:br>
            <a:r>
              <a:rPr lang="en-US" sz="3600" dirty="0"/>
              <a:t>specified HTML element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HTML Attributes and Methods</a:t>
            </a:r>
            <a:endParaRPr lang="en-US" dirty="0"/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10C208C1-F540-4D07-8B38-A935F8E2B2FA}"/>
              </a:ext>
            </a:extLst>
          </p:cNvPr>
          <p:cNvSpPr txBox="1">
            <a:spLocks/>
          </p:cNvSpPr>
          <p:nvPr/>
        </p:nvSpPr>
        <p:spPr>
          <a:xfrm>
            <a:off x="651000" y="2712086"/>
            <a:ext cx="7204481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&lt;input type="text" name="username"/&gt;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&lt;input type="password" name="password"/&gt;</a:t>
            </a: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93E4F784-EB09-4BAD-9CA3-ED738DA7F0C2}"/>
              </a:ext>
            </a:extLst>
          </p:cNvPr>
          <p:cNvSpPr txBox="1">
            <a:spLocks/>
          </p:cNvSpPr>
          <p:nvPr/>
        </p:nvSpPr>
        <p:spPr>
          <a:xfrm>
            <a:off x="651000" y="4149000"/>
            <a:ext cx="10485000" cy="13261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const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inputEle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document.getElementsByTagName</a:t>
            </a:r>
            <a:r>
              <a:rPr lang="en-US" sz="2400" dirty="0">
                <a:solidFill>
                  <a:schemeClr val="tx1"/>
                </a:solidFill>
                <a:effectLst/>
              </a:rPr>
              <a:t>('input')[0];</a:t>
            </a:r>
          </a:p>
          <a:p>
            <a:r>
              <a:rPr lang="en-US" sz="2400" dirty="0" err="1">
                <a:solidFill>
                  <a:schemeClr val="tx1"/>
                </a:solidFill>
                <a:effectLst/>
              </a:rPr>
              <a:t>inputEle.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getAttribute</a:t>
            </a:r>
            <a:r>
              <a:rPr lang="en-US" sz="2400" dirty="0">
                <a:solidFill>
                  <a:schemeClr val="tx1"/>
                </a:solidFill>
                <a:effectLst/>
              </a:rPr>
              <a:t>('type'); 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 text</a:t>
            </a:r>
          </a:p>
          <a:p>
            <a:r>
              <a:rPr lang="en-US" sz="2400" dirty="0" err="1">
                <a:solidFill>
                  <a:schemeClr val="tx1"/>
                </a:solidFill>
                <a:effectLst/>
              </a:rPr>
              <a:t>inputEle.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getAttribute</a:t>
            </a:r>
            <a:r>
              <a:rPr lang="en-US" sz="2400" dirty="0">
                <a:solidFill>
                  <a:schemeClr val="tx1"/>
                </a:solidFill>
                <a:effectLst/>
              </a:rPr>
              <a:t>('name');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 // username</a:t>
            </a:r>
          </a:p>
        </p:txBody>
      </p:sp>
    </p:spTree>
    <p:extLst>
      <p:ext uri="{BB962C8B-B14F-4D97-AF65-F5344CB8AC3E}">
        <p14:creationId xmlns:p14="http://schemas.microsoft.com/office/powerpoint/2010/main" val="1351531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EF062FB-A00C-4C3A-A97A-6CE4D90801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1330" y="1257587"/>
            <a:ext cx="11818096" cy="5528766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setAttribute()</a:t>
            </a:r>
            <a:r>
              <a:rPr lang="en-US" sz="3400" b="1" dirty="0">
                <a:solidFill>
                  <a:schemeClr val="bg1"/>
                </a:solidFill>
              </a:rPr>
              <a:t> </a:t>
            </a:r>
            <a:r>
              <a:rPr lang="en-US" sz="3400" dirty="0"/>
              <a:t>-  sets the value of an attribute on the</a:t>
            </a:r>
            <a:br>
              <a:rPr lang="en-US" sz="3400" dirty="0"/>
            </a:br>
            <a:r>
              <a:rPr lang="en-US" sz="3400" dirty="0"/>
              <a:t>specified HTML element</a:t>
            </a:r>
          </a:p>
          <a:p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B0D42C0-DE63-4F79-BC46-8C31F6B0D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Attributes and Methods (2)</a:t>
            </a:r>
            <a:endParaRPr lang="bg-BG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CF2EFA59-28A9-4921-A5CE-F2294CD15CA7}"/>
              </a:ext>
            </a:extLst>
          </p:cNvPr>
          <p:cNvSpPr txBox="1">
            <a:spLocks/>
          </p:cNvSpPr>
          <p:nvPr/>
        </p:nvSpPr>
        <p:spPr>
          <a:xfrm>
            <a:off x="634991" y="5088008"/>
            <a:ext cx="7204481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&lt;input type="text" name="username"/&gt;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&lt;input type="password" </a:t>
            </a:r>
            <a:r>
              <a:rPr lang="en-US" sz="2400" dirty="0">
                <a:solidFill>
                  <a:schemeClr val="bg1"/>
                </a:solidFill>
                <a:effectLst/>
              </a:rPr>
              <a:t>name="password"</a:t>
            </a:r>
            <a:r>
              <a:rPr lang="en-US" sz="2400" dirty="0">
                <a:solidFill>
                  <a:schemeClr val="tx1"/>
                </a:solidFill>
                <a:effectLst/>
              </a:rPr>
              <a:t>/&gt;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FF0511DA-DDC7-4CFA-A8C4-B45BE3C3DB25}"/>
              </a:ext>
            </a:extLst>
          </p:cNvPr>
          <p:cNvSpPr txBox="1">
            <a:spLocks/>
          </p:cNvSpPr>
          <p:nvPr/>
        </p:nvSpPr>
        <p:spPr>
          <a:xfrm>
            <a:off x="625144" y="3857052"/>
            <a:ext cx="10923043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 err="1">
                <a:solidFill>
                  <a:schemeClr val="tx1"/>
                </a:solidFill>
                <a:effectLst/>
              </a:rPr>
              <a:t>const</a:t>
            </a:r>
            <a:r>
              <a:rPr lang="en-US" sz="2400" dirty="0">
                <a:solidFill>
                  <a:schemeClr val="tx1"/>
                </a:solidFill>
                <a:effectLst/>
              </a:rPr>
              <a:t>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inputPassEle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document.getElementsByTagName</a:t>
            </a:r>
            <a:r>
              <a:rPr lang="en-US" sz="2400" dirty="0">
                <a:solidFill>
                  <a:schemeClr val="tx1"/>
                </a:solidFill>
                <a:effectLst/>
              </a:rPr>
              <a:t>('input')[1];</a:t>
            </a:r>
          </a:p>
          <a:p>
            <a:r>
              <a:rPr lang="en-US" sz="2400" dirty="0" err="1">
                <a:solidFill>
                  <a:schemeClr val="tx1"/>
                </a:solidFill>
                <a:effectLst/>
              </a:rPr>
              <a:t>inputPassEle.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setAttribute</a:t>
            </a:r>
            <a:r>
              <a:rPr lang="en-US" sz="2400" dirty="0">
                <a:solidFill>
                  <a:schemeClr val="tx1"/>
                </a:solidFill>
                <a:effectLst/>
              </a:rPr>
              <a:t>(</a:t>
            </a:r>
            <a:r>
              <a:rPr lang="en-US" sz="2400" dirty="0">
                <a:solidFill>
                  <a:schemeClr val="bg1"/>
                </a:solidFill>
                <a:effectLst/>
              </a:rPr>
              <a:t>'name'</a:t>
            </a:r>
            <a:r>
              <a:rPr lang="en-US" sz="2400" dirty="0">
                <a:solidFill>
                  <a:schemeClr val="tx1"/>
                </a:solidFill>
                <a:effectLst/>
              </a:rPr>
              <a:t>, </a:t>
            </a:r>
            <a:r>
              <a:rPr lang="en-US" sz="2400" dirty="0">
                <a:solidFill>
                  <a:schemeClr val="bg1"/>
                </a:solidFill>
                <a:effectLst/>
              </a:rPr>
              <a:t>'password'</a:t>
            </a:r>
            <a:r>
              <a:rPr lang="en-US" sz="2400" dirty="0">
                <a:solidFill>
                  <a:schemeClr val="tx1"/>
                </a:solidFill>
                <a:effectLst/>
              </a:rPr>
              <a:t>); 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67703AFA-07ED-4545-B8E4-E2C0F051EB91}"/>
              </a:ext>
            </a:extLst>
          </p:cNvPr>
          <p:cNvSpPr txBox="1">
            <a:spLocks/>
          </p:cNvSpPr>
          <p:nvPr/>
        </p:nvSpPr>
        <p:spPr>
          <a:xfrm>
            <a:off x="651000" y="2626096"/>
            <a:ext cx="6438128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&lt;input type="text" name="username"/&gt;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&lt;input type="password"/&gt;</a:t>
            </a:r>
          </a:p>
        </p:txBody>
      </p:sp>
    </p:spTree>
    <p:extLst>
      <p:ext uri="{BB962C8B-B14F-4D97-AF65-F5344CB8AC3E}">
        <p14:creationId xmlns:p14="http://schemas.microsoft.com/office/powerpoint/2010/main" val="1633490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14" grpId="0" animBg="1"/>
      <p:bldP spid="14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3C64C9B-19DD-4F52-AC04-EB0AC5DCC7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removeAttribute()</a:t>
            </a:r>
            <a:r>
              <a:rPr lang="en-US" sz="3400" b="1" dirty="0">
                <a:solidFill>
                  <a:schemeClr val="bg1"/>
                </a:solidFill>
              </a:rPr>
              <a:t> </a:t>
            </a:r>
            <a:r>
              <a:rPr lang="en-US" sz="3400" dirty="0"/>
              <a:t>-  removes the attribute with the specified name  from an HTML element</a:t>
            </a:r>
          </a:p>
          <a:p>
            <a:pPr marL="0" indent="0">
              <a:buNone/>
            </a:pPr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9991763-84E3-4613-8BBB-E2A75050C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Attributes and Methods (3)</a:t>
            </a:r>
            <a:endParaRPr lang="bg-BG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1F06D19-2CA3-4A69-B3D5-63E6F9F68722}"/>
              </a:ext>
            </a:extLst>
          </p:cNvPr>
          <p:cNvSpPr txBox="1">
            <a:spLocks/>
          </p:cNvSpPr>
          <p:nvPr/>
        </p:nvSpPr>
        <p:spPr>
          <a:xfrm>
            <a:off x="536815" y="2558325"/>
            <a:ext cx="11471683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&lt;input type="text" name="username" placeholder="Username..."/&gt;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&lt;input type="password" name="password" </a:t>
            </a:r>
            <a:r>
              <a:rPr lang="en-US" sz="2400" dirty="0">
                <a:solidFill>
                  <a:schemeClr val="bg1"/>
                </a:solidFill>
                <a:effectLst/>
              </a:rPr>
              <a:t>placeholder="Password..."</a:t>
            </a:r>
            <a:r>
              <a:rPr lang="en-US" sz="2400" dirty="0">
                <a:solidFill>
                  <a:schemeClr val="tx1"/>
                </a:solidFill>
                <a:effectLst/>
              </a:rPr>
              <a:t>/&gt;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9EECADF7-A13E-4EAA-8023-C9E9CDFF5A87}"/>
              </a:ext>
            </a:extLst>
          </p:cNvPr>
          <p:cNvSpPr txBox="1">
            <a:spLocks/>
          </p:cNvSpPr>
          <p:nvPr/>
        </p:nvSpPr>
        <p:spPr>
          <a:xfrm>
            <a:off x="536815" y="5229000"/>
            <a:ext cx="11471683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&lt;input type="text" name="username" placeholder="Username..."/&gt;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&lt;input type="password" name="password"/&gt;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A00D43E8-6819-46C3-AF4D-E011190187F1}"/>
              </a:ext>
            </a:extLst>
          </p:cNvPr>
          <p:cNvSpPr txBox="1">
            <a:spLocks/>
          </p:cNvSpPr>
          <p:nvPr/>
        </p:nvSpPr>
        <p:spPr>
          <a:xfrm>
            <a:off x="540242" y="3858703"/>
            <a:ext cx="11471683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 err="1">
                <a:solidFill>
                  <a:schemeClr val="tx1"/>
                </a:solidFill>
                <a:effectLst/>
              </a:rPr>
              <a:t>const</a:t>
            </a:r>
            <a:r>
              <a:rPr lang="en-US" sz="2400" dirty="0">
                <a:solidFill>
                  <a:schemeClr val="tx1"/>
                </a:solidFill>
                <a:effectLst/>
              </a:rPr>
              <a:t>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inputPassEle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document.getElementsByTagName</a:t>
            </a:r>
            <a:r>
              <a:rPr lang="en-US" sz="2400" dirty="0">
                <a:solidFill>
                  <a:schemeClr val="tx1"/>
                </a:solidFill>
                <a:effectLst/>
              </a:rPr>
              <a:t>('input')[1];</a:t>
            </a:r>
          </a:p>
          <a:p>
            <a:r>
              <a:rPr lang="en-US" sz="2400" dirty="0" err="1">
                <a:solidFill>
                  <a:schemeClr val="bg1"/>
                </a:solidFill>
                <a:effectLst/>
              </a:rPr>
              <a:t>inputPassEle.removeAttribute</a:t>
            </a:r>
            <a:r>
              <a:rPr lang="en-US" sz="2400" dirty="0">
                <a:solidFill>
                  <a:schemeClr val="bg1"/>
                </a:solidFill>
                <a:effectLst/>
              </a:rPr>
              <a:t>('placeholder');</a:t>
            </a:r>
          </a:p>
        </p:txBody>
      </p:sp>
    </p:spTree>
    <p:extLst>
      <p:ext uri="{BB962C8B-B14F-4D97-AF65-F5344CB8AC3E}">
        <p14:creationId xmlns:p14="http://schemas.microsoft.com/office/powerpoint/2010/main" val="954165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8" grpId="0" animBg="1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60F622A-BDF2-4982-A150-83D7B41AA92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hasAttribute()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/>
              <a:t>-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 method returns true if the specified</a:t>
            </a:r>
            <a:br>
              <a:rPr lang="en-US" dirty="0"/>
            </a:br>
            <a:r>
              <a:rPr lang="en-US" dirty="0"/>
              <a:t>attribute exists, otherwise it returns false</a:t>
            </a:r>
          </a:p>
          <a:p>
            <a:pPr>
              <a:spcBef>
                <a:spcPts val="240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dataset</a:t>
            </a:r>
            <a:r>
              <a:rPr lang="en-US" dirty="0"/>
              <a:t> obtain </a:t>
            </a:r>
            <a:r>
              <a:rPr lang="en-US" b="1" dirty="0" err="1">
                <a:solidFill>
                  <a:schemeClr val="bg1"/>
                </a:solidFill>
              </a:rPr>
              <a:t>DOMStringMap</a:t>
            </a:r>
            <a:r>
              <a:rPr lang="en-US" dirty="0"/>
              <a:t> of custom </a:t>
            </a:r>
            <a:r>
              <a:rPr lang="en-US" b="1" dirty="0">
                <a:solidFill>
                  <a:schemeClr val="bg1"/>
                </a:solidFill>
              </a:rPr>
              <a:t>data attributes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E0D3E2A-6FF5-4A59-B8EE-9262ED003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Attributes and Methods (4)</a:t>
            </a:r>
            <a:endParaRPr lang="bg-BG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33CAE137-637F-4A77-AFE3-F507022D8ED5}"/>
              </a:ext>
            </a:extLst>
          </p:cNvPr>
          <p:cNvSpPr txBox="1">
            <a:spLocks/>
          </p:cNvSpPr>
          <p:nvPr/>
        </p:nvSpPr>
        <p:spPr>
          <a:xfrm>
            <a:off x="710397" y="3779226"/>
            <a:ext cx="10778105" cy="13261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const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passwordElement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document.getElementById</a:t>
            </a:r>
            <a:r>
              <a:rPr lang="en-US" sz="2400" dirty="0">
                <a:solidFill>
                  <a:schemeClr val="tx1"/>
                </a:solidFill>
                <a:effectLst/>
              </a:rPr>
              <a:t>('password');</a:t>
            </a:r>
          </a:p>
          <a:p>
            <a:r>
              <a:rPr lang="en-US" sz="2400" dirty="0" err="1">
                <a:solidFill>
                  <a:schemeClr val="tx1"/>
                </a:solidFill>
                <a:effectLst/>
              </a:rPr>
              <a:t>passwordElement.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hasAttribute</a:t>
            </a:r>
            <a:r>
              <a:rPr lang="en-US" sz="2400" dirty="0">
                <a:solidFill>
                  <a:schemeClr val="bg1"/>
                </a:solidFill>
                <a:effectLst/>
              </a:rPr>
              <a:t>('name')</a:t>
            </a:r>
            <a:r>
              <a:rPr lang="en-US" sz="2400" dirty="0">
                <a:solidFill>
                  <a:schemeClr val="tx1"/>
                </a:solidFill>
                <a:effectLst/>
              </a:rPr>
              <a:t>; 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 true </a:t>
            </a:r>
          </a:p>
          <a:p>
            <a:r>
              <a:rPr lang="en-US" sz="2400" dirty="0" err="1">
                <a:solidFill>
                  <a:schemeClr val="tx1"/>
                </a:solidFill>
                <a:effectLst/>
              </a:rPr>
              <a:t>passwordElement.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hasAttribute</a:t>
            </a:r>
            <a:r>
              <a:rPr lang="en-US" sz="2400" dirty="0">
                <a:solidFill>
                  <a:schemeClr val="bg1"/>
                </a:solidFill>
                <a:effectLst/>
              </a:rPr>
              <a:t>('placeholder')</a:t>
            </a:r>
            <a:r>
              <a:rPr lang="en-US" sz="2400" dirty="0">
                <a:solidFill>
                  <a:schemeClr val="tx1"/>
                </a:solidFill>
                <a:effectLst/>
              </a:rPr>
              <a:t>; 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 false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F132AB0E-1874-4949-904C-3D3A00ACB015}"/>
              </a:ext>
            </a:extLst>
          </p:cNvPr>
          <p:cNvSpPr txBox="1">
            <a:spLocks/>
          </p:cNvSpPr>
          <p:nvPr/>
        </p:nvSpPr>
        <p:spPr>
          <a:xfrm>
            <a:off x="710397" y="2529000"/>
            <a:ext cx="10778105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&lt;input type="text" name="username" placeholder="Username..."/&gt;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&lt;input type="password" name="password" id="password"/&gt;</a:t>
            </a:r>
          </a:p>
        </p:txBody>
      </p:sp>
    </p:spTree>
    <p:extLst>
      <p:ext uri="{BB962C8B-B14F-4D97-AF65-F5344CB8AC3E}">
        <p14:creationId xmlns:p14="http://schemas.microsoft.com/office/powerpoint/2010/main" val="2671567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96917DB-7B90-4EF5-894B-81653D1952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1F10B2-F62B-4AA3-ACC5-C041C1E1DC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Classes can be used to </a:t>
            </a:r>
            <a:r>
              <a:rPr lang="en-US" b="1" dirty="0">
                <a:solidFill>
                  <a:schemeClr val="bg1"/>
                </a:solidFill>
              </a:rPr>
              <a:t>encapsulate</a:t>
            </a:r>
            <a:r>
              <a:rPr lang="en-US" dirty="0"/>
              <a:t> elements and behavior</a:t>
            </a:r>
          </a:p>
          <a:p>
            <a:pPr lvl="1"/>
            <a:r>
              <a:rPr lang="en-US" dirty="0"/>
              <a:t>Store </a:t>
            </a:r>
            <a:r>
              <a:rPr lang="en-US" b="1" dirty="0">
                <a:solidFill>
                  <a:schemeClr val="bg1"/>
                </a:solidFill>
              </a:rPr>
              <a:t>references</a:t>
            </a:r>
            <a:r>
              <a:rPr lang="en-US" dirty="0"/>
              <a:t> to DOM elements</a:t>
            </a:r>
          </a:p>
          <a:p>
            <a:pPr lvl="1"/>
            <a:r>
              <a:rPr lang="en-US" dirty="0"/>
              <a:t>Provide </a:t>
            </a:r>
            <a:r>
              <a:rPr lang="en-US" b="1" dirty="0">
                <a:solidFill>
                  <a:schemeClr val="bg1"/>
                </a:solidFill>
              </a:rPr>
              <a:t>event handlers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Methods</a:t>
            </a:r>
            <a:r>
              <a:rPr lang="en-US" dirty="0"/>
              <a:t> that </a:t>
            </a:r>
            <a:r>
              <a:rPr lang="en-US" b="1" dirty="0">
                <a:solidFill>
                  <a:schemeClr val="bg1"/>
                </a:solidFill>
              </a:rPr>
              <a:t>manipulate</a:t>
            </a:r>
            <a:r>
              <a:rPr lang="en-US" dirty="0"/>
              <a:t> the elements</a:t>
            </a:r>
          </a:p>
          <a:p>
            <a:pPr>
              <a:spcBef>
                <a:spcPts val="3600"/>
              </a:spcBef>
            </a:pPr>
            <a:r>
              <a:rPr lang="en-US" dirty="0"/>
              <a:t>This is called the </a:t>
            </a:r>
            <a:r>
              <a:rPr lang="en-US" b="1" dirty="0">
                <a:solidFill>
                  <a:schemeClr val="bg1"/>
                </a:solidFill>
              </a:rPr>
              <a:t>Component Pattern</a:t>
            </a:r>
          </a:p>
          <a:p>
            <a:pPr lvl="1"/>
            <a:r>
              <a:rPr lang="en-US" dirty="0"/>
              <a:t>Used in many </a:t>
            </a:r>
            <a:r>
              <a:rPr lang="en-US" b="1" dirty="0">
                <a:solidFill>
                  <a:schemeClr val="bg1"/>
                </a:solidFill>
              </a:rPr>
              <a:t>JS frameworks</a:t>
            </a:r>
            <a:r>
              <a:rPr lang="en-US" dirty="0"/>
              <a:t>, such as React, Vue, Angular</a:t>
            </a:r>
          </a:p>
          <a:p>
            <a:pPr lvl="1"/>
            <a:r>
              <a:rPr lang="en-US" dirty="0"/>
              <a:t>Used in the </a:t>
            </a:r>
            <a:r>
              <a:rPr lang="en-US" b="1" dirty="0">
                <a:solidFill>
                  <a:schemeClr val="bg1"/>
                </a:solidFill>
              </a:rPr>
              <a:t>Custom Web Component API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C50A69B-3BE2-490B-9135-7D6438457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Elements and Behavior</a:t>
            </a:r>
          </a:p>
        </p:txBody>
      </p:sp>
    </p:spTree>
    <p:extLst>
      <p:ext uri="{BB962C8B-B14F-4D97-AF65-F5344CB8AC3E}">
        <p14:creationId xmlns:p14="http://schemas.microsoft.com/office/powerpoint/2010/main" val="2779429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266089" y="794196"/>
            <a:ext cx="3675250" cy="36752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07566" y="714962"/>
            <a:ext cx="3120610" cy="3833717"/>
          </a:xfrm>
          <a:prstGeom prst="rect">
            <a:avLst/>
          </a:prstGeom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F7C1310D-D05C-458F-8872-9A68F31E050D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Classes Interacting with DOM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Live Demonstration</a:t>
            </a:r>
          </a:p>
        </p:txBody>
      </p:sp>
    </p:spTree>
    <p:extLst>
      <p:ext uri="{BB962C8B-B14F-4D97-AF65-F5344CB8AC3E}">
        <p14:creationId xmlns:p14="http://schemas.microsoft.com/office/powerpoint/2010/main" val="30848471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sz="quarter" idx="10"/>
          </p:nvPr>
        </p:nvSpPr>
        <p:spPr>
          <a:xfrm>
            <a:off x="615108" y="5457084"/>
            <a:ext cx="11387533" cy="768084"/>
          </a:xfrm>
        </p:spPr>
        <p:txBody>
          <a:bodyPr/>
          <a:lstStyle/>
          <a:p>
            <a:r>
              <a:rPr lang="en-US" sz="4000" dirty="0"/>
              <a:t>Set, Map, </a:t>
            </a:r>
            <a:r>
              <a:rPr lang="en-US" sz="4000" dirty="0" err="1"/>
              <a:t>WeakSet</a:t>
            </a:r>
            <a:r>
              <a:rPr lang="en-US" sz="4000" dirty="0"/>
              <a:t>, </a:t>
            </a:r>
            <a:r>
              <a:rPr lang="en-US" sz="4000" dirty="0" err="1"/>
              <a:t>WeakMap</a:t>
            </a:r>
            <a:endParaRPr lang="en-US" sz="4000" dirty="0">
              <a:latin typeface="+mn-lt"/>
              <a:ea typeface="+mn-ea"/>
              <a:cs typeface="+mn-cs"/>
            </a:endParaRPr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Autofit/>
          </a:bodyPr>
          <a:lstStyle>
            <a:lvl1pPr marL="0" indent="0" algn="ctr" defTabSz="1218438" rtl="0" eaLnBrk="1" latinLnBrk="0" hangingPunct="1">
              <a:spcBef>
                <a:spcPct val="0"/>
              </a:spcBef>
              <a:buNone/>
              <a:defRPr sz="5396" b="1" kern="1200" baseline="0">
                <a:solidFill>
                  <a:schemeClr val="tx1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/>
              <a:t>Build-in Collections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949FFA-2392-4C5D-A191-62B505E467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6000" y="1385711"/>
            <a:ext cx="1980000" cy="2544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731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id="{D631DD5F-C231-483F-BA1E-043A13D943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Slide Body">
            <a:extLst>
              <a:ext uri="{FF2B5EF4-FFF2-40B4-BE49-F238E27FC236}">
                <a16:creationId xmlns:a16="http://schemas.microsoft.com/office/drawing/2014/main" id="{AA287FCE-0667-4256-B6C3-85EEA9B99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404000"/>
            <a:ext cx="11818096" cy="53208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11500" b="1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11500" b="1" dirty="0"/>
              <a:t>#js-advanced</a:t>
            </a:r>
            <a:endParaRPr lang="bg-BG" sz="11500" b="1" dirty="0"/>
          </a:p>
        </p:txBody>
      </p:sp>
      <p:sp>
        <p:nvSpPr>
          <p:cNvPr id="7" name="Slide Title">
            <a:extLst>
              <a:ext uri="{FF2B5EF4-FFF2-40B4-BE49-F238E27FC236}">
                <a16:creationId xmlns:a16="http://schemas.microsoft.com/office/drawing/2014/main" id="{82485852-BA6B-4D95-A06E-D18F832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66093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74BF3A2-324A-43E9-A222-8319677D49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altLang="bg-BG" sz="3200" dirty="0"/>
              <a:t>A</a:t>
            </a:r>
            <a:r>
              <a:rPr lang="bg-BG" altLang="bg-BG" sz="3200" dirty="0"/>
              <a:t> </a:t>
            </a:r>
            <a:r>
              <a:rPr lang="en-US" altLang="bg-BG" sz="3200" b="1" dirty="0">
                <a:solidFill>
                  <a:schemeClr val="bg1"/>
                </a:solidFill>
                <a:latin typeface="Calibri (Body)"/>
              </a:rPr>
              <a:t>Map </a:t>
            </a:r>
            <a:r>
              <a:rPr lang="en-US" altLang="bg-BG" sz="3200" dirty="0"/>
              <a:t>collection</a:t>
            </a:r>
            <a:r>
              <a:rPr lang="bg-BG" altLang="bg-BG" sz="3200" dirty="0"/>
              <a:t> </a:t>
            </a:r>
            <a:r>
              <a:rPr lang="en-US" altLang="bg-BG" sz="3200" dirty="0"/>
              <a:t>stores</a:t>
            </a:r>
            <a:r>
              <a:rPr lang="bg-BG" altLang="bg-BG" sz="3200" dirty="0"/>
              <a:t> its elements in </a:t>
            </a:r>
            <a:r>
              <a:rPr lang="bg-BG" altLang="bg-BG" sz="3200" b="1" dirty="0">
                <a:solidFill>
                  <a:schemeClr val="bg1"/>
                </a:solidFill>
              </a:rPr>
              <a:t>insertion</a:t>
            </a:r>
            <a:r>
              <a:rPr lang="en-US" altLang="bg-BG" sz="3200" b="1" dirty="0">
                <a:solidFill>
                  <a:schemeClr val="bg1"/>
                </a:solidFill>
              </a:rPr>
              <a:t> </a:t>
            </a:r>
            <a:r>
              <a:rPr lang="bg-BG" altLang="bg-BG" sz="3200" b="1" dirty="0">
                <a:solidFill>
                  <a:schemeClr val="bg1"/>
                </a:solidFill>
              </a:rPr>
              <a:t>order  </a:t>
            </a:r>
            <a:endParaRPr lang="en-US" altLang="bg-BG" sz="3200" b="1" dirty="0">
              <a:solidFill>
                <a:schemeClr val="bg1"/>
              </a:solidFill>
            </a:endParaRPr>
          </a:p>
          <a:p>
            <a:r>
              <a:rPr lang="en-US" altLang="bg-BG" sz="3200" dirty="0"/>
              <a:t>A</a:t>
            </a:r>
            <a:r>
              <a:rPr lang="bg-BG" altLang="bg-BG" sz="3200" dirty="0"/>
              <a:t> </a:t>
            </a:r>
            <a:r>
              <a:rPr lang="en-US" altLang="bg-BG" sz="3200" dirty="0"/>
              <a:t>for-of</a:t>
            </a:r>
            <a:r>
              <a:rPr lang="bg-BG" altLang="bg-BG" sz="3200" dirty="0"/>
              <a:t> loop returns an array of </a:t>
            </a:r>
            <a:r>
              <a:rPr lang="bg-BG" altLang="bg-BG" sz="3200" b="1" dirty="0">
                <a:solidFill>
                  <a:schemeClr val="bg1"/>
                </a:solidFill>
              </a:rPr>
              <a:t>[key, value]</a:t>
            </a:r>
            <a:r>
              <a:rPr lang="bg-BG" altLang="bg-BG" sz="3200" dirty="0"/>
              <a:t> for</a:t>
            </a:r>
            <a:r>
              <a:rPr lang="en-US" altLang="bg-BG" sz="3200" dirty="0"/>
              <a:t> </a:t>
            </a:r>
            <a:r>
              <a:rPr lang="bg-BG" altLang="bg-BG" sz="3200" dirty="0"/>
              <a:t>each</a:t>
            </a:r>
            <a:r>
              <a:rPr lang="en-US" altLang="bg-BG" sz="3200" dirty="0"/>
              <a:t> </a:t>
            </a:r>
            <a:br>
              <a:rPr lang="en-US" altLang="bg-BG" sz="3200" dirty="0"/>
            </a:br>
            <a:r>
              <a:rPr lang="bg-BG" altLang="bg-BG" sz="3200" dirty="0"/>
              <a:t>iteration</a:t>
            </a:r>
          </a:p>
          <a:p>
            <a:pPr defTabSz="914400" eaLnBrk="0" fontAlgn="base" latinLnBrk="0" hangingPunct="0">
              <a:lnSpc>
                <a:spcPct val="100000"/>
              </a:lnSpc>
              <a:buClr>
                <a:schemeClr val="tx1"/>
              </a:buClr>
            </a:pPr>
            <a:r>
              <a:rPr lang="en-US" altLang="bg-BG" sz="3200" dirty="0"/>
              <a:t>Pure </a:t>
            </a:r>
            <a:r>
              <a:rPr lang="en-US" altLang="bg-BG" sz="3200" b="1" dirty="0">
                <a:solidFill>
                  <a:schemeClr val="bg1"/>
                </a:solidFill>
              </a:rPr>
              <a:t>JavaScript objects </a:t>
            </a:r>
            <a:r>
              <a:rPr lang="en-US" altLang="bg-BG" sz="3200" dirty="0"/>
              <a:t>are like </a:t>
            </a:r>
            <a:r>
              <a:rPr lang="en-US" altLang="bg-BG" sz="3200" b="1" dirty="0">
                <a:solidFill>
                  <a:schemeClr val="bg1"/>
                </a:solidFill>
              </a:rPr>
              <a:t>Maps</a:t>
            </a:r>
            <a:r>
              <a:rPr lang="en-US" altLang="bg-BG" sz="3200" dirty="0">
                <a:solidFill>
                  <a:schemeClr val="bg1"/>
                </a:solidFill>
              </a:rPr>
              <a:t> </a:t>
            </a:r>
            <a:r>
              <a:rPr lang="en-US" altLang="bg-BG" sz="3200" dirty="0"/>
              <a:t>in that both</a:t>
            </a:r>
            <a:br>
              <a:rPr lang="en-US" altLang="bg-BG" sz="3200" dirty="0"/>
            </a:br>
            <a:r>
              <a:rPr lang="en-US" altLang="bg-BG" sz="3200" dirty="0"/>
              <a:t>let you:</a:t>
            </a:r>
          </a:p>
          <a:p>
            <a:pPr lvl="1" defTabSz="914400" eaLnBrk="0" fontAlgn="base" hangingPunct="0">
              <a:lnSpc>
                <a:spcPct val="100000"/>
              </a:lnSpc>
              <a:buClr>
                <a:schemeClr val="tx1"/>
              </a:buClr>
            </a:pPr>
            <a:r>
              <a:rPr lang="en-US" altLang="bg-BG" sz="3000" dirty="0"/>
              <a:t>Assign </a:t>
            </a:r>
            <a:r>
              <a:rPr lang="en-US" altLang="bg-BG" sz="3000" b="1" dirty="0">
                <a:solidFill>
                  <a:schemeClr val="bg1"/>
                </a:solidFill>
              </a:rPr>
              <a:t>values </a:t>
            </a:r>
            <a:r>
              <a:rPr lang="en-US" altLang="bg-BG" sz="3000" dirty="0"/>
              <a:t>to</a:t>
            </a:r>
            <a:r>
              <a:rPr lang="en-US" altLang="bg-BG" sz="3000" b="1" dirty="0">
                <a:solidFill>
                  <a:schemeClr val="bg1"/>
                </a:solidFill>
              </a:rPr>
              <a:t> keys</a:t>
            </a:r>
            <a:endParaRPr lang="en-US" altLang="bg-BG" sz="3000" dirty="0"/>
          </a:p>
          <a:p>
            <a:pPr lvl="1" defTabSz="914400" eaLnBrk="0" fontAlgn="base" hangingPunct="0">
              <a:lnSpc>
                <a:spcPct val="100000"/>
              </a:lnSpc>
              <a:buClr>
                <a:schemeClr val="tx1"/>
              </a:buClr>
            </a:pPr>
            <a:r>
              <a:rPr lang="en-US" altLang="bg-BG" sz="3000" dirty="0"/>
              <a:t>Detect whether something is stored in a key</a:t>
            </a:r>
            <a:endParaRPr lang="bg-BG" altLang="bg-BG" sz="3000" dirty="0"/>
          </a:p>
          <a:p>
            <a:pPr lvl="1" defTabSz="914400" eaLnBrk="0" fontAlgn="base" latinLnBrk="0" hangingPunct="0">
              <a:lnSpc>
                <a:spcPct val="100000"/>
              </a:lnSpc>
              <a:buClr>
                <a:schemeClr val="tx1"/>
              </a:buClr>
            </a:pPr>
            <a:r>
              <a:rPr lang="en-US" altLang="bg-BG" sz="3000" dirty="0"/>
              <a:t>Delete keys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Map?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17C30C50-FEC5-406A-9E38-1BD0FD9AB7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bg-BG" altLang="bg-BG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0250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876539" y="1943393"/>
            <a:ext cx="8061205" cy="1396061"/>
          </a:xfrm>
        </p:spPr>
        <p:txBody>
          <a:bodyPr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let map = new Map()</a:t>
            </a:r>
            <a:r>
              <a:rPr lang="bg-BG" sz="2400" dirty="0">
                <a:solidFill>
                  <a:schemeClr val="tx1"/>
                </a:solidFill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1"/>
                </a:solidFill>
              </a:rPr>
              <a:t>map.set(1, </a:t>
            </a:r>
            <a:r>
              <a:rPr lang="bg-BG" sz="2400" dirty="0">
                <a:solidFill>
                  <a:schemeClr val="tx1"/>
                </a:solidFill>
              </a:rPr>
              <a:t>"</a:t>
            </a:r>
            <a:r>
              <a:rPr lang="en-US" sz="2400" dirty="0">
                <a:solidFill>
                  <a:schemeClr val="tx1"/>
                </a:solidFill>
              </a:rPr>
              <a:t>one</a:t>
            </a:r>
            <a:r>
              <a:rPr lang="bg-BG" sz="2400" dirty="0">
                <a:solidFill>
                  <a:schemeClr val="tx1"/>
                </a:solidFill>
              </a:rPr>
              <a:t>"</a:t>
            </a:r>
            <a:r>
              <a:rPr lang="en-US" sz="2400" dirty="0">
                <a:solidFill>
                  <a:schemeClr val="tx1"/>
                </a:solidFill>
              </a:rPr>
              <a:t>)</a:t>
            </a:r>
            <a:r>
              <a:rPr lang="bg-BG" sz="2400" dirty="0">
                <a:solidFill>
                  <a:schemeClr val="tx1"/>
                </a:solidFill>
              </a:rPr>
              <a:t>;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i="1" dirty="0">
                <a:solidFill>
                  <a:schemeClr val="accent2"/>
                </a:solidFill>
              </a:rPr>
              <a:t>// key </a:t>
            </a:r>
            <a:r>
              <a:rPr lang="bg-BG" sz="2400" i="1" dirty="0">
                <a:solidFill>
                  <a:schemeClr val="accent2"/>
                </a:solidFill>
              </a:rPr>
              <a:t>-</a:t>
            </a:r>
            <a:r>
              <a:rPr lang="en-US" sz="2400" i="1" dirty="0">
                <a:solidFill>
                  <a:schemeClr val="accent2"/>
                </a:solidFill>
              </a:rPr>
              <a:t> 1, value </a:t>
            </a:r>
            <a:r>
              <a:rPr lang="bg-BG" sz="2400" i="1" dirty="0">
                <a:solidFill>
                  <a:schemeClr val="accent2"/>
                </a:solidFill>
              </a:rPr>
              <a:t>-</a:t>
            </a:r>
            <a:r>
              <a:rPr lang="en-US" sz="2400" i="1" dirty="0">
                <a:solidFill>
                  <a:schemeClr val="accent2"/>
                </a:solidFill>
              </a:rPr>
              <a:t> one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1"/>
                </a:solidFill>
              </a:rPr>
              <a:t>map.set(2, </a:t>
            </a:r>
            <a:r>
              <a:rPr lang="bg-BG" sz="2400" dirty="0">
                <a:solidFill>
                  <a:schemeClr val="tx1"/>
                </a:solidFill>
              </a:rPr>
              <a:t>"</a:t>
            </a:r>
            <a:r>
              <a:rPr lang="en-US" sz="2400" dirty="0">
                <a:solidFill>
                  <a:schemeClr val="tx1"/>
                </a:solidFill>
              </a:rPr>
              <a:t>two</a:t>
            </a:r>
            <a:r>
              <a:rPr lang="bg-BG" sz="2400" dirty="0">
                <a:solidFill>
                  <a:schemeClr val="tx1"/>
                </a:solidFill>
              </a:rPr>
              <a:t>"</a:t>
            </a:r>
            <a:r>
              <a:rPr lang="en-US" sz="2400" dirty="0">
                <a:solidFill>
                  <a:schemeClr val="tx1"/>
                </a:solidFill>
              </a:rPr>
              <a:t>)</a:t>
            </a:r>
            <a:r>
              <a:rPr lang="bg-BG" sz="2400" dirty="0">
                <a:solidFill>
                  <a:schemeClr val="tx1"/>
                </a:solidFill>
              </a:rPr>
              <a:t>;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i="1" dirty="0">
                <a:solidFill>
                  <a:schemeClr val="accent2"/>
                </a:solidFill>
              </a:rPr>
              <a:t>// key </a:t>
            </a:r>
            <a:r>
              <a:rPr lang="bg-BG" sz="2400" i="1" dirty="0">
                <a:solidFill>
                  <a:schemeClr val="accent2"/>
                </a:solidFill>
              </a:rPr>
              <a:t>-</a:t>
            </a:r>
            <a:r>
              <a:rPr lang="en-US" sz="2400" i="1" dirty="0">
                <a:solidFill>
                  <a:schemeClr val="accent2"/>
                </a:solidFill>
              </a:rPr>
              <a:t> 2, value </a:t>
            </a:r>
            <a:r>
              <a:rPr lang="bg-BG" sz="2400" i="1" dirty="0">
                <a:solidFill>
                  <a:schemeClr val="accent2"/>
                </a:solidFill>
              </a:rPr>
              <a:t>-</a:t>
            </a:r>
            <a:r>
              <a:rPr lang="en-US" sz="2400" i="1" dirty="0">
                <a:solidFill>
                  <a:schemeClr val="accent2"/>
                </a:solidFill>
              </a:rPr>
              <a:t> two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51" y="1211571"/>
            <a:ext cx="11811097" cy="5185625"/>
          </a:xfrm>
        </p:spPr>
        <p:txBody>
          <a:bodyPr>
            <a:normAutofit/>
          </a:bodyPr>
          <a:lstStyle/>
          <a:p>
            <a:pPr marL="457200" indent="-457200">
              <a:spcAft>
                <a:spcPts val="12600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.set</a:t>
            </a:r>
            <a:r>
              <a:rPr lang="en-US" sz="3600" dirty="0"/>
              <a:t>(key, value) </a:t>
            </a:r>
            <a:r>
              <a:rPr lang="bg-BG" sz="3600" dirty="0"/>
              <a:t>–</a:t>
            </a:r>
            <a:r>
              <a:rPr lang="en-US" sz="3600" dirty="0"/>
              <a:t> adds a new key-value pair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.get</a:t>
            </a:r>
            <a:r>
              <a:rPr lang="en-US" sz="3600" dirty="0"/>
              <a:t>(key) </a:t>
            </a:r>
            <a:r>
              <a:rPr lang="bg-BG" sz="3600" dirty="0"/>
              <a:t>–</a:t>
            </a:r>
            <a:r>
              <a:rPr lang="en-US" sz="3600" dirty="0"/>
              <a:t> returns the value of the given key </a:t>
            </a:r>
            <a:endParaRPr lang="bg-BG" sz="3600" dirty="0"/>
          </a:p>
          <a:p>
            <a:pPr marL="457200" indent="-457200">
              <a:spcBef>
                <a:spcPts val="1200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.size</a:t>
            </a:r>
            <a:r>
              <a:rPr lang="en-US" sz="3200" dirty="0"/>
              <a:t> </a:t>
            </a:r>
            <a:r>
              <a:rPr lang="bg-BG" sz="3200" dirty="0"/>
              <a:t>–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property</a:t>
            </a:r>
            <a:r>
              <a:rPr lang="en-US" sz="3200" dirty="0"/>
              <a:t>, holding the number of stored entries</a:t>
            </a:r>
            <a:endParaRPr lang="bg-BG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Adding/Accessing Elements</a:t>
            </a:r>
            <a:endParaRPr lang="bg-BG" dirty="0"/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876539" y="4343339"/>
            <a:ext cx="8061205" cy="11106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map.get(2)</a:t>
            </a:r>
            <a:r>
              <a:rPr lang="bg-BG" sz="2400" dirty="0"/>
              <a:t>;</a:t>
            </a:r>
            <a:r>
              <a:rPr lang="en-US" sz="2400" dirty="0"/>
              <a:t> </a:t>
            </a:r>
            <a:r>
              <a:rPr lang="en-US" sz="2400" i="1" dirty="0">
                <a:solidFill>
                  <a:schemeClr val="accent2"/>
                </a:solidFill>
              </a:rPr>
              <a:t>// two</a:t>
            </a:r>
          </a:p>
          <a:p>
            <a:r>
              <a:rPr lang="en-US" sz="2400" dirty="0"/>
              <a:t>map.get(1)</a:t>
            </a:r>
            <a:r>
              <a:rPr lang="bg-BG" sz="2400" dirty="0"/>
              <a:t>;</a:t>
            </a:r>
            <a:r>
              <a:rPr lang="en-US" sz="2400" dirty="0"/>
              <a:t> </a:t>
            </a:r>
            <a:r>
              <a:rPr lang="en-US" sz="2400" i="1" dirty="0">
                <a:solidFill>
                  <a:schemeClr val="accent2"/>
                </a:solidFill>
              </a:rPr>
              <a:t>// one</a:t>
            </a:r>
            <a:endParaRPr lang="en-US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9384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Aft>
                <a:spcPts val="12000"/>
              </a:spcAft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.has(key)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bg-BG" dirty="0"/>
              <a:t>-</a:t>
            </a:r>
            <a:r>
              <a:rPr lang="en-US" dirty="0"/>
              <a:t> checks if the map has the given key</a:t>
            </a:r>
          </a:p>
          <a:p>
            <a:pPr>
              <a:lnSpc>
                <a:spcPct val="100000"/>
              </a:lnSpc>
              <a:spcAft>
                <a:spcPts val="10200"/>
              </a:spcAft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.delete(key)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bg-BG" dirty="0"/>
              <a:t>-</a:t>
            </a:r>
            <a:r>
              <a:rPr lang="en-US" dirty="0"/>
              <a:t> removes a key-value pair</a:t>
            </a:r>
          </a:p>
          <a:p>
            <a:pPr>
              <a:buClr>
                <a:schemeClr val="tx2"/>
              </a:buClr>
            </a:pP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.clear()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bg-BG" sz="3600" dirty="0"/>
              <a:t>-</a:t>
            </a:r>
            <a:r>
              <a:rPr lang="en-US" sz="3600" dirty="0"/>
              <a:t> removes all key-value pairs</a:t>
            </a:r>
            <a:endParaRPr lang="en-US" dirty="0"/>
          </a:p>
          <a:p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Contains</a:t>
            </a:r>
            <a:r>
              <a:rPr lang="bg-BG" dirty="0"/>
              <a:t> </a:t>
            </a:r>
            <a:r>
              <a:rPr lang="en-US" dirty="0"/>
              <a:t>/</a:t>
            </a:r>
            <a:r>
              <a:rPr lang="bg-BG" dirty="0"/>
              <a:t> </a:t>
            </a:r>
            <a:r>
              <a:rPr lang="en-US" dirty="0"/>
              <a:t>Delete</a:t>
            </a:r>
            <a:endParaRPr lang="bg-BG" dirty="0"/>
          </a:p>
        </p:txBody>
      </p:sp>
      <p:sp>
        <p:nvSpPr>
          <p:cNvPr id="12" name="Text Placeholder 2"/>
          <p:cNvSpPr txBox="1">
            <a:spLocks/>
          </p:cNvSpPr>
          <p:nvPr/>
        </p:nvSpPr>
        <p:spPr>
          <a:xfrm>
            <a:off x="860738" y="1981309"/>
            <a:ext cx="7965628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map.has(2)</a:t>
            </a:r>
            <a:r>
              <a:rPr lang="bg-BG" dirty="0"/>
              <a:t>;</a:t>
            </a:r>
            <a:r>
              <a:rPr lang="en-GB" dirty="0"/>
              <a:t> </a:t>
            </a:r>
            <a:r>
              <a:rPr lang="en-GB" i="1" dirty="0">
                <a:solidFill>
                  <a:schemeClr val="accent2"/>
                </a:solidFill>
              </a:rPr>
              <a:t>// true</a:t>
            </a:r>
          </a:p>
          <a:p>
            <a:r>
              <a:rPr lang="en-GB" dirty="0"/>
              <a:t>map.has(4)</a:t>
            </a:r>
            <a:r>
              <a:rPr lang="bg-BG" dirty="0"/>
              <a:t>;</a:t>
            </a:r>
            <a:r>
              <a:rPr lang="en-GB" dirty="0"/>
              <a:t> </a:t>
            </a:r>
            <a:r>
              <a:rPr lang="en-GB" i="1" dirty="0">
                <a:solidFill>
                  <a:schemeClr val="accent2"/>
                </a:solidFill>
              </a:rPr>
              <a:t>// false</a:t>
            </a: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60738" y="4289579"/>
            <a:ext cx="7965628" cy="63305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map.delete(1)</a:t>
            </a:r>
            <a:r>
              <a:rPr lang="bg-BG" sz="2400" dirty="0"/>
              <a:t>;</a:t>
            </a:r>
            <a:r>
              <a:rPr lang="en-US" sz="2400" dirty="0"/>
              <a:t> </a:t>
            </a:r>
            <a:r>
              <a:rPr lang="en-US" sz="2400" i="1" dirty="0">
                <a:solidFill>
                  <a:schemeClr val="accent2"/>
                </a:solidFill>
              </a:rPr>
              <a:t>// Removes 1 from the map</a:t>
            </a:r>
            <a:endParaRPr lang="bg-BG" sz="2400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410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.entries()</a:t>
            </a:r>
            <a:r>
              <a:rPr lang="en-US" sz="3600" dirty="0"/>
              <a:t> - returns Iterator - array of </a:t>
            </a:r>
            <a:r>
              <a:rPr lang="en-US" sz="3600" b="1" dirty="0">
                <a:solidFill>
                  <a:schemeClr val="bg1"/>
                </a:solidFill>
              </a:rPr>
              <a:t>[key, value]</a:t>
            </a:r>
          </a:p>
          <a:p>
            <a:pPr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.keys()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en-US" sz="3600" dirty="0"/>
              <a:t>- returns Iterator with all the </a:t>
            </a:r>
            <a:r>
              <a:rPr lang="en-US" sz="3600" b="1" dirty="0">
                <a:solidFill>
                  <a:schemeClr val="bg1"/>
                </a:solidFill>
              </a:rPr>
              <a:t>keys</a:t>
            </a:r>
          </a:p>
          <a:p>
            <a:pPr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.values()</a:t>
            </a:r>
            <a:r>
              <a:rPr lang="en-US" sz="3600" dirty="0"/>
              <a:t> - returns Iterator with all the </a:t>
            </a:r>
            <a:r>
              <a:rPr lang="en-US" sz="3600" b="1" dirty="0">
                <a:solidFill>
                  <a:schemeClr val="bg1"/>
                </a:solidFill>
              </a:rPr>
              <a:t>values</a:t>
            </a:r>
            <a:endParaRPr lang="bg-BG" sz="3600" b="1" dirty="0">
              <a:solidFill>
                <a:schemeClr val="bg1"/>
              </a:solidFill>
            </a:endParaRPr>
          </a:p>
          <a:p>
            <a:endParaRPr lang="en-US" sz="3600" dirty="0"/>
          </a:p>
          <a:p>
            <a:endParaRPr lang="en-US" sz="3600" dirty="0"/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Iterators</a:t>
            </a:r>
            <a:endParaRPr lang="bg-B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714D8F-0B6A-4843-BE68-072A554D525F}"/>
              </a:ext>
            </a:extLst>
          </p:cNvPr>
          <p:cNvSpPr txBox="1"/>
          <p:nvPr/>
        </p:nvSpPr>
        <p:spPr>
          <a:xfrm>
            <a:off x="857739" y="3429000"/>
            <a:ext cx="10121936" cy="186963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let entries = Array.from(map.entries());      </a:t>
            </a:r>
            <a:br>
              <a:rPr lang="en-US" sz="2400" b="1" dirty="0">
                <a:latin typeface="Consolas" pitchFamily="49" charset="0"/>
              </a:rPr>
            </a:b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[ [</a:t>
            </a:r>
            <a:r>
              <a:rPr lang="bg-BG" sz="2400" b="1" i="1" dirty="0">
                <a:solidFill>
                  <a:schemeClr val="accent2"/>
                </a:solidFill>
                <a:latin typeface="Consolas" pitchFamily="49" charset="0"/>
              </a:rPr>
              <a:t>1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, 'one'], [2, 'two'] ]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let keys = Array.from(</a:t>
            </a:r>
            <a:r>
              <a:rPr lang="en-US" sz="2400" b="1" dirty="0" err="1">
                <a:latin typeface="Consolas" pitchFamily="49" charset="0"/>
              </a:rPr>
              <a:t>map.keys</a:t>
            </a:r>
            <a:r>
              <a:rPr lang="en-US" sz="2400" b="1" dirty="0">
                <a:latin typeface="Consolas" pitchFamily="49" charset="0"/>
              </a:rPr>
              <a:t>()); 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[1, 2]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let values = Array.from(</a:t>
            </a:r>
            <a:r>
              <a:rPr lang="en-US" sz="2400" b="1" dirty="0" err="1">
                <a:latin typeface="Consolas" pitchFamily="49" charset="0"/>
              </a:rPr>
              <a:t>map.values</a:t>
            </a:r>
            <a:r>
              <a:rPr lang="en-US" sz="2400" b="1" dirty="0">
                <a:latin typeface="Consolas" pitchFamily="49" charset="0"/>
              </a:rPr>
              <a:t>()); 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['one', 'two']</a:t>
            </a:r>
            <a:endParaRPr lang="bg-BG" sz="2400" b="1" i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7" name="Rectangle: Rounded Corners 13">
            <a:extLst>
              <a:ext uri="{FF2B5EF4-FFF2-40B4-BE49-F238E27FC236}">
                <a16:creationId xmlns:a16="http://schemas.microsoft.com/office/drawing/2014/main" id="{0923065B-B197-46B7-8937-070512A1EC7C}"/>
              </a:ext>
            </a:extLst>
          </p:cNvPr>
          <p:cNvSpPr/>
          <p:nvPr/>
        </p:nvSpPr>
        <p:spPr bwMode="auto">
          <a:xfrm>
            <a:off x="857739" y="5431328"/>
            <a:ext cx="4998490" cy="1178584"/>
          </a:xfrm>
          <a:prstGeom prst="roundRect">
            <a:avLst>
              <a:gd name="adj" fmla="val 18391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These methods return an </a:t>
            </a:r>
            <a:r>
              <a:rPr lang="en-US" sz="2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Iterator</a:t>
            </a:r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transform it into an </a:t>
            </a:r>
            <a:r>
              <a:rPr lang="en-US" sz="2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Array</a:t>
            </a:r>
            <a:endParaRPr lang="bg-BG" sz="26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9329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To print a map simply use one of the </a:t>
            </a:r>
            <a:r>
              <a:rPr lang="en-US" b="1" dirty="0">
                <a:solidFill>
                  <a:schemeClr val="bg1"/>
                </a:solidFill>
              </a:rPr>
              <a:t>iterators</a:t>
            </a:r>
            <a:r>
              <a:rPr lang="en-US" dirty="0"/>
              <a:t> inside a </a:t>
            </a:r>
            <a:r>
              <a:rPr lang="en-US" b="1" dirty="0">
                <a:solidFill>
                  <a:schemeClr val="bg1"/>
                </a:solidFill>
              </a:rPr>
              <a:t>for-of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Iterating a Map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1BAE0B9-9E1C-4D9C-B0C9-2AF12D614FC7}"/>
              </a:ext>
            </a:extLst>
          </p:cNvPr>
          <p:cNvSpPr txBox="1"/>
          <p:nvPr/>
        </p:nvSpPr>
        <p:spPr>
          <a:xfrm>
            <a:off x="818787" y="2232923"/>
            <a:ext cx="10366543" cy="182079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400" b="1" dirty="0">
                <a:latin typeface="Consolas" panose="020B0609020204030204" pitchFamily="49" charset="0"/>
              </a:rPr>
              <a:t>let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iterable</a:t>
            </a:r>
            <a:r>
              <a:rPr lang="en-US" sz="2400" b="1" dirty="0">
                <a:latin typeface="Consolas" panose="020B0609020204030204" pitchFamily="49" charset="0"/>
              </a:rPr>
              <a:t> = </a:t>
            </a:r>
            <a:r>
              <a:rPr lang="en-US" sz="2400" b="1" dirty="0" err="1">
                <a:latin typeface="Consolas" panose="020B0609020204030204" pitchFamily="49" charset="0"/>
              </a:rPr>
              <a:t>phonebookMap.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keys</a:t>
            </a:r>
            <a:r>
              <a:rPr lang="en-US" sz="2400" b="1" dirty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110000"/>
              </a:lnSpc>
            </a:pPr>
            <a:r>
              <a:rPr lang="en-US" sz="2400" b="1" dirty="0">
                <a:latin typeface="Consolas" panose="020B0609020204030204" pitchFamily="49" charset="0"/>
              </a:rPr>
              <a:t>for(let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key</a:t>
            </a:r>
            <a:r>
              <a:rPr lang="en-US" sz="2400" b="1" dirty="0">
                <a:latin typeface="Consolas" panose="020B0609020204030204" pitchFamily="49" charset="0"/>
              </a:rPr>
              <a:t> of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iterable</a:t>
            </a:r>
            <a:r>
              <a:rPr lang="en-US" sz="2400" b="1" dirty="0">
                <a:latin typeface="Consolas" panose="020B0609020204030204" pitchFamily="49" charset="0"/>
              </a:rPr>
              <a:t>) {</a:t>
            </a:r>
          </a:p>
          <a:p>
            <a:pPr>
              <a:lnSpc>
                <a:spcPct val="110000"/>
              </a:lnSpc>
            </a:pPr>
            <a:r>
              <a:rPr lang="en-US" sz="2400" b="1" dirty="0">
                <a:latin typeface="Consolas" panose="020B0609020204030204" pitchFamily="49" charset="0"/>
              </a:rPr>
              <a:t>  console.log(`${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key</a:t>
            </a:r>
            <a:r>
              <a:rPr lang="en-US" sz="2400" b="1" dirty="0">
                <a:latin typeface="Consolas" panose="020B0609020204030204" pitchFamily="49" charset="0"/>
              </a:rPr>
              <a:t>} =&gt; ${</a:t>
            </a:r>
            <a:r>
              <a:rPr lang="en-US" sz="2400" b="1" dirty="0" err="1">
                <a:latin typeface="Consolas" panose="020B0609020204030204" pitchFamily="49" charset="0"/>
              </a:rPr>
              <a:t>phonebookMap.get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key</a:t>
            </a:r>
            <a:r>
              <a:rPr lang="en-US" sz="2400" b="1" dirty="0">
                <a:latin typeface="Consolas" panose="020B0609020204030204" pitchFamily="49" charset="0"/>
              </a:rPr>
              <a:t>)}`);</a:t>
            </a:r>
          </a:p>
          <a:p>
            <a:pPr>
              <a:lnSpc>
                <a:spcPct val="110000"/>
              </a:lnSpc>
            </a:pPr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18E6AA-98E6-4B3B-A777-DCA479825D04}"/>
              </a:ext>
            </a:extLst>
          </p:cNvPr>
          <p:cNvSpPr txBox="1"/>
          <p:nvPr/>
        </p:nvSpPr>
        <p:spPr>
          <a:xfrm>
            <a:off x="818787" y="4698113"/>
            <a:ext cx="10366543" cy="141452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400" b="1" dirty="0">
                <a:latin typeface="Consolas" panose="020B0609020204030204" pitchFamily="49" charset="0"/>
              </a:rPr>
              <a:t>for(let [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key</a:t>
            </a:r>
            <a:r>
              <a:rPr lang="en-US" sz="2400" b="1" dirty="0">
                <a:latin typeface="Consolas" panose="020B0609020204030204" pitchFamily="49" charset="0"/>
              </a:rPr>
              <a:t>,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value</a:t>
            </a:r>
            <a:r>
              <a:rPr lang="en-US" sz="2400" b="1" dirty="0">
                <a:latin typeface="Consolas" panose="020B0609020204030204" pitchFamily="49" charset="0"/>
              </a:rPr>
              <a:t>] of </a:t>
            </a:r>
            <a:r>
              <a:rPr lang="en-US" sz="2400" b="1" dirty="0" err="1">
                <a:latin typeface="Consolas" panose="020B0609020204030204" pitchFamily="49" charset="0"/>
              </a:rPr>
              <a:t>phonebookMap</a:t>
            </a:r>
            <a:r>
              <a:rPr lang="en-US" sz="2400" b="1" dirty="0">
                <a:latin typeface="Consolas" panose="020B0609020204030204" pitchFamily="49" charset="0"/>
              </a:rPr>
              <a:t>) {</a:t>
            </a:r>
          </a:p>
          <a:p>
            <a:pPr>
              <a:lnSpc>
                <a:spcPct val="110000"/>
              </a:lnSpc>
            </a:pPr>
            <a:r>
              <a:rPr lang="en-US" sz="2400" b="1" dirty="0">
                <a:latin typeface="Consolas" panose="020B0609020204030204" pitchFamily="49" charset="0"/>
              </a:rPr>
              <a:t>  console.log(`${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key</a:t>
            </a:r>
            <a:r>
              <a:rPr lang="en-US" sz="2400" b="1" dirty="0">
                <a:latin typeface="Consolas" panose="020B0609020204030204" pitchFamily="49" charset="0"/>
              </a:rPr>
              <a:t>} =&gt; ${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value</a:t>
            </a:r>
            <a:r>
              <a:rPr lang="en-US" sz="2400" b="1" dirty="0">
                <a:latin typeface="Consolas" panose="020B0609020204030204" pitchFamily="49" charset="0"/>
              </a:rPr>
              <a:t>}`);</a:t>
            </a:r>
          </a:p>
          <a:p>
            <a:pPr>
              <a:lnSpc>
                <a:spcPct val="110000"/>
              </a:lnSpc>
            </a:pPr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74ABABD-3E5F-4E8B-9A84-A27F591A8149}"/>
              </a:ext>
            </a:extLst>
          </p:cNvPr>
          <p:cNvSpPr/>
          <p:nvPr/>
        </p:nvSpPr>
        <p:spPr bwMode="auto">
          <a:xfrm>
            <a:off x="2270759" y="4834890"/>
            <a:ext cx="2082165" cy="381000"/>
          </a:xfrm>
          <a:prstGeom prst="rect">
            <a:avLst/>
          </a:prstGeom>
          <a:solidFill>
            <a:srgbClr val="234465">
              <a:alpha val="2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24251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1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5" y="1194611"/>
            <a:ext cx="11904185" cy="5510989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dirty="0"/>
              <a:t>To </a:t>
            </a:r>
            <a:r>
              <a:rPr lang="en-US" sz="3200" b="1" dirty="0">
                <a:solidFill>
                  <a:schemeClr val="bg1"/>
                </a:solidFill>
              </a:rPr>
              <a:t>sort</a:t>
            </a:r>
            <a:r>
              <a:rPr lang="en-US" sz="3200" dirty="0"/>
              <a:t> a Map, first transform it into an </a:t>
            </a:r>
            <a:r>
              <a:rPr lang="en-US" sz="3200" b="1" dirty="0">
                <a:solidFill>
                  <a:schemeClr val="bg1"/>
                </a:solidFill>
              </a:rPr>
              <a:t>array</a:t>
            </a:r>
            <a:r>
              <a:rPr lang="en-US" sz="3200" dirty="0"/>
              <a:t> 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dirty="0"/>
              <a:t>Then use the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sort()</a:t>
            </a:r>
            <a:r>
              <a:rPr lang="en-US" sz="3200" dirty="0"/>
              <a:t> method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Sorting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999685-5B25-4FAE-8A9E-A8255A161C2E}"/>
              </a:ext>
            </a:extLst>
          </p:cNvPr>
          <p:cNvSpPr txBox="1"/>
          <p:nvPr/>
        </p:nvSpPr>
        <p:spPr>
          <a:xfrm>
            <a:off x="837464" y="2578724"/>
            <a:ext cx="8440762" cy="387449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let map = new Map();                                               </a:t>
            </a:r>
            <a:endParaRPr lang="en-US" sz="24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map.set("one", 1);                                                   </a:t>
            </a:r>
            <a:endParaRPr lang="en-US" sz="24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map.set("eight", 8);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map.set("two", 2);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let sorted =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Array</a:t>
            </a:r>
            <a:r>
              <a:rPr lang="en-US" sz="2400" b="1" dirty="0">
                <a:latin typeface="Consolas" panose="020B0609020204030204" pitchFamily="49" charset="0"/>
              </a:rPr>
              <a:t>.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from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latin typeface="Consolas" panose="020B0609020204030204" pitchFamily="49" charset="0"/>
              </a:rPr>
              <a:t>map.entries</a:t>
            </a:r>
            <a:r>
              <a:rPr lang="en-US" sz="2400" b="1" dirty="0">
                <a:latin typeface="Consolas" panose="020B0609020204030204" pitchFamily="49" charset="0"/>
              </a:rPr>
              <a:t>())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dirty="0">
                <a:latin typeface="Consolas" panose="020B0609020204030204" pitchFamily="49" charset="0"/>
              </a:rPr>
              <a:t>                  </a:t>
            </a:r>
            <a:r>
              <a:rPr lang="en-US" sz="2400" b="1" dirty="0">
                <a:latin typeface="Consolas" panose="020B0609020204030204" pitchFamily="49" charset="0"/>
              </a:rPr>
              <a:t>.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sort</a:t>
            </a:r>
            <a:r>
              <a:rPr lang="en-US" sz="2400" b="1" dirty="0">
                <a:latin typeface="Consolas" panose="020B0609020204030204" pitchFamily="49" charset="0"/>
              </a:rPr>
              <a:t>((a, b) =&gt; a[1] - b[1]); </a:t>
            </a:r>
            <a:endParaRPr lang="en-US" sz="24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for (let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kvp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latin typeface="Consolas" panose="020B0609020204030204" pitchFamily="49" charset="0"/>
              </a:rPr>
              <a:t>of sorted) {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  console.log(`${</a:t>
            </a:r>
            <a:r>
              <a:rPr lang="en-US" sz="2400" b="1" dirty="0" err="1">
                <a:latin typeface="Consolas" panose="020B0609020204030204" pitchFamily="49" charset="0"/>
              </a:rPr>
              <a:t>kvp</a:t>
            </a:r>
            <a:r>
              <a:rPr lang="en-US" sz="2400" b="1" dirty="0">
                <a:latin typeface="Consolas" panose="020B0609020204030204" pitchFamily="49" charset="0"/>
              </a:rPr>
              <a:t>[0]} -&gt; ${</a:t>
            </a:r>
            <a:r>
              <a:rPr lang="en-US" sz="2400" b="1" dirty="0" err="1">
                <a:latin typeface="Consolas" panose="020B0609020204030204" pitchFamily="49" charset="0"/>
              </a:rPr>
              <a:t>kvp</a:t>
            </a:r>
            <a:r>
              <a:rPr lang="en-US" sz="2400" b="1" dirty="0">
                <a:latin typeface="Consolas" panose="020B0609020204030204" pitchFamily="49" charset="0"/>
              </a:rPr>
              <a:t>[1]}`);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}</a:t>
            </a:r>
            <a:endParaRPr lang="bg-BG" sz="2400" b="1" dirty="0">
              <a:latin typeface="Consolas" panose="020B0609020204030204" pitchFamily="49" charset="0"/>
            </a:endParaRPr>
          </a:p>
        </p:txBody>
      </p:sp>
      <p:sp>
        <p:nvSpPr>
          <p:cNvPr id="11" name="Rectangle: Rounded Corners 13">
            <a:extLst>
              <a:ext uri="{FF2B5EF4-FFF2-40B4-BE49-F238E27FC236}">
                <a16:creationId xmlns:a16="http://schemas.microsoft.com/office/drawing/2014/main" id="{0923065B-B197-46B7-8937-070512A1EC7C}"/>
              </a:ext>
            </a:extLst>
          </p:cNvPr>
          <p:cNvSpPr/>
          <p:nvPr/>
        </p:nvSpPr>
        <p:spPr bwMode="auto">
          <a:xfrm>
            <a:off x="5057845" y="2578723"/>
            <a:ext cx="4217205" cy="817892"/>
          </a:xfrm>
          <a:prstGeom prst="roundRect">
            <a:avLst>
              <a:gd name="adj" fmla="val 0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dirty="0">
                <a:solidFill>
                  <a:schemeClr val="bg2"/>
                </a:solidFill>
                <a:latin typeface="Calibri (Body)"/>
              </a:rPr>
              <a:t>Sort </a:t>
            </a:r>
            <a:r>
              <a:rPr lang="en-US" sz="2600" b="1" dirty="0">
                <a:solidFill>
                  <a:schemeClr val="bg2"/>
                </a:solidFill>
                <a:latin typeface="Calibri (Body)"/>
              </a:rPr>
              <a:t>ascending</a:t>
            </a:r>
            <a:r>
              <a:rPr lang="en-US" sz="2600" dirty="0">
                <a:solidFill>
                  <a:schemeClr val="bg2"/>
                </a:solidFill>
                <a:latin typeface="Calibri (Body)"/>
              </a:rPr>
              <a:t> by value</a:t>
            </a:r>
            <a:endParaRPr lang="bg-BG" sz="2600" dirty="0">
              <a:solidFill>
                <a:schemeClr val="bg2"/>
              </a:solidFill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563608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74BF3A2-324A-43E9-A222-8319677D49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altLang="bg-BG" sz="3200" dirty="0"/>
              <a:t>Store </a:t>
            </a:r>
            <a:r>
              <a:rPr lang="en-US" altLang="bg-BG" sz="3200" b="1" dirty="0">
                <a:solidFill>
                  <a:schemeClr val="bg1"/>
                </a:solidFill>
              </a:rPr>
              <a:t>unique values </a:t>
            </a:r>
            <a:r>
              <a:rPr lang="en-US" altLang="bg-BG" sz="3200" dirty="0"/>
              <a:t>of any type, whether </a:t>
            </a:r>
            <a:r>
              <a:rPr lang="en-US" altLang="bg-BG" sz="3200" b="1" dirty="0">
                <a:solidFill>
                  <a:schemeClr val="bg1"/>
                </a:solidFill>
              </a:rPr>
              <a:t>primitive</a:t>
            </a:r>
            <a:r>
              <a:rPr lang="en-US" altLang="bg-BG" sz="3200" dirty="0"/>
              <a:t> </a:t>
            </a:r>
            <a:br>
              <a:rPr lang="en-US" altLang="bg-BG" sz="3200" dirty="0"/>
            </a:br>
            <a:r>
              <a:rPr lang="en-US" altLang="bg-BG" sz="3200" dirty="0"/>
              <a:t>values or </a:t>
            </a:r>
            <a:r>
              <a:rPr lang="en-US" altLang="bg-BG" sz="3200" b="1" dirty="0">
                <a:solidFill>
                  <a:schemeClr val="bg1"/>
                </a:solidFill>
              </a:rPr>
              <a:t>object</a:t>
            </a:r>
            <a:r>
              <a:rPr lang="en-US" altLang="bg-BG" sz="3200" dirty="0"/>
              <a:t> references</a:t>
            </a:r>
          </a:p>
          <a:p>
            <a:r>
              <a:rPr lang="en-US" altLang="bg-BG" sz="3200" dirty="0"/>
              <a:t>Set objects are </a:t>
            </a:r>
            <a:r>
              <a:rPr lang="en-US" altLang="bg-BG" sz="3200" b="1" dirty="0">
                <a:solidFill>
                  <a:schemeClr val="bg1"/>
                </a:solidFill>
              </a:rPr>
              <a:t>collections</a:t>
            </a:r>
            <a:r>
              <a:rPr lang="en-US" altLang="bg-BG" sz="3200" dirty="0"/>
              <a:t> of values</a:t>
            </a:r>
          </a:p>
          <a:p>
            <a:pPr>
              <a:spcBef>
                <a:spcPts val="19200"/>
              </a:spcBef>
            </a:pPr>
            <a:r>
              <a:rPr lang="en-US" altLang="bg-BG" sz="3200" dirty="0"/>
              <a:t>Can </a:t>
            </a:r>
            <a:r>
              <a:rPr lang="en-US" altLang="bg-BG" sz="3200" b="1" dirty="0">
                <a:solidFill>
                  <a:schemeClr val="bg1"/>
                </a:solidFill>
              </a:rPr>
              <a:t>iterate</a:t>
            </a:r>
            <a:r>
              <a:rPr lang="en-US" altLang="bg-BG" sz="3200" dirty="0"/>
              <a:t> through the elements of a set in </a:t>
            </a:r>
            <a:br>
              <a:rPr lang="en-US" altLang="bg-BG" sz="3200" dirty="0"/>
            </a:br>
            <a:r>
              <a:rPr lang="en-US" altLang="bg-BG" sz="3200" b="1" dirty="0">
                <a:solidFill>
                  <a:schemeClr val="bg1"/>
                </a:solidFill>
              </a:rPr>
              <a:t>insertion</a:t>
            </a:r>
            <a:r>
              <a:rPr lang="en-US" altLang="bg-BG" sz="3200" dirty="0"/>
              <a:t> order</a:t>
            </a:r>
            <a:endParaRPr lang="bg-BG" altLang="bg-BG" sz="32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Set?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17C30C50-FEC5-406A-9E38-1BD0FD9AB7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bg-BG" altLang="bg-BG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7574B6-79C0-48DF-BE44-3338583772C4}"/>
              </a:ext>
            </a:extLst>
          </p:cNvPr>
          <p:cNvSpPr txBox="1"/>
          <p:nvPr/>
        </p:nvSpPr>
        <p:spPr>
          <a:xfrm>
            <a:off x="2524919" y="2979000"/>
            <a:ext cx="6742835" cy="221865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600" b="1" dirty="0">
                <a:latin typeface="Consolas" panose="020B0609020204030204" pitchFamily="49" charset="0"/>
              </a:rPr>
              <a:t>let set = new Set([1, 2, 2, 4, 5]);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6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</a:t>
            </a:r>
            <a:r>
              <a:rPr lang="en-US" altLang="bg-BG" sz="2600" b="1" i="1" dirty="0">
                <a:latin typeface="Consolas" panose="020B0609020204030204" pitchFamily="49" charset="0"/>
              </a:rPr>
              <a:t> </a:t>
            </a:r>
            <a:r>
              <a:rPr lang="en-US" altLang="bg-BG" sz="26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Set(4) { 1, 2, 4, 5 }</a:t>
            </a:r>
            <a:endParaRPr lang="bg-BG" altLang="bg-BG" sz="26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600" b="1" dirty="0" err="1">
                <a:latin typeface="Consolas" panose="020B0609020204030204" pitchFamily="49" charset="0"/>
              </a:rPr>
              <a:t>set.</a:t>
            </a:r>
            <a:r>
              <a:rPr lang="en-US" altLang="bg-BG" sz="2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add</a:t>
            </a:r>
            <a:r>
              <a:rPr lang="en-US" altLang="bg-BG" sz="2600" b="1" dirty="0">
                <a:latin typeface="Consolas" panose="020B0609020204030204" pitchFamily="49" charset="0"/>
              </a:rPr>
              <a:t>(7)); </a:t>
            </a:r>
            <a:r>
              <a:rPr lang="en-US" altLang="bg-BG" sz="26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Add value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600" b="1" dirty="0">
                <a:latin typeface="Consolas" panose="020B0609020204030204" pitchFamily="49" charset="0"/>
              </a:rPr>
              <a:t>console.log(</a:t>
            </a:r>
            <a:r>
              <a:rPr lang="en-US" altLang="bg-BG" sz="2600" b="1" dirty="0" err="1">
                <a:latin typeface="Consolas" panose="020B0609020204030204" pitchFamily="49" charset="0"/>
              </a:rPr>
              <a:t>set.</a:t>
            </a:r>
            <a:r>
              <a:rPr lang="en-US" altLang="bg-BG" sz="2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has</a:t>
            </a:r>
            <a:r>
              <a:rPr lang="en-US" altLang="bg-BG" sz="2600" b="1" dirty="0">
                <a:latin typeface="Consolas" panose="020B0609020204030204" pitchFamily="49" charset="0"/>
              </a:rPr>
              <a:t>(1));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6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Expected output: true</a:t>
            </a:r>
          </a:p>
        </p:txBody>
      </p:sp>
    </p:spTree>
    <p:extLst>
      <p:ext uri="{BB962C8B-B14F-4D97-AF65-F5344CB8AC3E}">
        <p14:creationId xmlns:p14="http://schemas.microsoft.com/office/powerpoint/2010/main" val="2155278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6922CBB-26F4-4559-9EED-B465FCD421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93AEA20-8A00-435C-BCEA-01E82B3C37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Special variants </a:t>
            </a:r>
            <a:r>
              <a:rPr lang="en-US" dirty="0"/>
              <a:t>of Map and Set</a:t>
            </a:r>
          </a:p>
          <a:p>
            <a:r>
              <a:rPr lang="en-US" dirty="0"/>
              <a:t>Their elements </a:t>
            </a:r>
            <a:r>
              <a:rPr lang="en-US" b="1" dirty="0">
                <a:solidFill>
                  <a:schemeClr val="bg1"/>
                </a:solidFill>
              </a:rPr>
              <a:t>do not </a:t>
            </a:r>
            <a:r>
              <a:rPr lang="en-US" dirty="0"/>
              <a:t>count as </a:t>
            </a:r>
            <a:r>
              <a:rPr lang="en-US" b="1" dirty="0">
                <a:solidFill>
                  <a:schemeClr val="bg1"/>
                </a:solidFill>
              </a:rPr>
              <a:t>active</a:t>
            </a:r>
            <a:r>
              <a:rPr lang="en-US" dirty="0"/>
              <a:t> references</a:t>
            </a:r>
          </a:p>
          <a:p>
            <a:pPr lvl="1"/>
            <a:r>
              <a:rPr lang="en-US" dirty="0"/>
              <a:t>Reference types visible (in </a:t>
            </a:r>
            <a:r>
              <a:rPr lang="en-US" b="1" dirty="0">
                <a:solidFill>
                  <a:schemeClr val="bg1"/>
                </a:solidFill>
              </a:rPr>
              <a:t>scope</a:t>
            </a:r>
            <a:r>
              <a:rPr lang="en-US" dirty="0"/>
              <a:t>) in the program stack are </a:t>
            </a:r>
            <a:r>
              <a:rPr lang="en-US" b="1" dirty="0">
                <a:solidFill>
                  <a:schemeClr val="bg1"/>
                </a:solidFill>
              </a:rPr>
              <a:t>active</a:t>
            </a:r>
          </a:p>
          <a:p>
            <a:pPr lvl="1"/>
            <a:r>
              <a:rPr lang="en-US" dirty="0"/>
              <a:t>Active references </a:t>
            </a:r>
            <a:r>
              <a:rPr lang="en-US" b="1" dirty="0">
                <a:solidFill>
                  <a:schemeClr val="bg1"/>
                </a:solidFill>
              </a:rPr>
              <a:t>remain in memory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Out-of-scope</a:t>
            </a:r>
            <a:r>
              <a:rPr lang="en-US" dirty="0"/>
              <a:t> references are </a:t>
            </a:r>
            <a:r>
              <a:rPr lang="en-US" b="1" dirty="0">
                <a:solidFill>
                  <a:schemeClr val="bg1"/>
                </a:solidFill>
              </a:rPr>
              <a:t>removed</a:t>
            </a:r>
            <a:r>
              <a:rPr lang="en-US" dirty="0"/>
              <a:t> by the </a:t>
            </a:r>
            <a:r>
              <a:rPr lang="en-US" b="1" dirty="0">
                <a:solidFill>
                  <a:schemeClr val="bg1"/>
                </a:solidFill>
              </a:rPr>
              <a:t>garbage collector</a:t>
            </a:r>
          </a:p>
          <a:p>
            <a:pPr>
              <a:spcBef>
                <a:spcPts val="2400"/>
              </a:spcBef>
            </a:pPr>
            <a:r>
              <a:rPr lang="en-US" dirty="0"/>
              <a:t>These collections are used in </a:t>
            </a:r>
            <a:r>
              <a:rPr lang="en-US" b="1" dirty="0">
                <a:solidFill>
                  <a:schemeClr val="bg1"/>
                </a:solidFill>
              </a:rPr>
              <a:t>memory-intensive</a:t>
            </a:r>
            <a:r>
              <a:rPr lang="en-US" dirty="0"/>
              <a:t> applications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00D5B9D-6820-402D-8823-88FA492A0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WeakMap</a:t>
            </a:r>
            <a:r>
              <a:rPr lang="en-US" dirty="0"/>
              <a:t> and </a:t>
            </a:r>
            <a:r>
              <a:rPr lang="en-US" dirty="0" err="1"/>
              <a:t>WeakSet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248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294337"/>
            <a:ext cx="9190597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7" name="Slide Number">
            <a:extLst>
              <a:ext uri="{FF2B5EF4-FFF2-40B4-BE49-F238E27FC236}">
                <a16:creationId xmlns:a16="http://schemas.microsoft.com/office/drawing/2014/main" id="{9DE5559F-55C2-47F1-A321-B593B1EC63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8" y="1676785"/>
            <a:ext cx="8446247" cy="475270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>
              <a:lnSpc>
                <a:spcPct val="95000"/>
              </a:lnSpc>
              <a:buClr>
                <a:schemeClr val="bg2"/>
              </a:buClr>
            </a:pPr>
            <a:r>
              <a:rPr lang="en-US" sz="3000" dirty="0"/>
              <a:t>Classes - </a:t>
            </a:r>
            <a:r>
              <a:rPr lang="en-US" sz="3000" b="1" dirty="0">
                <a:solidFill>
                  <a:schemeClr val="bg1"/>
                </a:solidFill>
              </a:rPr>
              <a:t>structure</a:t>
            </a:r>
            <a:r>
              <a:rPr lang="en-US" sz="3000" dirty="0"/>
              <a:t> for objects, that may define</a:t>
            </a:r>
          </a:p>
          <a:p>
            <a:pPr lvl="1">
              <a:lnSpc>
                <a:spcPct val="95000"/>
              </a:lnSpc>
              <a:buClr>
                <a:schemeClr val="bg2"/>
              </a:buClr>
            </a:pPr>
            <a:r>
              <a:rPr lang="en-US" sz="2800" dirty="0">
                <a:solidFill>
                  <a:schemeClr val="bg2"/>
                </a:solidFill>
              </a:rPr>
              <a:t>Constructors &amp; Parameters</a:t>
            </a:r>
          </a:p>
          <a:p>
            <a:pPr lvl="1">
              <a:buClr>
                <a:schemeClr val="bg2"/>
              </a:buClr>
            </a:pPr>
            <a:r>
              <a:rPr lang="en-US" sz="2800" dirty="0">
                <a:solidFill>
                  <a:schemeClr val="bg2"/>
                </a:solidFill>
              </a:rPr>
              <a:t>Methods</a:t>
            </a:r>
            <a:r>
              <a:rPr lang="en-US" sz="3000" dirty="0">
                <a:solidFill>
                  <a:schemeClr val="bg2"/>
                </a:solidFill>
              </a:rPr>
              <a:t> &amp; Properties</a:t>
            </a:r>
          </a:p>
          <a:p>
            <a:pPr lvl="1">
              <a:buClr>
                <a:schemeClr val="bg2"/>
              </a:buClr>
            </a:pPr>
            <a:r>
              <a:rPr lang="en-US" sz="2800" dirty="0">
                <a:solidFill>
                  <a:schemeClr val="bg2"/>
                </a:solidFill>
              </a:rPr>
              <a:t>Getters &amp; Setters</a:t>
            </a:r>
          </a:p>
          <a:p>
            <a:pPr>
              <a:buClr>
                <a:schemeClr val="bg2"/>
              </a:buClr>
            </a:pPr>
            <a:r>
              <a:rPr lang="en-US" sz="3000" dirty="0"/>
              <a:t>DOM Classes: review and more</a:t>
            </a:r>
            <a:endParaRPr lang="en-US" sz="3000" dirty="0">
              <a:solidFill>
                <a:schemeClr val="bg2"/>
              </a:solidFill>
            </a:endParaRPr>
          </a:p>
          <a:p>
            <a:pPr>
              <a:buClr>
                <a:schemeClr val="bg2"/>
              </a:buClr>
            </a:pPr>
            <a:r>
              <a:rPr lang="en-US" sz="3000" dirty="0"/>
              <a:t>Build-in Collections</a:t>
            </a:r>
          </a:p>
          <a:p>
            <a:pPr lvl="1">
              <a:buClr>
                <a:schemeClr val="bg2"/>
              </a:buClr>
            </a:pPr>
            <a:r>
              <a:rPr lang="en-US" sz="2800" dirty="0">
                <a:solidFill>
                  <a:schemeClr val="bg2"/>
                </a:solidFill>
              </a:rPr>
              <a:t>Map &amp; Set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13" name="Picture SoftUni Mascot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551645" y="3924000"/>
            <a:ext cx="2315076" cy="2505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sz="quarter" idx="10"/>
          </p:nvPr>
        </p:nvSpPr>
        <p:spPr>
          <a:xfrm>
            <a:off x="615108" y="5457084"/>
            <a:ext cx="11387533" cy="768084"/>
          </a:xfrm>
        </p:spPr>
        <p:txBody>
          <a:bodyPr/>
          <a:lstStyle/>
          <a:p>
            <a:r>
              <a:rPr lang="en-US" sz="4000" dirty="0"/>
              <a:t>Constructor, Properties, Accessors</a:t>
            </a:r>
            <a:endParaRPr lang="en-US" sz="4000" dirty="0">
              <a:latin typeface="+mn-lt"/>
              <a:ea typeface="+mn-ea"/>
              <a:cs typeface="+mn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6127" y="1024826"/>
            <a:ext cx="2919746" cy="3182524"/>
          </a:xfrm>
          <a:prstGeom prst="rect">
            <a:avLst/>
          </a:prstGeom>
        </p:spPr>
      </p:pic>
      <p:sp>
        <p:nvSpPr>
          <p:cNvPr id="5" name="Title 3"/>
          <p:cNvSpPr txBox="1">
            <a:spLocks/>
          </p:cNvSpPr>
          <p:nvPr/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Autofit/>
          </a:bodyPr>
          <a:lstStyle>
            <a:lvl1pPr marL="0" indent="0" algn="ctr" defTabSz="1218438" rtl="0" eaLnBrk="1" latinLnBrk="0" hangingPunct="1">
              <a:spcBef>
                <a:spcPct val="0"/>
              </a:spcBef>
              <a:buNone/>
              <a:defRPr sz="5396" b="1" kern="1200" baseline="0">
                <a:solidFill>
                  <a:schemeClr val="tx1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/>
              <a:t>Defining Classes</a:t>
            </a:r>
          </a:p>
        </p:txBody>
      </p:sp>
    </p:spTree>
    <p:extLst>
      <p:ext uri="{BB962C8B-B14F-4D97-AF65-F5344CB8AC3E}">
        <p14:creationId xmlns:p14="http://schemas.microsoft.com/office/powerpoint/2010/main" val="233309962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9" r="2512"/>
          <a:stretch/>
        </p:blipFill>
        <p:spPr>
          <a:xfrm>
            <a:off x="8048209" y="2547249"/>
            <a:ext cx="3625551" cy="100971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69" t="4939" r="-5810" b="5775"/>
          <a:stretch/>
        </p:blipFill>
        <p:spPr bwMode="auto">
          <a:xfrm>
            <a:off x="4427954" y="1393728"/>
            <a:ext cx="3334615" cy="96679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7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749" t="-8951" r="-23891" b="-8951"/>
          <a:stretch/>
        </p:blipFill>
        <p:spPr>
          <a:xfrm>
            <a:off x="752280" y="5307007"/>
            <a:ext cx="3655944" cy="11349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9"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527" t="-16504" r="-13960" b="-16504"/>
          <a:stretch/>
        </p:blipFill>
        <p:spPr>
          <a:xfrm>
            <a:off x="8048209" y="1393728"/>
            <a:ext cx="3625551" cy="989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11"/>
          </p:cNvPr>
          <p:cNvPicPr>
            <a:picLocks noChangeAspect="1"/>
          </p:cNvPicPr>
          <p:nvPr/>
        </p:nvPicPr>
        <p:blipFill rotWithShape="1"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5" t="4941" r="3550" b="4346"/>
          <a:stretch/>
        </p:blipFill>
        <p:spPr>
          <a:xfrm>
            <a:off x="4918305" y="4078250"/>
            <a:ext cx="2554395" cy="2363659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  <p:pic>
        <p:nvPicPr>
          <p:cNvPr id="2" name="Picture 1">
            <a:hlinkClick r:id="rId13"/>
          </p:cNvPr>
          <p:cNvPicPr>
            <a:picLocks noChangeAspect="1"/>
          </p:cNvPicPr>
          <p:nvPr/>
        </p:nvPicPr>
        <p:blipFill rotWithShape="1">
          <a:blip r:embed="rId14"/>
          <a:srcRect l="5838" t="5064" r="4136" b="5064"/>
          <a:stretch/>
        </p:blipFill>
        <p:spPr>
          <a:xfrm>
            <a:off x="752280" y="3834279"/>
            <a:ext cx="3655944" cy="1230808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" name="Picture 2">
            <a:hlinkClick r:id="rId15"/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408224" y="2606080"/>
            <a:ext cx="1600787" cy="1230809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5" name="Picture 4">
            <a:hlinkClick r:id="rId17"/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163258" y="2617384"/>
            <a:ext cx="1600787" cy="12082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3" name="SmartIT">
            <a:hlinkClick r:id="rId19"/>
            <a:extLst>
              <a:ext uri="{FF2B5EF4-FFF2-40B4-BE49-F238E27FC236}">
                <a16:creationId xmlns:a16="http://schemas.microsoft.com/office/drawing/2014/main" id="{115D4F40-B5EA-427C-849F-B6EFFC9B617C}"/>
              </a:ext>
            </a:extLst>
          </p:cNvPr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63" t="-5711" r="-3984" b="-8810"/>
          <a:stretch/>
        </p:blipFill>
        <p:spPr>
          <a:xfrm>
            <a:off x="8046733" y="5307007"/>
            <a:ext cx="3625551" cy="113490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  <a:scene3d>
            <a:camera prst="orthographicFront"/>
            <a:lightRig rig="threePt" dir="t"/>
          </a:scene3d>
          <a:sp3d/>
        </p:spPr>
      </p:pic>
      <p:pic>
        <p:nvPicPr>
          <p:cNvPr id="8" name="Картина 7">
            <a:extLst>
              <a:ext uri="{FF2B5EF4-FFF2-40B4-BE49-F238E27FC236}">
                <a16:creationId xmlns:a16="http://schemas.microsoft.com/office/drawing/2014/main" id="{F441F556-13A4-448E-B8DB-0D040FB86A4A}"/>
              </a:ext>
            </a:extLst>
          </p:cNvPr>
          <p:cNvPicPr>
            <a:picLocks noChangeAspect="1"/>
          </p:cNvPicPr>
          <p:nvPr/>
        </p:nvPicPr>
        <p:blipFill rotWithShape="1">
          <a:blip r:embed="rId2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372" t="-4131" r="-2923" b="-8314"/>
          <a:stretch/>
        </p:blipFill>
        <p:spPr>
          <a:xfrm>
            <a:off x="752280" y="1393728"/>
            <a:ext cx="3391512" cy="2163232"/>
          </a:xfrm>
          <a:prstGeom prst="roundRect">
            <a:avLst/>
          </a:prstGeom>
          <a:ln>
            <a:solidFill>
              <a:schemeClr val="tx1"/>
            </a:solidFill>
          </a:ln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19C7EF5B-0507-4132-A783-D91A1D6A94F4}"/>
              </a:ext>
            </a:extLst>
          </p:cNvPr>
          <p:cNvGrpSpPr/>
          <p:nvPr/>
        </p:nvGrpSpPr>
        <p:grpSpPr>
          <a:xfrm>
            <a:off x="8046732" y="3863192"/>
            <a:ext cx="3625551" cy="1230808"/>
            <a:chOff x="8064168" y="3699000"/>
            <a:chExt cx="3608116" cy="1395000"/>
          </a:xfrm>
        </p:grpSpPr>
        <p:pic>
          <p:nvPicPr>
            <p:cNvPr id="15" name="Picture 14" descr="Logo&#10;&#10;Description automatically generated">
              <a:extLst>
                <a:ext uri="{FF2B5EF4-FFF2-40B4-BE49-F238E27FC236}">
                  <a16:creationId xmlns:a16="http://schemas.microsoft.com/office/drawing/2014/main" id="{67A543FA-0099-4CF8-9314-CC2C4AC00B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25478" y="3721330"/>
              <a:ext cx="2478954" cy="1312842"/>
            </a:xfrm>
            <a:prstGeom prst="rect">
              <a:avLst/>
            </a:prstGeom>
          </p:spPr>
        </p:pic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128E466D-49E5-4626-9772-9758FC8ED5D2}"/>
                </a:ext>
              </a:extLst>
            </p:cNvPr>
            <p:cNvSpPr/>
            <p:nvPr/>
          </p:nvSpPr>
          <p:spPr bwMode="auto">
            <a:xfrm>
              <a:off x="8064168" y="3699000"/>
              <a:ext cx="3608116" cy="1395000"/>
            </a:xfrm>
            <a:prstGeom prst="roundRect">
              <a:avLst/>
            </a:prstGeom>
            <a:noFill/>
            <a:ln>
              <a:solidFill>
                <a:schemeClr val="accent6">
                  <a:lumMod val="1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60803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AF0F47A-D5A2-4B58-86D3-231F6505307D}"/>
              </a:ext>
            </a:extLst>
          </p:cNvPr>
          <p:cNvGrpSpPr/>
          <p:nvPr/>
        </p:nvGrpSpPr>
        <p:grpSpPr>
          <a:xfrm>
            <a:off x="786000" y="1764000"/>
            <a:ext cx="5037446" cy="1395000"/>
            <a:chOff x="3081000" y="1921500"/>
            <a:chExt cx="4950000" cy="1395000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CF57B284-4FEE-41B6-B60C-8DED6CE13211}"/>
                </a:ext>
              </a:extLst>
            </p:cNvPr>
            <p:cNvSpPr/>
            <p:nvPr/>
          </p:nvSpPr>
          <p:spPr bwMode="auto">
            <a:xfrm>
              <a:off x="3081000" y="1921500"/>
              <a:ext cx="4950000" cy="1395000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ln w="38100">
                  <a:solidFill>
                    <a:schemeClr val="tx1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7" name="Picture 6">
              <a:hlinkClick r:id="rId2"/>
              <a:extLst>
                <a:ext uri="{FF2B5EF4-FFF2-40B4-BE49-F238E27FC236}">
                  <a16:creationId xmlns:a16="http://schemas.microsoft.com/office/drawing/2014/main" id="{69E679E8-FC9D-4497-AFC1-FB5389A83D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9602" y="2034000"/>
              <a:ext cx="4632796" cy="1170000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EAD6623B-F4E3-4F01-B3FF-057EC7FC1943}"/>
              </a:ext>
            </a:extLst>
          </p:cNvPr>
          <p:cNvGrpSpPr/>
          <p:nvPr/>
        </p:nvGrpSpPr>
        <p:grpSpPr>
          <a:xfrm>
            <a:off x="786000" y="4239000"/>
            <a:ext cx="5037446" cy="2083029"/>
            <a:chOff x="5961000" y="3789000"/>
            <a:chExt cx="4680431" cy="2083029"/>
          </a:xfrm>
        </p:grpSpPr>
        <p:pic>
          <p:nvPicPr>
            <p:cNvPr id="9" name="Picture 8">
              <a:hlinkClick r:id="rId4"/>
              <a:extLst>
                <a:ext uri="{FF2B5EF4-FFF2-40B4-BE49-F238E27FC236}">
                  <a16:creationId xmlns:a16="http://schemas.microsoft.com/office/drawing/2014/main" id="{A102DB16-6761-4764-BC07-B36931CA12C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61000" y="3789000"/>
              <a:ext cx="4680431" cy="2083029"/>
            </a:xfrm>
            <a:prstGeom prst="rect">
              <a:avLst/>
            </a:prstGeom>
          </p:spPr>
        </p:pic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6B90379-E1AB-4035-8EFE-3131B5C65328}"/>
                </a:ext>
              </a:extLst>
            </p:cNvPr>
            <p:cNvSpPr/>
            <p:nvPr/>
          </p:nvSpPr>
          <p:spPr bwMode="auto">
            <a:xfrm>
              <a:off x="5961000" y="3789000"/>
              <a:ext cx="4680000" cy="2070000"/>
            </a:xfrm>
            <a:prstGeom prst="roundRect">
              <a:avLst/>
            </a:prstGeom>
            <a:noFill/>
            <a:ln w="12700">
              <a:solidFill>
                <a:schemeClr val="accent6">
                  <a:lumMod val="1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ln w="38100">
                  <a:solidFill>
                    <a:schemeClr val="tx1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2480B9A-F55F-41E5-97E2-8DF2421AADCE}"/>
              </a:ext>
            </a:extLst>
          </p:cNvPr>
          <p:cNvGrpSpPr/>
          <p:nvPr/>
        </p:nvGrpSpPr>
        <p:grpSpPr>
          <a:xfrm>
            <a:off x="7131000" y="2034000"/>
            <a:ext cx="4113596" cy="3753000"/>
            <a:chOff x="7131000" y="2169000"/>
            <a:chExt cx="4113596" cy="3753000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948BF3FF-FC23-42AF-80BB-6EF6A2E7D2DE}"/>
                </a:ext>
              </a:extLst>
            </p:cNvPr>
            <p:cNvSpPr/>
            <p:nvPr/>
          </p:nvSpPr>
          <p:spPr bwMode="auto">
            <a:xfrm>
              <a:off x="7131000" y="2934000"/>
              <a:ext cx="4113596" cy="2160000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44F98D6B-A014-49DE-BFE5-4440AB6347B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1000" y="2169000"/>
              <a:ext cx="3753000" cy="3753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01753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34114123-C942-490F-A6BB-FD3CFFFE4B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117725" y="1120775"/>
            <a:ext cx="9877425" cy="4511354"/>
          </a:xfrm>
        </p:spPr>
        <p:txBody>
          <a:bodyPr>
            <a:sp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Structure</a:t>
            </a:r>
            <a:r>
              <a:rPr lang="en-US" dirty="0"/>
              <a:t> for objects</a:t>
            </a:r>
          </a:p>
          <a:p>
            <a:r>
              <a:rPr lang="en-US" dirty="0"/>
              <a:t>Classes define: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Data</a:t>
            </a:r>
            <a:r>
              <a:rPr lang="en-US" dirty="0"/>
              <a:t> (properties, attributes)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Actions</a:t>
            </a:r>
            <a:r>
              <a:rPr lang="en-US" dirty="0"/>
              <a:t> (behavior)</a:t>
            </a:r>
          </a:p>
          <a:p>
            <a:r>
              <a:rPr lang="en-US" dirty="0"/>
              <a:t>One class may have </a:t>
            </a:r>
            <a:r>
              <a:rPr lang="en-US" b="1" dirty="0">
                <a:solidFill>
                  <a:schemeClr val="bg1"/>
                </a:solidFill>
              </a:rPr>
              <a:t>many instances </a:t>
            </a:r>
            <a:r>
              <a:rPr lang="en-US" dirty="0"/>
              <a:t>(objects)</a:t>
            </a:r>
          </a:p>
          <a:p>
            <a:pPr>
              <a:spcBef>
                <a:spcPts val="4200"/>
              </a:spcBef>
            </a:pPr>
            <a:r>
              <a:rPr lang="en-US" dirty="0"/>
              <a:t>Unlike functions, class declarations are </a:t>
            </a:r>
            <a:r>
              <a:rPr lang="en-US" b="1" dirty="0">
                <a:solidFill>
                  <a:schemeClr val="bg1"/>
                </a:solidFill>
              </a:rPr>
              <a:t>not hoisted</a:t>
            </a:r>
            <a:r>
              <a:rPr lang="en-US" dirty="0"/>
              <a:t>!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</p:spPr>
        <p:txBody>
          <a:bodyPr/>
          <a:lstStyle/>
          <a:p>
            <a:r>
              <a:rPr lang="en-US" dirty="0"/>
              <a:t>Class Definition</a:t>
            </a:r>
          </a:p>
        </p:txBody>
      </p:sp>
    </p:spTree>
    <p:extLst>
      <p:ext uri="{BB962C8B-B14F-4D97-AF65-F5344CB8AC3E}">
        <p14:creationId xmlns:p14="http://schemas.microsoft.com/office/powerpoint/2010/main" val="622955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The class body contains </a:t>
            </a:r>
            <a:r>
              <a:rPr lang="en-US" sz="3200" b="1" dirty="0">
                <a:solidFill>
                  <a:schemeClr val="bg1"/>
                </a:solidFill>
              </a:rPr>
              <a:t>method definitions</a:t>
            </a:r>
            <a:endParaRPr lang="en-US" sz="3200" dirty="0"/>
          </a:p>
          <a:p>
            <a:pPr>
              <a:spcBef>
                <a:spcPts val="19800"/>
              </a:spcBef>
            </a:pPr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constructor</a:t>
            </a:r>
            <a:r>
              <a:rPr lang="en-US" sz="3200" dirty="0"/>
              <a:t> is a special method for </a:t>
            </a:r>
            <a:r>
              <a:rPr lang="en-US" sz="3200" b="1" dirty="0">
                <a:solidFill>
                  <a:schemeClr val="bg1"/>
                </a:solidFill>
              </a:rPr>
              <a:t>creating</a:t>
            </a:r>
            <a:r>
              <a:rPr lang="en-US" sz="3200" dirty="0"/>
              <a:t> and </a:t>
            </a:r>
            <a:r>
              <a:rPr lang="en-US" sz="3200" b="1" dirty="0">
                <a:solidFill>
                  <a:schemeClr val="bg1"/>
                </a:solidFill>
              </a:rPr>
              <a:t>initializing </a:t>
            </a:r>
            <a:r>
              <a:rPr lang="en-US" sz="3200" dirty="0"/>
              <a:t>an object created with a class</a:t>
            </a:r>
          </a:p>
          <a:p>
            <a:r>
              <a:rPr lang="en-US" sz="3200" dirty="0"/>
              <a:t>Instance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properties</a:t>
            </a:r>
            <a:r>
              <a:rPr lang="en-US" sz="3200" dirty="0"/>
              <a:t> are defined inside the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constructor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Body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406000" y="1944000"/>
            <a:ext cx="5365598" cy="191088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class</a:t>
            </a:r>
            <a:r>
              <a:rPr lang="en-US" sz="2200" b="1" dirty="0">
                <a:latin typeface="Consolas" panose="020B0609020204030204" pitchFamily="49" charset="0"/>
              </a:rPr>
              <a:t> Circle 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constructor(</a:t>
            </a:r>
            <a:r>
              <a:rPr lang="en-US" sz="2200" b="1" dirty="0">
                <a:latin typeface="Consolas" panose="020B0609020204030204" pitchFamily="49" charset="0"/>
              </a:rPr>
              <a:t>r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    </a:t>
            </a:r>
            <a:r>
              <a:rPr lang="en-US" sz="2200" b="1" dirty="0" err="1">
                <a:latin typeface="Consolas" panose="020B0609020204030204" pitchFamily="49" charset="0"/>
              </a:rPr>
              <a:t>this.r</a:t>
            </a:r>
            <a:r>
              <a:rPr lang="en-US" sz="2200" b="1" dirty="0">
                <a:latin typeface="Consolas" panose="020B0609020204030204" pitchFamily="49" charset="0"/>
              </a:rPr>
              <a:t> = r;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840362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A4B6ED5-BA49-4E9F-B944-7E3CFB177B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class may have </a:t>
            </a:r>
            <a:r>
              <a:rPr lang="en-US" b="1" dirty="0">
                <a:solidFill>
                  <a:schemeClr val="bg1"/>
                </a:solidFill>
              </a:rPr>
              <a:t>methods</a:t>
            </a:r>
            <a:r>
              <a:rPr lang="en-US" dirty="0"/>
              <a:t>, which will be available to its </a:t>
            </a:r>
            <a:r>
              <a:rPr lang="en-US" b="1" dirty="0">
                <a:solidFill>
                  <a:schemeClr val="bg1"/>
                </a:solidFill>
              </a:rPr>
              <a:t>instances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</p:spPr>
        <p:txBody>
          <a:bodyPr/>
          <a:lstStyle/>
          <a:p>
            <a:r>
              <a:rPr lang="en-US" dirty="0"/>
              <a:t>Class Methods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316000" y="2439000"/>
            <a:ext cx="9109989" cy="39114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class</a:t>
            </a:r>
            <a:r>
              <a:rPr lang="en-US" sz="2400" b="1" dirty="0">
                <a:latin typeface="Consolas" panose="020B0609020204030204" pitchFamily="49" charset="0"/>
              </a:rPr>
              <a:t> Rectangle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constructor</a:t>
            </a:r>
            <a:r>
              <a:rPr lang="en-US" sz="2400" b="1" dirty="0">
                <a:latin typeface="Consolas" panose="020B0609020204030204" pitchFamily="49" charset="0"/>
              </a:rPr>
              <a:t>(height, width) 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</a:t>
            </a:r>
            <a:r>
              <a:rPr lang="en-US" sz="2400" b="1" dirty="0" err="1">
                <a:latin typeface="Consolas" panose="020B0609020204030204" pitchFamily="49" charset="0"/>
              </a:rPr>
              <a:t>this.height</a:t>
            </a:r>
            <a:r>
              <a:rPr lang="en-US" sz="2400" b="1" dirty="0">
                <a:latin typeface="Consolas" panose="020B0609020204030204" pitchFamily="49" charset="0"/>
              </a:rPr>
              <a:t> = height;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</a:t>
            </a:r>
            <a:r>
              <a:rPr lang="en-US" sz="2400" b="1" dirty="0" err="1">
                <a:latin typeface="Consolas" panose="020B0609020204030204" pitchFamily="49" charset="0"/>
              </a:rPr>
              <a:t>this.width</a:t>
            </a:r>
            <a:r>
              <a:rPr lang="en-US" sz="2400" b="1" dirty="0">
                <a:latin typeface="Consolas" panose="020B0609020204030204" pitchFamily="49" charset="0"/>
              </a:rPr>
              <a:t> = width;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} </a:t>
            </a:r>
          </a:p>
          <a:p>
            <a:r>
              <a:rPr lang="en-US" sz="2400" b="1" dirty="0">
                <a:solidFill>
                  <a:schemeClr val="accent2"/>
                </a:solidFill>
                <a:latin typeface="Consolas" panose="020B0609020204030204" pitchFamily="49" charset="0"/>
              </a:rPr>
              <a:t> 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Method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calcArea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() </a:t>
            </a:r>
            <a:r>
              <a:rPr lang="en-US" sz="2400" b="1" dirty="0">
                <a:latin typeface="Consolas" panose="020B0609020204030204" pitchFamily="49" charset="0"/>
              </a:rPr>
              <a:t>{ return </a:t>
            </a:r>
            <a:r>
              <a:rPr lang="en-US" sz="2400" b="1" dirty="0" err="1">
                <a:latin typeface="Consolas" panose="020B0609020204030204" pitchFamily="49" charset="0"/>
              </a:rPr>
              <a:t>this.height</a:t>
            </a:r>
            <a:r>
              <a:rPr lang="en-US" sz="2400" b="1" dirty="0">
                <a:latin typeface="Consolas" panose="020B0609020204030204" pitchFamily="49" charset="0"/>
              </a:rPr>
              <a:t> * </a:t>
            </a:r>
            <a:r>
              <a:rPr lang="en-US" sz="2400" b="1" dirty="0" err="1">
                <a:latin typeface="Consolas" panose="020B0609020204030204" pitchFamily="49" charset="0"/>
              </a:rPr>
              <a:t>this.width</a:t>
            </a:r>
            <a:r>
              <a:rPr lang="en-US" sz="2400" b="1" dirty="0">
                <a:latin typeface="Consolas" panose="020B0609020204030204" pitchFamily="49" charset="0"/>
              </a:rPr>
              <a:t>;  }</a:t>
            </a:r>
          </a:p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r>
              <a:rPr lang="en-US" sz="2400" b="1" dirty="0">
                <a:latin typeface="Consolas" panose="020B0609020204030204" pitchFamily="49" charset="0"/>
              </a:rPr>
              <a:t> </a:t>
            </a:r>
          </a:p>
          <a:p>
            <a:r>
              <a:rPr lang="en-US" sz="2400" b="1" dirty="0" err="1">
                <a:latin typeface="Consolas" panose="020B0609020204030204" pitchFamily="49" charset="0"/>
              </a:rPr>
              <a:t>const</a:t>
            </a:r>
            <a:r>
              <a:rPr lang="en-US" sz="2400" b="1" dirty="0">
                <a:latin typeface="Consolas" panose="020B0609020204030204" pitchFamily="49" charset="0"/>
              </a:rPr>
              <a:t> square = new Rectangle(10, 10);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console.log(</a:t>
            </a:r>
            <a:r>
              <a:rPr lang="en-US" sz="2400" b="1" dirty="0" err="1">
                <a:latin typeface="Consolas" panose="020B0609020204030204" pitchFamily="49" charset="0"/>
              </a:rPr>
              <a:t>square.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calcArea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2400" b="1" dirty="0">
                <a:latin typeface="Consolas" panose="020B0609020204030204" pitchFamily="49" charset="0"/>
              </a:rPr>
              <a:t>);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100</a:t>
            </a:r>
            <a:endParaRPr lang="en-US" sz="2400" b="1" i="1" dirty="0">
              <a:solidFill>
                <a:schemeClr val="accent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3332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this</a:t>
            </a:r>
            <a:r>
              <a:rPr lang="en-US" dirty="0"/>
              <a:t> refers to the </a:t>
            </a:r>
            <a:r>
              <a:rPr lang="en-US" b="1" dirty="0">
                <a:solidFill>
                  <a:schemeClr val="bg1"/>
                </a:solidFill>
              </a:rPr>
              <a:t>instance</a:t>
            </a:r>
            <a:r>
              <a:rPr lang="en-US" dirty="0"/>
              <a:t> of the class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Instance Context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78344" y="1900463"/>
            <a:ext cx="11101575" cy="45885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class Person 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  constructor(</a:t>
            </a:r>
            <a:r>
              <a:rPr lang="en-US" sz="2400" dirty="0" err="1">
                <a:solidFill>
                  <a:schemeClr val="tx1"/>
                </a:solidFill>
              </a:rPr>
              <a:t>firstName</a:t>
            </a:r>
            <a:r>
              <a:rPr lang="en-US" sz="2400" dirty="0">
                <a:solidFill>
                  <a:schemeClr val="tx1"/>
                </a:solidFill>
              </a:rPr>
              <a:t>, </a:t>
            </a:r>
            <a:r>
              <a:rPr lang="en-US" sz="2400" dirty="0" err="1">
                <a:solidFill>
                  <a:schemeClr val="tx1"/>
                </a:solidFill>
              </a:rPr>
              <a:t>lastName</a:t>
            </a:r>
            <a:r>
              <a:rPr lang="en-US" sz="2400" dirty="0">
                <a:solidFill>
                  <a:schemeClr val="tx1"/>
                </a:solidFill>
              </a:rPr>
              <a:t>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    </a:t>
            </a:r>
            <a:r>
              <a:rPr lang="en-US" sz="2400" dirty="0" err="1">
                <a:solidFill>
                  <a:schemeClr val="bg1"/>
                </a:solidFill>
              </a:rPr>
              <a:t>this.firstName</a:t>
            </a:r>
            <a:r>
              <a:rPr lang="en-US" sz="2400" dirty="0">
                <a:solidFill>
                  <a:schemeClr val="tx1"/>
                </a:solidFill>
              </a:rPr>
              <a:t> = </a:t>
            </a:r>
            <a:r>
              <a:rPr lang="en-US" sz="2400" dirty="0" err="1">
                <a:solidFill>
                  <a:schemeClr val="tx1"/>
                </a:solidFill>
              </a:rPr>
              <a:t>firstName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    </a:t>
            </a:r>
            <a:r>
              <a:rPr lang="en-US" sz="2400" dirty="0" err="1">
                <a:solidFill>
                  <a:schemeClr val="bg1"/>
                </a:solidFill>
              </a:rPr>
              <a:t>this.lastName</a:t>
            </a:r>
            <a:r>
              <a:rPr lang="en-US" sz="2400" dirty="0">
                <a:solidFill>
                  <a:schemeClr val="tx1"/>
                </a:solidFill>
              </a:rPr>
              <a:t> = </a:t>
            </a:r>
            <a:r>
              <a:rPr lang="en-US" sz="2400" dirty="0" err="1">
                <a:solidFill>
                  <a:schemeClr val="tx1"/>
                </a:solidFill>
              </a:rPr>
              <a:t>lastName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  }</a:t>
            </a:r>
          </a:p>
          <a:p>
            <a:pPr>
              <a:spcBef>
                <a:spcPts val="1200"/>
              </a:spcBef>
              <a:spcAft>
                <a:spcPts val="0"/>
              </a:spcAft>
            </a:pPr>
            <a:r>
              <a:rPr lang="en-US" sz="2400" dirty="0">
                <a:solidFill>
                  <a:schemeClr val="bg1"/>
                </a:solidFill>
              </a:rPr>
              <a:t>  </a:t>
            </a:r>
            <a:r>
              <a:rPr lang="en-US" sz="2400" dirty="0" err="1">
                <a:solidFill>
                  <a:schemeClr val="bg1"/>
                </a:solidFill>
              </a:rPr>
              <a:t>displayName</a:t>
            </a:r>
            <a:r>
              <a:rPr lang="en-US" sz="2400" dirty="0">
                <a:solidFill>
                  <a:schemeClr val="tx1"/>
                </a:solidFill>
              </a:rPr>
              <a:t>() 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    console.log(`Name: ${</a:t>
            </a:r>
            <a:r>
              <a:rPr lang="en-US" sz="2400" dirty="0" err="1">
                <a:solidFill>
                  <a:schemeClr val="bg1"/>
                </a:solidFill>
              </a:rPr>
              <a:t>this.firstName</a:t>
            </a:r>
            <a:r>
              <a:rPr lang="en-US" sz="2400" dirty="0">
                <a:solidFill>
                  <a:schemeClr val="tx1"/>
                </a:solidFill>
              </a:rPr>
              <a:t>} ${</a:t>
            </a:r>
            <a:r>
              <a:rPr lang="en-US" sz="2400" dirty="0" err="1">
                <a:solidFill>
                  <a:schemeClr val="bg1"/>
                </a:solidFill>
              </a:rPr>
              <a:t>this.lastName</a:t>
            </a:r>
            <a:r>
              <a:rPr lang="en-US" sz="2400" dirty="0">
                <a:solidFill>
                  <a:schemeClr val="tx1"/>
                </a:solidFill>
              </a:rPr>
              <a:t>}`);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 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};</a:t>
            </a:r>
          </a:p>
          <a:p>
            <a:pPr>
              <a:spcBef>
                <a:spcPts val="120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const person = </a:t>
            </a:r>
            <a:r>
              <a:rPr lang="en-US" sz="2400" dirty="0">
                <a:solidFill>
                  <a:schemeClr val="bg1"/>
                </a:solidFill>
              </a:rPr>
              <a:t>new</a:t>
            </a:r>
            <a:r>
              <a:rPr lang="en-US" sz="2400" dirty="0">
                <a:solidFill>
                  <a:schemeClr val="tx1"/>
                </a:solidFill>
              </a:rPr>
              <a:t> Person("John", "Doe");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 err="1">
                <a:solidFill>
                  <a:schemeClr val="tx1"/>
                </a:solidFill>
              </a:rPr>
              <a:t>person.displayName</a:t>
            </a:r>
            <a:r>
              <a:rPr lang="en-US" sz="2400" dirty="0">
                <a:solidFill>
                  <a:schemeClr val="tx1"/>
                </a:solidFill>
              </a:rPr>
              <a:t>();  </a:t>
            </a:r>
            <a:r>
              <a:rPr lang="en-US" sz="2400" i="1" dirty="0">
                <a:solidFill>
                  <a:schemeClr val="accent2"/>
                </a:solidFill>
              </a:rPr>
              <a:t>// Name: John Doe</a:t>
            </a:r>
          </a:p>
        </p:txBody>
      </p:sp>
    </p:spTree>
    <p:extLst>
      <p:ext uri="{BB962C8B-B14F-4D97-AF65-F5344CB8AC3E}">
        <p14:creationId xmlns:p14="http://schemas.microsoft.com/office/powerpoint/2010/main" val="1002936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0CD0C41-AC7D-490A-A9B2-E8BF593BE8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Write a </a:t>
            </a:r>
            <a:r>
              <a:rPr lang="en-US" b="1" dirty="0">
                <a:solidFill>
                  <a:schemeClr val="bg1"/>
                </a:solidFill>
              </a:rPr>
              <a:t>class</a:t>
            </a:r>
            <a:r>
              <a:rPr lang="en-US" dirty="0"/>
              <a:t> that represent a personal record</a:t>
            </a:r>
          </a:p>
          <a:p>
            <a:r>
              <a:rPr lang="en-US" dirty="0"/>
              <a:t>It needs to have the following properties</a:t>
            </a:r>
            <a:r>
              <a:rPr lang="en-US" b="1" dirty="0"/>
              <a:t>: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firstName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lastName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age</a:t>
            </a:r>
            <a:r>
              <a:rPr lang="en-US" b="1" dirty="0"/>
              <a:t> </a:t>
            </a:r>
            <a:r>
              <a:rPr lang="en-US" dirty="0"/>
              <a:t>and</a:t>
            </a:r>
            <a:r>
              <a:rPr lang="en-US" b="1" dirty="0"/>
              <a:t> 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email</a:t>
            </a:r>
          </a:p>
          <a:p>
            <a:pPr>
              <a:buClr>
                <a:schemeClr val="tx1"/>
              </a:buClr>
            </a:pPr>
            <a:r>
              <a:rPr lang="en-US" dirty="0"/>
              <a:t>And a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toString()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method</a:t>
            </a:r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F8E02F4-2D46-46C0-A95A-70E25196F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Person</a:t>
            </a:r>
            <a:endParaRPr lang="bg-BG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2B8A122-C8B9-4061-88E2-B36C1F22E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2213" y="4193872"/>
            <a:ext cx="9563340" cy="144921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b="1" dirty="0">
                <a:latin typeface="Consolas" panose="020B0609020204030204" pitchFamily="49" charset="0"/>
              </a:rPr>
              <a:t>let person = new Person('Anna', 'Simpson', 22, 'anna@yahoo.com');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b="1" dirty="0">
                <a:latin typeface="Consolas" panose="020B0609020204030204" pitchFamily="49" charset="0"/>
              </a:rPr>
              <a:t>console.log(</a:t>
            </a:r>
            <a:r>
              <a:rPr lang="en-US" sz="2000" b="1" dirty="0" err="1">
                <a:latin typeface="Consolas" panose="020B0609020204030204" pitchFamily="49" charset="0"/>
              </a:rPr>
              <a:t>person.toString</a:t>
            </a:r>
            <a:r>
              <a:rPr lang="en-US" sz="2000" b="1" dirty="0">
                <a:latin typeface="Consolas" panose="020B0609020204030204" pitchFamily="49" charset="0"/>
              </a:rPr>
              <a:t>());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Anna Simpson (age: 22, email: anna@yahoo.com)</a:t>
            </a:r>
            <a:endParaRPr lang="en-US" sz="2000" b="1" i="1" dirty="0">
              <a:solidFill>
                <a:schemeClr val="accent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3341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3938</TotalTime>
  <Words>2885</Words>
  <Application>Microsoft Office PowerPoint</Application>
  <PresentationFormat>Широк екран</PresentationFormat>
  <Paragraphs>397</Paragraphs>
  <Slides>43</Slides>
  <Notes>14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43</vt:i4>
      </vt:variant>
    </vt:vector>
  </HeadingPairs>
  <TitlesOfParts>
    <vt:vector size="50" baseType="lpstr">
      <vt:lpstr>Arial</vt:lpstr>
      <vt:lpstr>Calibri</vt:lpstr>
      <vt:lpstr>Calibri (Body)</vt:lpstr>
      <vt:lpstr>Consolas</vt:lpstr>
      <vt:lpstr>Wingdings</vt:lpstr>
      <vt:lpstr>Wingdings 2</vt:lpstr>
      <vt:lpstr>1_SoftUni</vt:lpstr>
      <vt:lpstr>JavaScript Classes</vt:lpstr>
      <vt:lpstr>Table of Contents</vt:lpstr>
      <vt:lpstr>Have a Question?</vt:lpstr>
      <vt:lpstr>Constructor, Properties, Accessors</vt:lpstr>
      <vt:lpstr>Class Definition</vt:lpstr>
      <vt:lpstr>Class Body</vt:lpstr>
      <vt:lpstr>Class Methods</vt:lpstr>
      <vt:lpstr>Instance Context</vt:lpstr>
      <vt:lpstr>Problem: Person</vt:lpstr>
      <vt:lpstr>Solution: Person</vt:lpstr>
      <vt:lpstr>Instanceof Operator</vt:lpstr>
      <vt:lpstr>Static Methods</vt:lpstr>
      <vt:lpstr>Problem: Point Distance</vt:lpstr>
      <vt:lpstr>Solution: Point Distance</vt:lpstr>
      <vt:lpstr>Accessor Properties</vt:lpstr>
      <vt:lpstr>Accessor Properties Example</vt:lpstr>
      <vt:lpstr>Accessor Properties Application</vt:lpstr>
      <vt:lpstr>DOM Classes</vt:lpstr>
      <vt:lpstr>Review: DOM Elements as Class Instances</vt:lpstr>
      <vt:lpstr>Additional DOM Methods</vt:lpstr>
      <vt:lpstr>Manipulate Element CSS Class</vt:lpstr>
      <vt:lpstr>Manipulate Element CSS Class (2)</vt:lpstr>
      <vt:lpstr>HTML Attributes and Methods</vt:lpstr>
      <vt:lpstr>HTML Attributes and Methods (2)</vt:lpstr>
      <vt:lpstr>HTML Attributes and Methods (3)</vt:lpstr>
      <vt:lpstr>HTML Attributes and Methods (4)</vt:lpstr>
      <vt:lpstr>Combining Elements and Behavior</vt:lpstr>
      <vt:lpstr>Live Demonstration</vt:lpstr>
      <vt:lpstr>Set, Map, WeakSet, WeakMap</vt:lpstr>
      <vt:lpstr>What is a Map?</vt:lpstr>
      <vt:lpstr>Adding/Accessing Elements</vt:lpstr>
      <vt:lpstr>Contains / Delete</vt:lpstr>
      <vt:lpstr>Iterators</vt:lpstr>
      <vt:lpstr>Iterating a Map</vt:lpstr>
      <vt:lpstr>Map Sorting </vt:lpstr>
      <vt:lpstr>What is a Set?</vt:lpstr>
      <vt:lpstr>WeakMap and WeakSet</vt:lpstr>
      <vt:lpstr>Summary</vt:lpstr>
      <vt:lpstr>Questions?</vt:lpstr>
      <vt:lpstr>SoftUni Diamond Partners</vt:lpstr>
      <vt:lpstr>Educational Partners</vt:lpstr>
      <vt:lpstr>License</vt:lpstr>
      <vt:lpstr>Trainings @ Software University (SoftUni)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SoftUni Presentation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https://about.softuni.bg/
© Software University – https://softuni.bg
Copyrighted document. Unauthorized copy, reproduction or use is not permitted.</dc:description>
  <cp:lastModifiedBy>Боряна Димитрова</cp:lastModifiedBy>
  <cp:revision>63</cp:revision>
  <dcterms:created xsi:type="dcterms:W3CDTF">2018-05-23T13:08:44Z</dcterms:created>
  <dcterms:modified xsi:type="dcterms:W3CDTF">2021-05-17T13:35:49Z</dcterms:modified>
  <cp:category>computer programming;programming;software development;software engineering</cp:category>
</cp:coreProperties>
</file>