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9"/>
  </p:notesMasterIdLst>
  <p:handoutMasterIdLst>
    <p:handoutMasterId r:id="rId40"/>
  </p:handoutMasterIdLst>
  <p:sldIdLst>
    <p:sldId id="256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00" r:id="rId26"/>
    <p:sldId id="279" r:id="rId27"/>
    <p:sldId id="280" r:id="rId28"/>
    <p:sldId id="281" r:id="rId29"/>
    <p:sldId id="282" r:id="rId30"/>
    <p:sldId id="283" r:id="rId31"/>
    <p:sldId id="284" r:id="rId32"/>
    <p:sldId id="298" r:id="rId33"/>
    <p:sldId id="299" r:id="rId34"/>
    <p:sldId id="285" r:id="rId35"/>
    <p:sldId id="291" r:id="rId36"/>
    <p:sldId id="293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938148-7AD1-46C7-AC3D-BDEA74FBD7D9}">
          <p14:sldIdLst>
            <p14:sldId id="256"/>
            <p14:sldId id="297"/>
            <p14:sldId id="258"/>
          </p14:sldIdLst>
        </p14:section>
        <p14:section name="Regular Expressions" id="{4ECBF43B-CCF1-4CC9-9AF2-915382D8D258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Quantifiers &amp; Grouping" id="{69FF997D-E21A-46ED-B6C6-5B7EEFA9FDFB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77E0D9A5-D2E8-4005-ACAB-51DDBBF8A566}">
          <p14:sldIdLst>
            <p14:sldId id="271"/>
            <p14:sldId id="272"/>
          </p14:sldIdLst>
        </p14:section>
        <p14:section name="Regular Expressions in JavaScript" id="{609E4478-3921-4558-9C01-2C3222D5AE7E}">
          <p14:sldIdLst>
            <p14:sldId id="273"/>
            <p14:sldId id="274"/>
            <p14:sldId id="275"/>
            <p14:sldId id="276"/>
            <p14:sldId id="277"/>
            <p14:sldId id="278"/>
            <p14:sldId id="300"/>
            <p14:sldId id="279"/>
            <p14:sldId id="280"/>
            <p14:sldId id="281"/>
            <p14:sldId id="282"/>
            <p14:sldId id="283"/>
            <p14:sldId id="284"/>
            <p14:sldId id="298"/>
            <p14:sldId id="299"/>
          </p14:sldIdLst>
        </p14:section>
        <p14:section name="Summary" id="{99A79D78-812A-4637-8CE4-C3DC37C21EB8}">
          <p14:sldIdLst>
            <p14:sldId id="285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05-Jan-21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0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600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61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006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1768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457200" y="3214496"/>
            <a:ext cx="32766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63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Quantifiers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Grouping</a:t>
            </a:r>
          </a:p>
        </p:txBody>
      </p:sp>
    </p:spTree>
    <p:extLst>
      <p:ext uri="{BB962C8B-B14F-4D97-AF65-F5344CB8AC3E}">
        <p14:creationId xmlns:p14="http://schemas.microsoft.com/office/powerpoint/2010/main" val="36079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noProof="1"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noProof="1">
                <a:cs typeface="Consolas" panose="020B0609020204030204" pitchFamily="49" charset="0"/>
              </a:rPr>
              <a:t>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23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8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 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78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2001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436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361588" y="1332000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email consists of: </a:t>
            </a:r>
            <a:r>
              <a:rPr lang="en-US" sz="30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Usernames </a:t>
            </a:r>
            <a:r>
              <a:rPr lang="en-US" sz="3000" dirty="0"/>
              <a:t>are </a:t>
            </a:r>
            <a:r>
              <a:rPr lang="en-US" sz="30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consist of</a:t>
            </a:r>
            <a:r>
              <a:rPr lang="en-US" sz="3000" b="1" dirty="0">
                <a:solidFill>
                  <a:schemeClr val="bg1"/>
                </a:solidFill>
              </a:rPr>
              <a:t> two strings</a:t>
            </a:r>
            <a:r>
              <a:rPr lang="en-US" sz="3000" dirty="0"/>
              <a:t>, separated by a </a:t>
            </a:r>
            <a:r>
              <a:rPr lang="en-US" sz="30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may contain only </a:t>
            </a:r>
            <a:r>
              <a:rPr lang="en-US" sz="30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282" y="4573886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282" y="548554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5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Backreferences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Numbered Capturing Group</a:t>
            </a:r>
          </a:p>
        </p:txBody>
      </p:sp>
    </p:spTree>
    <p:extLst>
      <p:ext uri="{BB962C8B-B14F-4D97-AF65-F5344CB8AC3E}">
        <p14:creationId xmlns:p14="http://schemas.microsoft.com/office/powerpoint/2010/main" val="16077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790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4419600" cy="2386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 in JS</a:t>
            </a:r>
          </a:p>
        </p:txBody>
      </p:sp>
    </p:spTree>
    <p:extLst>
      <p:ext uri="{BB962C8B-B14F-4D97-AF65-F5344CB8AC3E}">
        <p14:creationId xmlns:p14="http://schemas.microsoft.com/office/powerpoint/2010/main" val="45812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In JS you construct a regular expression in one of two ways: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Regular Expression Literal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The constructor function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endParaRPr lang="en-US" sz="3000" dirty="0"/>
          </a:p>
          <a:p>
            <a:pPr marL="1066236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90600" y="3276601"/>
            <a:ext cx="9753600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compilation when the script is loaded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regLiteral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[A-Za-z]+</a:t>
            </a:r>
            <a:r>
              <a:rPr lang="en-US" dirty="0">
                <a:solidFill>
                  <a:schemeClr val="bg1"/>
                </a:solidFill>
              </a:rPr>
              <a:t>/g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runtime compilation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Used when the pattern is from another source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('[A-Za-z]+', '</a:t>
            </a:r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JS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6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/>
            <a:r>
              <a:rPr lang="en-GB" dirty="0"/>
              <a:t>Regular Expressions Syntax</a:t>
            </a:r>
          </a:p>
          <a:p>
            <a:pPr lvl="1"/>
            <a:r>
              <a:rPr lang="en-GB" dirty="0"/>
              <a:t>Definition and Pattern</a:t>
            </a:r>
          </a:p>
          <a:p>
            <a:pPr lvl="1"/>
            <a:r>
              <a:rPr lang="en-GB" dirty="0"/>
              <a:t>Predefined Character Classes</a:t>
            </a:r>
            <a:endParaRPr lang="bg-BG" dirty="0"/>
          </a:p>
          <a:p>
            <a:pPr marL="514350" indent="-514350"/>
            <a:r>
              <a:rPr lang="en-US" sz="3400" dirty="0"/>
              <a:t>Quantifiers and Grouping</a:t>
            </a:r>
            <a:endParaRPr lang="en-GB" sz="3400" dirty="0"/>
          </a:p>
          <a:p>
            <a:pPr marL="514350" indent="-514350"/>
            <a:r>
              <a:rPr lang="en-GB" dirty="0" err="1"/>
              <a:t>Backreference</a:t>
            </a:r>
            <a:r>
              <a:rPr lang="en-US" dirty="0"/>
              <a:t>s</a:t>
            </a:r>
          </a:p>
          <a:p>
            <a:pPr marL="514350" indent="-514350"/>
            <a:r>
              <a:rPr lang="en-US" dirty="0"/>
              <a:t>Regular Expressions in JavaScript</a:t>
            </a:r>
            <a:endParaRPr lang="en-GB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test(string, text)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 Determines whether there is a match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47801" y="2667001"/>
            <a:ext cx="8950249" cy="2754894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text = 'Today is 2015-05-11';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regex = /\d{4}-\d{2}-\d{2}/g;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</a:t>
            </a:r>
            <a:r>
              <a:rPr lang="en-US" sz="2400" dirty="0" err="1"/>
              <a:t>containsValidDate</a:t>
            </a:r>
            <a:r>
              <a:rPr lang="en-US" sz="2400" dirty="0"/>
              <a:t> = </a:t>
            </a:r>
            <a:r>
              <a:rPr lang="en-US" sz="2400" dirty="0" err="1"/>
              <a:t>regex.</a:t>
            </a:r>
            <a:r>
              <a:rPr lang="en-US" sz="2400" dirty="0" err="1">
                <a:solidFill>
                  <a:schemeClr val="bg1"/>
                </a:solidFill>
              </a:rPr>
              <a:t>test</a:t>
            </a:r>
            <a:r>
              <a:rPr lang="en-US" sz="2400" dirty="0"/>
              <a:t>(text);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console.log(</a:t>
            </a:r>
            <a:r>
              <a:rPr lang="en-US" sz="2400" dirty="0" err="1"/>
              <a:t>containsValidDate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4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match(regex)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matches (strings)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0600" y="2652815"/>
            <a:ext cx="80772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regex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matches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match</a:t>
            </a:r>
            <a:r>
              <a:rPr lang="en-US" dirty="0"/>
              <a:t>(regex);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matches.length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console.log(matches[0]);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console.log(matches[1]); </a:t>
            </a:r>
            <a:r>
              <a:rPr lang="en-US" i="1" dirty="0">
                <a:solidFill>
                  <a:schemeClr val="accent2"/>
                </a:solidFill>
              </a:rPr>
              <a:t>// Mark: 456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07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1" y="1196126"/>
            <a:ext cx="11808021" cy="550991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exec(string, text)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Works with a pointer &amp; returns the </a:t>
            </a:r>
            <a:r>
              <a:rPr lang="en-US" sz="3200" b="1" dirty="0">
                <a:solidFill>
                  <a:schemeClr val="bg1"/>
                </a:solidFill>
              </a:rPr>
              <a:t>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9201" y="2645091"/>
            <a:ext cx="75438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regex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firstMatch</a:t>
            </a:r>
            <a:r>
              <a:rPr lang="en-US" dirty="0"/>
              <a:t> = </a:t>
            </a:r>
            <a:r>
              <a:rPr lang="en-US" dirty="0" err="1"/>
              <a:t>regex.exec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secondMatch</a:t>
            </a:r>
            <a:r>
              <a:rPr lang="en-US" dirty="0"/>
              <a:t> = </a:t>
            </a:r>
            <a:r>
              <a:rPr lang="en-US" dirty="0" err="1"/>
              <a:t>regex.exec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[0])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  <a:r>
              <a:rPr lang="en-US" dirty="0"/>
              <a:t> 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[1]);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[2]); </a:t>
            </a:r>
            <a:r>
              <a:rPr lang="en-US" i="1" dirty="0">
                <a:solidFill>
                  <a:schemeClr val="accent2"/>
                </a:solidFill>
              </a:rPr>
              <a:t>// 123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Exec()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6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replace(regex,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noProof="1">
                <a:cs typeface="Consolas" panose="020B0609020204030204" pitchFamily="49" charset="0"/>
              </a:rPr>
              <a:t>Replaces all strings that 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match the pattern</a:t>
            </a:r>
            <a:r>
              <a:rPr lang="en-US" sz="3200" noProof="1">
                <a:cs typeface="Consolas" panose="020B0609020204030204" pitchFamily="49" charset="0"/>
              </a:rPr>
              <a:t> with the provided </a:t>
            </a:r>
            <a:br>
              <a:rPr lang="en-US" sz="3200" noProof="1">
                <a:cs typeface="Consolas" panose="020B0609020204030204" pitchFamily="49" charset="0"/>
              </a:rPr>
            </a:br>
            <a:r>
              <a:rPr lang="en-US" sz="3200" noProof="1">
                <a:cs typeface="Consolas" panose="020B0609020204030204" pitchFamily="49" charset="0"/>
              </a:rPr>
              <a:t>replacement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048000"/>
            <a:ext cx="96774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replacement = '999';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regex = /\d{3}/g;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replace</a:t>
            </a:r>
            <a:r>
              <a:rPr lang="en-US" dirty="0"/>
              <a:t>(regex, replacement);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Peter: 999 Mark: 999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Regex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9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matchAll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</a:t>
            </a:r>
            <a:r>
              <a:rPr lang="en-US" dirty="0" err="1"/>
              <a:t>iterator</a:t>
            </a:r>
            <a:r>
              <a:rPr lang="en-US" dirty="0"/>
              <a:t> of all results matching a string against a </a:t>
            </a:r>
            <a:r>
              <a:rPr lang="en-US" b="1" dirty="0">
                <a:solidFill>
                  <a:schemeClr val="bg1"/>
                </a:solidFill>
              </a:rPr>
              <a:t>regular expression</a:t>
            </a:r>
            <a:r>
              <a:rPr lang="en-US" dirty="0"/>
              <a:t>, including </a:t>
            </a:r>
            <a:r>
              <a:rPr lang="en-US" b="1" dirty="0">
                <a:solidFill>
                  <a:schemeClr val="bg1"/>
                </a:solidFill>
              </a:rPr>
              <a:t>capturing groups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3654599"/>
            <a:ext cx="11779250" cy="266365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 = /t(e)(</a:t>
            </a:r>
            <a:r>
              <a:rPr lang="en-US" dirty="0" err="1"/>
              <a:t>st</a:t>
            </a:r>
            <a:r>
              <a:rPr lang="en-US" dirty="0"/>
              <a:t>(\d?))/g;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/>
              <a:t> = 'test1test2';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array = [...</a:t>
            </a:r>
            <a:r>
              <a:rPr lang="en-US" dirty="0" err="1">
                <a:solidFill>
                  <a:schemeClr val="bg1"/>
                </a:solidFill>
              </a:rPr>
              <a:t>str.matchAll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)];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console.log(array[0]);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accent2"/>
                </a:solidFill>
              </a:rPr>
              <a:t>// ['test1', 'e', 'st1', '1', index: 0, input:'test1test2', length: 4]</a:t>
            </a:r>
            <a:endParaRPr lang="en-US" sz="23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MatchAll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9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split(regex)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Splits the text by the pattern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array of 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352801"/>
            <a:ext cx="8144140" cy="22123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</a:t>
            </a:r>
            <a:r>
              <a:rPr lang="en-US" sz="2400" dirty="0"/>
              <a:t>1   2 3      4</a:t>
            </a:r>
            <a:r>
              <a:rPr lang="en-US" dirty="0"/>
              <a:t>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regex = /\s+/g;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text.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(regex);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console.log(result) </a:t>
            </a:r>
            <a:r>
              <a:rPr lang="en-US" i="1" dirty="0">
                <a:solidFill>
                  <a:schemeClr val="accent2"/>
                </a:solidFill>
              </a:rPr>
              <a:t>// ['1', '2', '3', '4'];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Regex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47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4170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5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A57572-052C-4479-BEF8-A4F176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3B236-88AE-44A4-8D99-AC467FC0DB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96888" y="1271588"/>
            <a:ext cx="10780712" cy="49006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function solve(input) 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pattern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/\b[A-Z][a-z]+[ ][A-Z][a-z]+\b/g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validNames = [];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 = null;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while((validName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pattern.exec</a:t>
            </a:r>
            <a:r>
              <a:rPr lang="en-US" sz="2800" b="1" noProof="1">
                <a:latin typeface="Consolas" pitchFamily="49" charset="0"/>
              </a:rPr>
              <a:t>(input)) !== null){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console.log(validNames.join(' '));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4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15576" y="1339376"/>
            <a:ext cx="11449412" cy="53666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Match a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phone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number</a:t>
            </a:r>
            <a:r>
              <a:rPr lang="en-US" sz="3500" dirty="0"/>
              <a:t> from </a:t>
            </a:r>
            <a:r>
              <a:rPr lang="en-US" sz="3500" b="1" dirty="0">
                <a:solidFill>
                  <a:schemeClr val="bg1"/>
                </a:solidFill>
              </a:rPr>
              <a:t>Sofia</a:t>
            </a:r>
            <a:r>
              <a:rPr lang="en-US" sz="3500" dirty="0"/>
              <a:t>. After you find all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br>
              <a:rPr lang="en-US" sz="3500" b="1" dirty="0"/>
            </a:br>
            <a:r>
              <a:rPr lang="en-US" sz="3500" b="1" dirty="0">
                <a:solidFill>
                  <a:schemeClr val="bg1"/>
                </a:solidFill>
              </a:rPr>
              <a:t>phones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print</a:t>
            </a:r>
            <a:r>
              <a:rPr lang="en-US" sz="3500" dirty="0"/>
              <a:t> them on the console, separated by </a:t>
            </a:r>
            <a:r>
              <a:rPr lang="en-US" sz="3500" b="1" dirty="0">
                <a:solidFill>
                  <a:schemeClr val="bg1"/>
                </a:solidFill>
              </a:rPr>
              <a:t>", "</a:t>
            </a:r>
          </a:p>
          <a:p>
            <a:r>
              <a:rPr lang="en-US" sz="3500" dirty="0"/>
              <a:t>A valid number has the following characteristics:</a:t>
            </a:r>
            <a:endParaRPr lang="bg-BG" sz="3500" dirty="0"/>
          </a:p>
          <a:p>
            <a:pPr lvl="1"/>
            <a:r>
              <a:rPr lang="en-US" sz="3200" dirty="0"/>
              <a:t>Starts with "</a:t>
            </a:r>
            <a:r>
              <a:rPr lang="en-US" sz="3200" b="1" dirty="0">
                <a:solidFill>
                  <a:schemeClr val="bg1"/>
                </a:solidFill>
              </a:rPr>
              <a:t>+359</a:t>
            </a:r>
            <a:r>
              <a:rPr lang="en-US" sz="3200" dirty="0"/>
              <a:t>"</a:t>
            </a:r>
            <a:endParaRPr lang="bg-BG" sz="3200" dirty="0"/>
          </a:p>
          <a:p>
            <a:pPr lvl="1"/>
            <a:r>
              <a:rPr lang="en-US" sz="3200" dirty="0"/>
              <a:t>Followed by the area code (always </a:t>
            </a:r>
            <a:r>
              <a:rPr lang="en-US" sz="3200" b="1" dirty="0">
                <a:solidFill>
                  <a:schemeClr val="bg1"/>
                </a:solidFill>
              </a:rPr>
              <a:t>2</a:t>
            </a:r>
            <a:r>
              <a:rPr lang="en-US" sz="3200" dirty="0"/>
              <a:t>)</a:t>
            </a:r>
            <a:endParaRPr lang="bg-BG" sz="3200" dirty="0"/>
          </a:p>
          <a:p>
            <a:pPr lvl="1"/>
            <a:r>
              <a:rPr lang="en-US" sz="3200" dirty="0"/>
              <a:t>Followed by the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 itself , which consists of </a:t>
            </a:r>
            <a:r>
              <a:rPr lang="en-US" sz="3200" b="1" dirty="0">
                <a:solidFill>
                  <a:schemeClr val="bg1"/>
                </a:solidFill>
              </a:rPr>
              <a:t>7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(separated in </a:t>
            </a:r>
            <a:r>
              <a:rPr lang="en-US" sz="3200" b="1" dirty="0">
                <a:solidFill>
                  <a:schemeClr val="bg1"/>
                </a:solidFill>
              </a:rPr>
              <a:t>two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groups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4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respectively)</a:t>
            </a:r>
            <a:endParaRPr lang="bg-BG" sz="3200" dirty="0"/>
          </a:p>
          <a:p>
            <a:pPr lvl="1"/>
            <a:r>
              <a:rPr lang="en-US" sz="3200" dirty="0"/>
              <a:t>The different </a:t>
            </a:r>
            <a:r>
              <a:rPr lang="en-US" sz="3200" b="1" dirty="0">
                <a:solidFill>
                  <a:schemeClr val="bg1"/>
                </a:solidFill>
              </a:rPr>
              <a:t>parts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separated</a:t>
            </a:r>
            <a:r>
              <a:rPr lang="en-US" sz="3200" dirty="0"/>
              <a:t> by either a </a:t>
            </a:r>
            <a:r>
              <a:rPr lang="en-US" sz="3200" b="1" dirty="0">
                <a:solidFill>
                  <a:schemeClr val="bg1"/>
                </a:solidFill>
              </a:rPr>
              <a:t>space</a:t>
            </a:r>
            <a:r>
              <a:rPr lang="en-US" sz="3200" dirty="0"/>
              <a:t> or a </a:t>
            </a:r>
            <a:r>
              <a:rPr lang="en-US" sz="3200" b="1" dirty="0">
                <a:solidFill>
                  <a:schemeClr val="bg1"/>
                </a:solidFill>
              </a:rPr>
              <a:t>hyphen</a:t>
            </a:r>
            <a:r>
              <a:rPr lang="en-US" sz="3200" dirty="0"/>
              <a:t> ('</a:t>
            </a:r>
            <a:r>
              <a:rPr lang="en-US" sz="3200" b="1" dirty="0"/>
              <a:t>-</a:t>
            </a:r>
            <a:r>
              <a:rPr lang="en-US" sz="3200" dirty="0"/>
              <a:t>')</a:t>
            </a:r>
            <a:endParaRPr lang="bg-BG" sz="3200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524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5D2809-5BDC-45A1-8585-E8F1FA89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3672" y="1981200"/>
            <a:ext cx="10704659" cy="3352800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function regExPhones(input)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validNames = [];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pattern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/(?&lt;!\d)[+]359([ -])2\1\d{3}\1\d{4}\b/g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while ((validName = pattern.exec(input)) !== null)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}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console.log(</a:t>
            </a:r>
            <a:r>
              <a:rPr lang="en-US" sz="2400" b="1" dirty="0" err="1">
                <a:latin typeface="Consolas" pitchFamily="49" charset="0"/>
              </a:rPr>
              <a:t>validNames.join</a:t>
            </a:r>
            <a:r>
              <a:rPr lang="en-US" sz="2400" b="1" dirty="0">
                <a:latin typeface="Consolas" pitchFamily="49" charset="0"/>
              </a:rPr>
              <a:t>(', '));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83BA08-0729-431F-8143-494A6AC0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</a:t>
            </a:r>
            <a:r>
              <a:rPr lang="en-US" dirty="0"/>
              <a:t>Match Phone Number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18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Occurrences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28764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124200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ice</a:t>
            </a:r>
          </a:p>
          <a:p>
            <a:r>
              <a:rPr lang="en-US" sz="2600" b="1" dirty="0">
                <a:latin typeface="Consolas" pitchFamily="49" charset="0"/>
              </a:rPr>
              <a:t>kicegiciceeb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3801" y="335374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929" y="3313729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4450404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abc</a:t>
            </a:r>
          </a:p>
          <a:p>
            <a:r>
              <a:rPr lang="en-US" sz="26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3801" y="463819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773" y="4615317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280" y="3124200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key</a:t>
            </a:r>
          </a:p>
          <a:p>
            <a:r>
              <a:rPr lang="en-US" sz="26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695514" y="339866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678" y="3360499"/>
            <a:ext cx="97202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4450404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word</a:t>
            </a:r>
          </a:p>
          <a:p>
            <a:r>
              <a:rPr lang="en-US" sz="26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683374" y="468560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677" y="4651696"/>
            <a:ext cx="972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abc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46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39800" y="1250950"/>
            <a:ext cx="10445750" cy="554658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NOTE: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Be careful </a:t>
            </a:r>
            <a:r>
              <a:rPr lang="en-US" sz="3500" b="1" dirty="0"/>
              <a:t>by using loops for replacing  string with another one! Case like this: </a:t>
            </a:r>
            <a:r>
              <a:rPr lang="en-US" sz="3500" b="1" dirty="0">
                <a:solidFill>
                  <a:schemeClr val="bg1"/>
                </a:solidFill>
              </a:rPr>
              <a:t>replacing "</a:t>
            </a:r>
            <a:r>
              <a:rPr lang="en-US" sz="3500" b="1" dirty="0" err="1">
                <a:solidFill>
                  <a:schemeClr val="bg1"/>
                </a:solidFill>
              </a:rPr>
              <a:t>str</a:t>
            </a:r>
            <a:r>
              <a:rPr lang="en-US" sz="3500" b="1" dirty="0">
                <a:solidFill>
                  <a:schemeClr val="bg1"/>
                </a:solidFill>
              </a:rPr>
              <a:t>" with "new-</a:t>
            </a:r>
            <a:r>
              <a:rPr lang="en-US" sz="3500" b="1" dirty="0" err="1">
                <a:solidFill>
                  <a:schemeClr val="bg1"/>
                </a:solidFill>
              </a:rPr>
              <a:t>str</a:t>
            </a:r>
            <a:r>
              <a:rPr lang="en-US" sz="3500" b="1" dirty="0">
                <a:solidFill>
                  <a:schemeClr val="bg1"/>
                </a:solidFill>
              </a:rPr>
              <a:t>" will cause an infinite loop!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Occurrences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0750" y="1264341"/>
            <a:ext cx="7943850" cy="3764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solve(word, 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old;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while (old !== 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old = text;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(word, '');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console.log(text);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55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dirty="0">
                <a:solidFill>
                  <a:schemeClr val="bg2"/>
                </a:solidFill>
              </a:rPr>
              <a:t> 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dirty="0">
                <a:solidFill>
                  <a:schemeClr val="bg2"/>
                </a:solidFill>
              </a:rPr>
              <a:t> and more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3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Classes</a:t>
            </a:r>
          </a:p>
        </p:txBody>
      </p:sp>
    </p:spTree>
    <p:extLst>
      <p:ext uri="{BB962C8B-B14F-4D97-AF65-F5344CB8AC3E}">
        <p14:creationId xmlns:p14="http://schemas.microsoft.com/office/powerpoint/2010/main" val="84968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21066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200" dirty="0"/>
              <a:t>(regex)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200" dirty="0"/>
              <a:t>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Play with regex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16346"/>
            <a:ext cx="8625520" cy="882654"/>
          </a:xfrm>
        </p:spPr>
        <p:txBody>
          <a:bodyPr>
            <a:normAutofit/>
          </a:bodyPr>
          <a:lstStyle/>
          <a:p>
            <a:r>
              <a:rPr lang="en-US"/>
              <a:t>What Are Regular Expressions?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22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www.regex101.com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3996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</a:t>
            </a:r>
            <a:r>
              <a:rPr lang="en-US" b="1" dirty="0">
                <a:solidFill>
                  <a:schemeClr val="bg1"/>
                </a:solidFill>
              </a:rPr>
              <a:t>regex</a:t>
            </a:r>
            <a:r>
              <a:rPr lang="en-US" dirty="0"/>
              <a:t>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37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[nvj]+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70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57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3861</TotalTime>
  <Words>1971</Words>
  <Application>Microsoft Office PowerPoint</Application>
  <PresentationFormat>Широк екран</PresentationFormat>
  <Paragraphs>310</Paragraphs>
  <Slides>36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Regular Expressions (RegEx)</vt:lpstr>
      <vt:lpstr>Table of Contents</vt:lpstr>
      <vt:lpstr>Have a Question?</vt:lpstr>
      <vt:lpstr>Regular Expressions</vt:lpstr>
      <vt:lpstr>What Are Regular Expressions?</vt:lpstr>
      <vt:lpstr>www.regex101.com</vt:lpstr>
      <vt:lpstr>Regular Expression Pattern – Example</vt:lpstr>
      <vt:lpstr>Character Classes: Ranges</vt:lpstr>
      <vt:lpstr>Predefined Classes</vt:lpstr>
      <vt:lpstr>Quantifiers</vt:lpstr>
      <vt:lpstr>Quantifiers</vt:lpstr>
      <vt:lpstr>Grouping Constructs</vt:lpstr>
      <vt:lpstr>Problem: Match All Words</vt:lpstr>
      <vt:lpstr>Problem: Match Dates</vt:lpstr>
      <vt:lpstr>Problem: Email Validation</vt:lpstr>
      <vt:lpstr>Backreferences</vt:lpstr>
      <vt:lpstr>Backreferences Match Previous Groups</vt:lpstr>
      <vt:lpstr>Regular Expressions in JS</vt:lpstr>
      <vt:lpstr>Regex in JS</vt:lpstr>
      <vt:lpstr>Validating String by Pattern</vt:lpstr>
      <vt:lpstr>Checking for Matches</vt:lpstr>
      <vt:lpstr>Using the Exec() Method</vt:lpstr>
      <vt:lpstr>Replacing with Regex</vt:lpstr>
      <vt:lpstr>MatchAll</vt:lpstr>
      <vt:lpstr>Splitting with Regex</vt:lpstr>
      <vt:lpstr>Live Exercises</vt:lpstr>
      <vt:lpstr>Problem: Match Full Name</vt:lpstr>
      <vt:lpstr>Solution: Match Full Name</vt:lpstr>
      <vt:lpstr>Problem: Match Phone Number</vt:lpstr>
      <vt:lpstr>Solution: Match Phone Number</vt:lpstr>
      <vt:lpstr>Problem: Remove Occurrences</vt:lpstr>
      <vt:lpstr>Solution: Remove Occurrences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 Expressions JS</dc:title>
  <dc:subject>Regular Expressions JS</dc:subject>
  <dc:creator>Software University</dc:creator>
  <cp:keywords>programming; coding; regular expressions; regex; text processing; match; matches; software university; softuni; lecture; pattern; groups; validation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24</cp:revision>
  <dcterms:created xsi:type="dcterms:W3CDTF">2018-05-23T13:08:44Z</dcterms:created>
  <dcterms:modified xsi:type="dcterms:W3CDTF">2021-01-05T08:24:48Z</dcterms:modified>
  <cp:category>programming;computer programming;software development;web development</cp:category>
</cp:coreProperties>
</file>