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258" r:id="rId4"/>
    <p:sldId id="291" r:id="rId5"/>
    <p:sldId id="293" r:id="rId6"/>
    <p:sldId id="297" r:id="rId7"/>
    <p:sldId id="298" r:id="rId8"/>
    <p:sldId id="295" r:id="rId9"/>
    <p:sldId id="296" r:id="rId10"/>
    <p:sldId id="294" r:id="rId11"/>
    <p:sldId id="287" r:id="rId12"/>
    <p:sldId id="309" r:id="rId13"/>
    <p:sldId id="316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Techniques and Practices" id="{0F66D677-C2EC-4851-93C5-795445298EEE}">
          <p14:sldIdLst>
            <p14:sldId id="291"/>
            <p14:sldId id="293"/>
            <p14:sldId id="297"/>
            <p14:sldId id="298"/>
            <p14:sldId id="295"/>
            <p14:sldId id="296"/>
            <p14:sldId id="294"/>
          </p14:sldIdLst>
        </p14:section>
        <p14:section name="Conclusion" id="{501A4BFC-942E-49DF-9576-647C169850BD}">
          <p14:sldIdLst>
            <p14:sldId id="287"/>
            <p14:sldId id="309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20" Type="http://schemas.openxmlformats.org/officeDocument/2006/relationships/image" Target="../media/image3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7.png"/><Relationship Id="rId2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codexio.b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Common Scenarios and Best Practices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7BF9C-646C-42A5-A41E-30834FFE7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179306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6B4D-4120-4685-8FE3-9DA7EB83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5DC6-CBA6-4F94-9948-B48A13F1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anticipate errors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Errors that can be </a:t>
            </a:r>
            <a:r>
              <a:rPr lang="en-US" b="1" dirty="0">
                <a:solidFill>
                  <a:schemeClr val="bg1"/>
                </a:solidFill>
              </a:rPr>
              <a:t>resolved automatically </a:t>
            </a:r>
            <a:r>
              <a:rPr lang="en-US" dirty="0"/>
              <a:t>can be handled </a:t>
            </a:r>
            <a:r>
              <a:rPr lang="en-US" b="1" dirty="0">
                <a:solidFill>
                  <a:schemeClr val="bg1"/>
                </a:solidFill>
              </a:rPr>
              <a:t>behind the scenes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them where they occur</a:t>
            </a:r>
          </a:p>
          <a:p>
            <a:pPr lvl="1"/>
            <a:r>
              <a:rPr lang="en-US" dirty="0"/>
              <a:t>E.g., data parsing errors, empty server responses, etc.</a:t>
            </a:r>
          </a:p>
          <a:p>
            <a:r>
              <a:rPr lang="en-US" dirty="0"/>
              <a:t>Errors that </a:t>
            </a:r>
            <a:r>
              <a:rPr lang="en-US" b="1" dirty="0">
                <a:solidFill>
                  <a:schemeClr val="bg1"/>
                </a:solidFill>
              </a:rPr>
              <a:t>concern user action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propagated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presentation layer </a:t>
            </a:r>
            <a:r>
              <a:rPr lang="en-US" dirty="0"/>
              <a:t>of the app (</a:t>
            </a:r>
            <a:r>
              <a:rPr lang="en-US" b="1" dirty="0">
                <a:solidFill>
                  <a:schemeClr val="bg1"/>
                </a:solidFill>
              </a:rPr>
              <a:t>rethrow</a:t>
            </a:r>
            <a:r>
              <a:rPr lang="en-US" dirty="0"/>
              <a:t>, or don't catch)</a:t>
            </a:r>
          </a:p>
          <a:p>
            <a:pPr lvl="1"/>
            <a:r>
              <a:rPr lang="en-US" dirty="0"/>
              <a:t>E.g., validation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F9FC8-9281-41FF-8A53-D19235A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821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  <a:p>
            <a:r>
              <a:rPr lang="en-US" dirty="0"/>
              <a:t>Application State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Action Feedback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Error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CD2FD-F24A-40E6-9831-72EA586C3F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Common Scenarios and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591A-7E71-48B9-A71C-CBFB6605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B262-840E-44E5-B4EA-D0A755CB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07" y="1314000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FF5C0-C97E-4AF1-A51D-EF6E6981E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E6969-3A04-45A6-93FD-6C883D711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a common theme among contemporary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libraires</a:t>
            </a:r>
          </a:p>
          <a:p>
            <a:r>
              <a:rPr lang="en-US" dirty="0"/>
              <a:t>Focused on </a:t>
            </a:r>
            <a:r>
              <a:rPr lang="en-US" b="1" dirty="0">
                <a:solidFill>
                  <a:schemeClr val="bg1"/>
                </a:solidFill>
              </a:rPr>
              <a:t>separation of concerns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  <a:r>
              <a:rPr lang="en-US" dirty="0"/>
              <a:t> in a single unit</a:t>
            </a:r>
          </a:p>
          <a:p>
            <a:pPr lvl="1"/>
            <a:r>
              <a:rPr lang="en-US" dirty="0"/>
              <a:t>Encapsulate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lvl="1"/>
            <a:r>
              <a:rPr lang="en-US" dirty="0"/>
              <a:t>Expose only necessary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from the environment (via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Highly </a:t>
            </a:r>
            <a:r>
              <a:rPr lang="en-US" b="1" dirty="0">
                <a:solidFill>
                  <a:schemeClr val="bg1"/>
                </a:solidFill>
              </a:rPr>
              <a:t>composable</a:t>
            </a:r>
            <a:r>
              <a:rPr lang="en-US" dirty="0"/>
              <a:t> with other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FF28E-FE4A-4064-96F9-8F2A95B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</p:txBody>
      </p:sp>
    </p:spTree>
    <p:extLst>
      <p:ext uri="{BB962C8B-B14F-4D97-AF65-F5344CB8AC3E}">
        <p14:creationId xmlns:p14="http://schemas.microsoft.com/office/powerpoint/2010/main" val="28267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695B4-8C8C-43C2-A897-AE21BC880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C73A-AB8C-4A97-88CE-F82B2AC79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storing state </a:t>
            </a:r>
            <a:r>
              <a:rPr lang="en-US" dirty="0"/>
              <a:t>in the DOM</a:t>
            </a:r>
          </a:p>
          <a:p>
            <a:r>
              <a:rPr lang="en-US" dirty="0"/>
              <a:t>Avoid attempting to </a:t>
            </a:r>
            <a:r>
              <a:rPr lang="en-US" b="1" dirty="0">
                <a:solidFill>
                  <a:schemeClr val="bg1"/>
                </a:solidFill>
              </a:rPr>
              <a:t>infer state </a:t>
            </a:r>
            <a:r>
              <a:rPr lang="en-US" dirty="0"/>
              <a:t>from the DOM</a:t>
            </a:r>
          </a:p>
          <a:p>
            <a:pPr lvl="1"/>
            <a:r>
              <a:rPr lang="en-US" dirty="0"/>
              <a:t>E.g., using the text content of an HTML element to reconstruct what a database record looked like</a:t>
            </a:r>
          </a:p>
          <a:p>
            <a:r>
              <a:rPr lang="en-US" dirty="0"/>
              <a:t>Try to write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DOM logic:</a:t>
            </a:r>
          </a:p>
          <a:p>
            <a:pPr lvl="1"/>
            <a:r>
              <a:rPr lang="en-US" dirty="0"/>
              <a:t>Describe what the DOM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look like for a given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When the state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, the DOM </a:t>
            </a:r>
            <a:r>
              <a:rPr lang="en-US" b="1" dirty="0">
                <a:solidFill>
                  <a:schemeClr val="bg1"/>
                </a:solidFill>
              </a:rPr>
              <a:t>follows</a:t>
            </a:r>
          </a:p>
          <a:p>
            <a:pPr lvl="1"/>
            <a:r>
              <a:rPr lang="en-US" dirty="0"/>
              <a:t>Rendering libraries allow for </a:t>
            </a:r>
            <a:r>
              <a:rPr lang="en-US" b="1" dirty="0">
                <a:solidFill>
                  <a:schemeClr val="bg1"/>
                </a:solidFill>
              </a:rPr>
              <a:t>efficient DOM redraws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E74608-89B6-43DA-9FF3-408316B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4723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95635-C84B-4D11-A969-9AE8A2892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3B4C-8B3D-4676-BB2E-38A07DE41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couple application content with the </a:t>
            </a:r>
            <a:r>
              <a:rPr lang="en-US" b="1" dirty="0">
                <a:solidFill>
                  <a:schemeClr val="bg1"/>
                </a:solidFill>
              </a:rPr>
              <a:t>URL route</a:t>
            </a:r>
          </a:p>
          <a:p>
            <a:pPr lvl="1"/>
            <a:r>
              <a:rPr lang="en-US" dirty="0"/>
              <a:t>This allows more efficient use of </a:t>
            </a:r>
            <a:r>
              <a:rPr lang="en-US" b="1" dirty="0">
                <a:solidFill>
                  <a:schemeClr val="bg1"/>
                </a:solidFill>
              </a:rPr>
              <a:t>browser history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links to specific parts of the application</a:t>
            </a:r>
          </a:p>
          <a:p>
            <a:pPr lvl="1"/>
            <a:r>
              <a:rPr lang="en-US" dirty="0"/>
              <a:t>Can be done with </a:t>
            </a:r>
            <a:r>
              <a:rPr lang="en-US" b="1" dirty="0">
                <a:solidFill>
                  <a:schemeClr val="bg1"/>
                </a:solidFill>
              </a:rPr>
              <a:t>paths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 parameters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Search terms </a:t>
            </a:r>
            <a:r>
              <a:rPr lang="en-US" dirty="0"/>
              <a:t>should be included as query parameters</a:t>
            </a:r>
          </a:p>
          <a:p>
            <a:pPr lvl="1"/>
            <a:r>
              <a:rPr lang="en-US" dirty="0"/>
              <a:t>If a catalog is paginated, include the </a:t>
            </a:r>
            <a:r>
              <a:rPr lang="en-US" b="1" dirty="0">
                <a:solidFill>
                  <a:schemeClr val="bg1"/>
                </a:solidFill>
              </a:rPr>
              <a:t>current page </a:t>
            </a:r>
            <a:r>
              <a:rPr lang="en-US" dirty="0"/>
              <a:t>in the URL</a:t>
            </a:r>
          </a:p>
          <a:p>
            <a:pPr lvl="1"/>
            <a:r>
              <a:rPr lang="en-US" dirty="0"/>
              <a:t>Toggleable content or </a:t>
            </a:r>
            <a:r>
              <a:rPr lang="en-US" b="1" dirty="0">
                <a:solidFill>
                  <a:schemeClr val="bg1"/>
                </a:solidFill>
              </a:rPr>
              <a:t>sub-navigation</a:t>
            </a:r>
            <a:r>
              <a:rPr lang="en-US" dirty="0"/>
              <a:t> can also be included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A8513-182B-4EFE-B42A-A72CD36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087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03BFA-A5E6-4BF9-BB01-036E4A7A8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4FFE-D3C1-414C-A233-B33A41AF6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instant acknowledgement </a:t>
            </a:r>
            <a:r>
              <a:rPr lang="en-US" dirty="0"/>
              <a:t>for user actions:</a:t>
            </a:r>
          </a:p>
          <a:p>
            <a:pPr lvl="1"/>
            <a:r>
              <a:rPr lang="en-US" dirty="0"/>
              <a:t>Change appearance when links and buttons are </a:t>
            </a:r>
            <a:r>
              <a:rPr lang="en-US" b="1" dirty="0">
                <a:solidFill>
                  <a:schemeClr val="bg1"/>
                </a:solidFill>
              </a:rPr>
              <a:t>clicked</a:t>
            </a:r>
          </a:p>
          <a:p>
            <a:pPr lvl="1"/>
            <a:r>
              <a:rPr lang="en-US" dirty="0"/>
              <a:t>Clear the view on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</a:p>
          <a:p>
            <a:pPr lvl="1"/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loading indicators </a:t>
            </a:r>
            <a:r>
              <a:rPr lang="en-US" dirty="0"/>
              <a:t>during network requests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Disable input </a:t>
            </a:r>
            <a:r>
              <a:rPr lang="en-US" dirty="0"/>
              <a:t>during requests, to prevent double submission</a:t>
            </a:r>
          </a:p>
          <a:p>
            <a:r>
              <a:rPr lang="en-US" dirty="0"/>
              <a:t>Don't overdo feedback: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attempt to validate input before the user has finished</a:t>
            </a:r>
          </a:p>
          <a:p>
            <a:pPr lvl="1"/>
            <a:r>
              <a:rPr lang="en-US" dirty="0"/>
              <a:t>There's </a:t>
            </a:r>
            <a:r>
              <a:rPr lang="en-US" b="1" dirty="0">
                <a:solidFill>
                  <a:schemeClr val="bg1"/>
                </a:solidFill>
              </a:rPr>
              <a:t>no need </a:t>
            </a:r>
            <a:r>
              <a:rPr lang="en-US" dirty="0"/>
              <a:t>to show notifications for everything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22223-850D-4B9E-AE9A-68BD955C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13416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A54DF-E5DE-4284-9B6D-53478F66F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7863-D0EA-49BA-95D8-BE337847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sanitize</a:t>
            </a:r>
            <a:r>
              <a:rPr lang="en-US" dirty="0"/>
              <a:t> user input:</a:t>
            </a:r>
          </a:p>
          <a:p>
            <a:pPr lvl="1"/>
            <a:r>
              <a:rPr lang="en-US" dirty="0"/>
              <a:t>Remove leading and trailing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 lvl="1"/>
            <a:r>
              <a:rPr lang="en-US" dirty="0"/>
              <a:t>Do not automatically include all form data in the request – only pick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part of the collection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insertion of </a:t>
            </a:r>
            <a:r>
              <a:rPr lang="en-US" b="1" dirty="0"/>
              <a:t>HTML</a:t>
            </a:r>
            <a:r>
              <a:rPr lang="en-US" dirty="0"/>
              <a:t> anywhere in your code</a:t>
            </a:r>
          </a:p>
          <a:p>
            <a:pPr lvl="1"/>
            <a:r>
              <a:rPr lang="en-US" b="1" u="sng" dirty="0"/>
              <a:t>Never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dirty="0"/>
              <a:t> where user input is involved</a:t>
            </a:r>
          </a:p>
          <a:p>
            <a:r>
              <a:rPr lang="en-US" dirty="0"/>
              <a:t>Remember that the front-end application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double check </a:t>
            </a:r>
            <a:r>
              <a:rPr lang="en-US" dirty="0"/>
              <a:t>all user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609EF-6167-4F95-9350-A3BBC1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8181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699</Words>
  <Application>Microsoft Office PowerPoint</Application>
  <PresentationFormat>Широк екран</PresentationFormat>
  <Paragraphs>110</Paragraphs>
  <Slides>15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1_SoftUni</vt:lpstr>
      <vt:lpstr>Modular Applications</vt:lpstr>
      <vt:lpstr>Table of Contents</vt:lpstr>
      <vt:lpstr>Have a Question?</vt:lpstr>
      <vt:lpstr>Best Practices</vt:lpstr>
      <vt:lpstr>Component Approach</vt:lpstr>
      <vt:lpstr>Application State</vt:lpstr>
      <vt:lpstr>Routing</vt:lpstr>
      <vt:lpstr>Action Feedback</vt:lpstr>
      <vt:lpstr>User Input</vt:lpstr>
      <vt:lpstr> Error Handling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55</cp:revision>
  <dcterms:created xsi:type="dcterms:W3CDTF">2018-05-23T13:08:44Z</dcterms:created>
  <dcterms:modified xsi:type="dcterms:W3CDTF">2021-05-18T09:19:33Z</dcterms:modified>
  <cp:category>programming;computer programming;software development;web development</cp:category>
</cp:coreProperties>
</file>