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84" r:id="rId2"/>
    <p:sldId id="586" r:id="rId3"/>
    <p:sldId id="522" r:id="rId4"/>
    <p:sldId id="587" r:id="rId5"/>
    <p:sldId id="589" r:id="rId6"/>
    <p:sldId id="601" r:id="rId7"/>
    <p:sldId id="623" r:id="rId8"/>
    <p:sldId id="626" r:id="rId9"/>
    <p:sldId id="628" r:id="rId10"/>
    <p:sldId id="625" r:id="rId11"/>
    <p:sldId id="615" r:id="rId12"/>
    <p:sldId id="415" r:id="rId13"/>
    <p:sldId id="544" r:id="rId14"/>
    <p:sldId id="543" r:id="rId15"/>
    <p:sldId id="545" r:id="rId16"/>
    <p:sldId id="616" r:id="rId17"/>
    <p:sldId id="618" r:id="rId18"/>
    <p:sldId id="607" r:id="rId19"/>
    <p:sldId id="608" r:id="rId20"/>
    <p:sldId id="434" r:id="rId21"/>
    <p:sldId id="617" r:id="rId22"/>
    <p:sldId id="619" r:id="rId23"/>
    <p:sldId id="582" r:id="rId24"/>
    <p:sldId id="583" r:id="rId25"/>
    <p:sldId id="609" r:id="rId26"/>
    <p:sldId id="610" r:id="rId27"/>
    <p:sldId id="535" r:id="rId28"/>
    <p:sldId id="546" r:id="rId29"/>
    <p:sldId id="536" r:id="rId30"/>
    <p:sldId id="537" r:id="rId31"/>
    <p:sldId id="539" r:id="rId32"/>
    <p:sldId id="547" r:id="rId33"/>
    <p:sldId id="540" r:id="rId34"/>
    <p:sldId id="436" r:id="rId35"/>
    <p:sldId id="437" r:id="rId36"/>
    <p:sldId id="620" r:id="rId37"/>
    <p:sldId id="454" r:id="rId38"/>
    <p:sldId id="611" r:id="rId39"/>
    <p:sldId id="479" r:id="rId40"/>
    <p:sldId id="621" r:id="rId41"/>
    <p:sldId id="480" r:id="rId42"/>
    <p:sldId id="577" r:id="rId43"/>
    <p:sldId id="612" r:id="rId44"/>
    <p:sldId id="505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5760F4F9-162A-4DBA-AE67-EAB9CB79BC2E}">
          <p14:sldIdLst>
            <p14:sldId id="584"/>
            <p14:sldId id="586"/>
            <p14:sldId id="522"/>
            <p14:sldId id="587"/>
            <p14:sldId id="589"/>
            <p14:sldId id="601"/>
            <p14:sldId id="623"/>
            <p14:sldId id="626"/>
            <p14:sldId id="628"/>
            <p14:sldId id="625"/>
          </p14:sldIdLst>
        </p14:section>
        <p14:section name="While Loop" id="{136C7D10-C027-4CE4-A986-30B982BAEDE7}">
          <p14:sldIdLst>
            <p14:sldId id="615"/>
            <p14:sldId id="415"/>
            <p14:sldId id="544"/>
            <p14:sldId id="543"/>
            <p14:sldId id="545"/>
            <p14:sldId id="616"/>
            <p14:sldId id="618"/>
            <p14:sldId id="607"/>
            <p14:sldId id="608"/>
          </p14:sldIdLst>
        </p14:section>
        <p14:section name="While-цикъл" id="{2000EFC8-9175-4F52-9EA8-C2A817B6D0CC}">
          <p14:sldIdLst>
            <p14:sldId id="434"/>
            <p14:sldId id="617"/>
            <p14:sldId id="619"/>
            <p14:sldId id="582"/>
            <p14:sldId id="583"/>
            <p14:sldId id="609"/>
            <p14:sldId id="610"/>
            <p14:sldId id="535"/>
            <p14:sldId id="546"/>
            <p14:sldId id="536"/>
            <p14:sldId id="537"/>
            <p14:sldId id="539"/>
            <p14:sldId id="547"/>
            <p14:sldId id="540"/>
            <p14:sldId id="436"/>
            <p14:sldId id="437"/>
            <p14:sldId id="620"/>
            <p14:sldId id="454"/>
            <p14:sldId id="611"/>
            <p14:sldId id="479"/>
            <p14:sldId id="621"/>
            <p14:sldId id="480"/>
          </p14:sldIdLst>
        </p14:section>
        <p14:section name="Summary" id="{535CDE6F-5955-4FF3-B25A-8976C309E3BD}">
          <p14:sldIdLst>
            <p14:sldId id="577"/>
            <p14:sldId id="612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C8993C"/>
    <a:srgbClr val="DBBD80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590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29.5.2020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28C41D-81A1-4377-8FAB-43B60CD591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4174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79381D-6F7F-46C9-A3E3-7ABFCF0FB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6698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2744A8-479B-4CA9-8CD9-A4E5CBB4C8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7319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1394B9-6136-4085-9B65-B2EB79101C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899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83804C-D5E7-4218-8782-FC0CE53F2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834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52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DB3501-A73F-4DD7-8135-77BB98D4D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593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9C4D6-B067-4925-ABB6-513EAEDF3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6241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F756A0-B289-466F-B2CC-B5386B929A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825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D74FA9-9D90-46DE-B635-6CC167A6F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005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661029-E24E-4D97-B6D6-CD657DC6ED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90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83FDC0-53A3-49BA-AACF-ECBCD1AC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59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5365A2-212C-4FEB-BDF2-507EE251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08262D-86D3-4769-8D40-82257EC0D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7997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07/#0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7#1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7#2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7#3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7#4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407#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407#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Index/2407#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E20277C-9A07-422E-A1D9-AF4BC1224E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000" y="207763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7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Както от подаден текст можем да прочетем само една буква, така можем да прочетем само един елемент от даден масив.</a:t>
            </a:r>
          </a:p>
          <a:p>
            <a:pPr latinLnBrk="0"/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500" y="2495550"/>
            <a:ext cx="64770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  console.log(input[2]);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"a"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"b"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"c"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– четене от масиви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492412"/>
            <a:ext cx="6477000" cy="29361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console.log(input[0]);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console.log(input[2]);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"a"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"b"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"c"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Правоъгълник 10"/>
          <p:cNvSpPr/>
          <p:nvPr/>
        </p:nvSpPr>
        <p:spPr>
          <a:xfrm>
            <a:off x="7740650" y="29946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</a:t>
            </a:r>
            <a:endParaRPr lang="en-US" sz="2800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7740650" y="34391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//b</a:t>
            </a:r>
            <a:endParaRPr lang="en-US" sz="2800" dirty="0"/>
          </a:p>
        </p:txBody>
      </p:sp>
      <p:sp>
        <p:nvSpPr>
          <p:cNvPr id="13" name="Правоъгълник 12"/>
          <p:cNvSpPr/>
          <p:nvPr/>
        </p:nvSpPr>
        <p:spPr>
          <a:xfrm>
            <a:off x="7740650" y="388368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7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C744670-C4DD-4E2A-8FF4-25A26D0B8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67DA10A1-2499-4E08-9359-AC4D9ECC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615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80A91AD-7E95-4632-A399-B83CE2DB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3040149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26A289B-F32F-4902-919A-49F5C80A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3" name="Straight Arrow Connector 19">
            <a:extLst>
              <a:ext uri="{FF2B5EF4-FFF2-40B4-BE49-F238E27FC236}">
                <a16:creationId xmlns:a16="http://schemas.microsoft.com/office/drawing/2014/main" id="{599BCC8A-463F-484B-BB57-3846385A15A2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20">
            <a:extLst>
              <a:ext uri="{FF2B5EF4-FFF2-40B4-BE49-F238E27FC236}">
                <a16:creationId xmlns:a16="http://schemas.microsoft.com/office/drawing/2014/main" id="{891BCF59-1B17-4F8C-963E-AA871C7B6864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E6658376-FC57-4AE5-A3EF-A768C53C322A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6" name="Straight Arrow Connector 22">
            <a:extLst>
              <a:ext uri="{FF2B5EF4-FFF2-40B4-BE49-F238E27FC236}">
                <a16:creationId xmlns:a16="http://schemas.microsoft.com/office/drawing/2014/main" id="{01131AC7-A4F1-4C74-9E51-B7D24EC245F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2314BC5D-7F94-4A15-BD94-89B26779AB34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7355BA9C-D52F-49AD-9F7B-B7DBB97FC3E7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9" name="Elbow Connector 18">
            <a:extLst>
              <a:ext uri="{FF2B5EF4-FFF2-40B4-BE49-F238E27FC236}">
                <a16:creationId xmlns:a16="http://schemas.microsoft.com/office/drawing/2014/main" id="{7E26E1EE-A63C-4C65-91BB-DEFDF66EAA82}"/>
              </a:ext>
            </a:extLst>
          </p:cNvPr>
          <p:cNvCxnSpPr>
            <a:stCxn id="37" idx="2"/>
            <a:endCxn id="34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9">
            <a:extLst>
              <a:ext uri="{FF2B5EF4-FFF2-40B4-BE49-F238E27FC236}">
                <a16:creationId xmlns:a16="http://schemas.microsoft.com/office/drawing/2014/main" id="{240D410B-90E7-470E-8FFF-D08E1739C19E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7">
            <a:extLst>
              <a:ext uri="{FF2B5EF4-FFF2-40B4-BE49-F238E27FC236}">
                <a16:creationId xmlns:a16="http://schemas.microsoft.com/office/drawing/2014/main" id="{928127E2-8FF2-49A0-B845-CCB1CF29172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216421DF-B68A-41BB-9B7D-FBD399D66D01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3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/>
      <p:bldP spid="37" grpId="0" animBg="1"/>
      <p:bldP spid="38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9000" y="3442500"/>
            <a:ext cx="6477000" cy="1514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4158DB7-3609-4DD7-860D-51941D57B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EE3B0792-F83E-44FA-8F7B-F86214C5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498" y="2394107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6B71DF7D-8D71-4877-A14B-5AD453E640AA}"/>
              </a:ext>
            </a:extLst>
          </p:cNvPr>
          <p:cNvSpPr/>
          <p:nvPr/>
        </p:nvSpPr>
        <p:spPr>
          <a:xfrm>
            <a:off x="9021001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9667911-07F2-4432-9606-23B4890767D0}"/>
              </a:ext>
            </a:extLst>
          </p:cNvPr>
          <p:cNvSpPr txBox="1"/>
          <p:nvPr/>
        </p:nvSpPr>
        <p:spPr>
          <a:xfrm>
            <a:off x="92791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40701BDE-DD68-4BEB-BCA3-8957E162A9CE}"/>
              </a:ext>
            </a:extLst>
          </p:cNvPr>
          <p:cNvCxnSpPr>
            <a:cxnSpLocks/>
          </p:cNvCxnSpPr>
          <p:nvPr/>
        </p:nvCxnSpPr>
        <p:spPr>
          <a:xfrm>
            <a:off x="10070612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E6EF7342-5093-4ED6-B974-16E4C7BEA3DC}"/>
              </a:ext>
            </a:extLst>
          </p:cNvPr>
          <p:cNvSpPr/>
          <p:nvPr/>
        </p:nvSpPr>
        <p:spPr>
          <a:xfrm>
            <a:off x="9021001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6176EFD-A8DB-44C8-AE76-C9A4081EE41F}"/>
              </a:ext>
            </a:extLst>
          </p:cNvPr>
          <p:cNvSpPr txBox="1"/>
          <p:nvPr/>
        </p:nvSpPr>
        <p:spPr>
          <a:xfrm>
            <a:off x="9202584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928F0EE5-F397-4320-8F12-B101F3FAA311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308251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FF670ECF-1D83-4802-A6A1-DF9FE967D134}"/>
              </a:ext>
            </a:extLst>
          </p:cNvPr>
          <p:cNvSpPr txBox="1"/>
          <p:nvPr/>
        </p:nvSpPr>
        <p:spPr>
          <a:xfrm>
            <a:off x="10183601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17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535F5F1-9F36-428A-AD1E-5E4D78E7F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D8387E4-709F-4AD8-9562-E0B5367C9866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dirty="0"/>
              <a:t>Прекъсване чрез оператор </a:t>
            </a:r>
            <a:r>
              <a:rPr lang="en-US" sz="4800" dirty="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Текстов контейнер 1">
            <a:extLst>
              <a:ext uri="{FF2B5EF4-FFF2-40B4-BE49-F238E27FC236}">
                <a16:creationId xmlns:a16="http://schemas.microsoft.com/office/drawing/2014/main" id="{70FEAB50-925C-4E8F-956D-05F80E71AFE6}"/>
              </a:ext>
            </a:extLst>
          </p:cNvPr>
          <p:cNvSpPr txBox="1">
            <a:spLocks/>
          </p:cNvSpPr>
          <p:nvPr/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Безкрайни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15399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979000"/>
            <a:ext cx="6477000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1000" y="4336355"/>
            <a:ext cx="4294496" cy="990600"/>
          </a:xfrm>
          <a:prstGeom prst="wedgeRoundRectCallout">
            <a:avLst>
              <a:gd name="adj1" fmla="val -56889"/>
              <a:gd name="adj2" fmla="val -294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99" y="1836573"/>
            <a:ext cx="6435000" cy="43959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A701575-8183-477A-895F-80B569320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A80AB80-97C3-419C-B130-36127E2A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35" y="1224000"/>
            <a:ext cx="4358265" cy="1093612"/>
          </a:xfrm>
          <a:prstGeom prst="wedgeRoundRectCallout">
            <a:avLst>
              <a:gd name="adj1" fmla="val -32913"/>
              <a:gd name="adj2" fmla="val 66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9" name="Arrow: Right 1">
            <a:extLst>
              <a:ext uri="{FF2B5EF4-FFF2-40B4-BE49-F238E27FC236}">
                <a16:creationId xmlns:a16="http://schemas.microsoft.com/office/drawing/2014/main" id="{02637CC6-2911-41D3-B9BB-6D39154E9A2A}"/>
              </a:ext>
            </a:extLst>
          </p:cNvPr>
          <p:cNvSpPr/>
          <p:nvPr/>
        </p:nvSpPr>
        <p:spPr bwMode="auto">
          <a:xfrm>
            <a:off x="7897345" y="3811797"/>
            <a:ext cx="537310" cy="44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71B5C2B5-37EA-4BB5-80CF-32B315C6D0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0901"/>
          <a:stretch/>
        </p:blipFill>
        <p:spPr>
          <a:xfrm>
            <a:off x="8886000" y="2458901"/>
            <a:ext cx="2190247" cy="317509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431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75058"/>
            <a:ext cx="8153400" cy="4832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0;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= input[index];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 ===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4140200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масив от стрингове</a:t>
            </a:r>
          </a:p>
          <a:p>
            <a:pPr lvl="1"/>
            <a:r>
              <a:rPr lang="bg-BG" dirty="0"/>
              <a:t>Приключва четенето когато получи стринга"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3E02DA4-AFEE-472D-A877-2F974B46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8E44AD0-A4B8-42A1-85EE-8E8FABD0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2220038C-D08F-4303-99BC-4EF9CD05E1A9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128E0E-A4C8-47F5-B20C-A06884F8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320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753" y="1438335"/>
            <a:ext cx="7168494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str = input[index];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if (str === "Stop")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96988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https://judge.softuni.bg/Contests/2407/#0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4EC232-4C2F-4843-AC9D-603C91F0C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8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12BAD7-BCB4-463A-8A96-9B53A7FFB4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D55740-C4EF-455D-AE53-5997FC093B2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dirty="0"/>
              <a:t>Преговор</a:t>
            </a:r>
          </a:p>
          <a:p>
            <a:pPr marL="514350" indent="-514350"/>
            <a:r>
              <a:rPr lang="bg-BG" dirty="0"/>
              <a:t>Масиви – четене от масив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  <a:endParaRPr lang="en-US" dirty="0"/>
          </a:p>
          <a:p>
            <a:pPr marL="819096" lvl="1" indent="-514350"/>
            <a:r>
              <a:rPr lang="bg-BG" b="1" dirty="0">
                <a:latin typeface="Consolas" panose="020B0609020204030204" pitchFamily="49" charset="0"/>
              </a:rPr>
              <a:t>Безкраен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71EB1F8-CADD-415B-9AF4-493E6A00067F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1" name="Текстов контейнер 1">
            <a:extLst>
              <a:ext uri="{FF2B5EF4-FFF2-40B4-BE49-F238E27FC236}">
                <a16:creationId xmlns:a16="http://schemas.microsoft.com/office/drawing/2014/main" id="{B3AB5456-B334-4ABA-9492-43ED8B8E68B8}"/>
              </a:ext>
            </a:extLst>
          </p:cNvPr>
          <p:cNvSpPr txBox="1">
            <a:spLocks/>
          </p:cNvSpPr>
          <p:nvPr/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99" y="2097839"/>
            <a:ext cx="6435000" cy="33125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A701575-8183-477A-895F-80B569320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A80AB80-97C3-419C-B130-36127E2A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735" y="1466427"/>
            <a:ext cx="4358265" cy="1093612"/>
          </a:xfrm>
          <a:prstGeom prst="wedgeRoundRectCallout">
            <a:avLst>
              <a:gd name="adj1" fmla="val -37985"/>
              <a:gd name="adj2" fmla="val 680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9" name="Arrow: Right 1">
            <a:extLst>
              <a:ext uri="{FF2B5EF4-FFF2-40B4-BE49-F238E27FC236}">
                <a16:creationId xmlns:a16="http://schemas.microsoft.com/office/drawing/2014/main" id="{02637CC6-2911-41D3-B9BB-6D39154E9A2A}"/>
              </a:ext>
            </a:extLst>
          </p:cNvPr>
          <p:cNvSpPr/>
          <p:nvPr/>
        </p:nvSpPr>
        <p:spPr bwMode="auto">
          <a:xfrm>
            <a:off x="7853690" y="3475410"/>
            <a:ext cx="672310" cy="557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2128E0E-A4C8-47F5-B20C-A06884F8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00" y="2087250"/>
            <a:ext cx="1911350" cy="33337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a = 5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a = 6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a = 7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a = 8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a = 9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a = 10</a:t>
            </a:r>
          </a:p>
        </p:txBody>
      </p:sp>
    </p:spTree>
    <p:extLst>
      <p:ext uri="{BB962C8B-B14F-4D97-AF65-F5344CB8AC3E}">
        <p14:creationId xmlns:p14="http://schemas.microsoft.com/office/powerpoint/2010/main" val="135523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62100"/>
            <a:ext cx="8153400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= input[index];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str !==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str = input[index];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450" y="1890888"/>
            <a:ext cx="3022600" cy="1093612"/>
          </a:xfrm>
          <a:prstGeom prst="wedgeRoundRectCallout">
            <a:avLst>
              <a:gd name="adj1" fmla="val -80990"/>
              <a:gd name="adj2" fmla="val 406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4679775" y="2717800"/>
            <a:ext cx="3194225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536E92-A593-4D13-B297-55ECE866B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1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решение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https://judge.softuni.bg/Contests/Index/2407#1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001" y="1359000"/>
            <a:ext cx="7467997" cy="48013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function password(input)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username = input[0];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= input[1];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data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[2];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let index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while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(data !== password) 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 data = input[index];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console.log(`Welcome ${username}!`);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90F76E3-0713-4038-9680-3BBD3980B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0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A2564C-1649-46E3-8998-55AAE2C43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/>
            <a:r>
              <a:rPr lang="bg-BG" sz="2800" dirty="0"/>
              <a:t>Чете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условие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FACDCAF-19BA-41EE-9F13-1127E08A2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5649722-6203-48E0-A7E0-95B89FE6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0984331-26D0-44C3-B2AA-1BD9FB30CB86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1C031F0-9C26-4AC0-AB89-85EBA61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99BC44DB-6D5F-4ED1-9212-E5FC395F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586A958-8936-4E27-99BA-AD3DD018D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1">
            <a:extLst>
              <a:ext uri="{FF2B5EF4-FFF2-40B4-BE49-F238E27FC236}">
                <a16:creationId xmlns:a16="http://schemas.microsoft.com/office/drawing/2014/main" id="{E2E2C491-70F7-4CB1-8335-03C0A0734755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40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502" y="1443841"/>
            <a:ext cx="8414997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n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Number(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[0]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let currentNum = Number(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input[index]);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console.log(sum);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894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https://judge.softuni.bg/Contests/Index/2407#2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9143F2D-8704-4728-BDD2-D4DA57610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2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29DB11C-3BD3-4C7D-88B9-9A4459CBA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функция,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2K+1 –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36000" y="4419000"/>
            <a:ext cx="9720000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9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7820" y="1081179"/>
            <a:ext cx="4762" cy="3249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7346" y="19021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2583" y="355336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8296" y="46453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2910699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164670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2912842"/>
            <a:ext cx="828676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6040965" y="34292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8E4E9125-A086-4A28-9EC4-127CCDD370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2K+1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809000"/>
            <a:ext cx="8953500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sequence(input)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k = 1;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(k &lt;= number)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console.log(k);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k = k * 2 + 1;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https://judge.softuni.bg/Contests/Index/2407#3</a:t>
            </a:r>
            <a:endParaRPr lang="en-US" sz="24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86000" y="3578715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F1764A-C25A-47F7-877F-521BFC11F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46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65F7-6793-417C-98EF-DB6D4716A1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11BB5450-92D0-4B83-832E-73A850D4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7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1558EB0-3EAF-484F-94B5-862A58B2B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условие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EECCD7-15DB-47C6-9F1D-C76A07A02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функция,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0079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условие(3)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F4BCC4C-4CDF-4717-8B6F-2DA506EC5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48C7BF-BED3-4045-8B60-257B1D9A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4E6AA12-9178-4934-9BC5-800E731C0E07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BA7AE06-6A49-4B7C-94EF-029AA746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97E84D1-7312-4663-8578-E618866C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153AD4DC-1B92-4A9C-B080-5C731C7F1979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1CA457FB-3A34-4DFC-9250-3EC0CC71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5258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!==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84998" y="3494267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2801" y="260445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15898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3493" y="5234895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13419" y="5212457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61829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38A61E86-C9D7-415C-A36A-1E354C8376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18305" y="1117600"/>
            <a:ext cx="10955388" cy="52006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function accountBalance(input) 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deposit = input[0];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balance = 0;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index = 1;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(deposit !== "NoMoreMoney")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amount = Number(deposit);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if (amount &lt; 0) { </a:t>
            </a:r>
            <a:r>
              <a:rPr lang="bg-BG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message and exit the loop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balance += amount;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console.log(`Increase: ${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amount.toFixed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deposit = input[index];     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index++;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console.log(`Total: ${balance.toFixed(2)}`);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Правоъгълник 12"/>
          <p:cNvSpPr/>
          <p:nvPr/>
        </p:nvSpPr>
        <p:spPr>
          <a:xfrm>
            <a:off x="342899" y="625917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https://judge.softuni.bg/Contests/Index/2407#4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416D32-AB38-4C89-92C7-DA8A5C6B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6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пример</a:t>
            </a:r>
            <a:endParaRPr lang="en-US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F91DA6-F60C-414F-9C71-C254E947E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82FABD0E-B966-41A4-92A0-D42484DA6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86" y="1437509"/>
            <a:ext cx="967122" cy="1233320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5CDB32C8-07BB-473A-A1C8-0F24FAB577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6" y="2661304"/>
            <a:ext cx="597509" cy="89243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988C2B-6980-4A22-BFD4-E085F44EB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ECA9D58-1162-412D-AF14-10BC9835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870A99DE-F22C-490E-BFF0-CEFCF67E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4" name="Right Arrow 8">
            <a:extLst>
              <a:ext uri="{FF2B5EF4-FFF2-40B4-BE49-F238E27FC236}">
                <a16:creationId xmlns:a16="http://schemas.microsoft.com/office/drawing/2014/main" id="{2CF9928C-EA86-405F-B1D1-AC83E2B859A9}"/>
              </a:ext>
            </a:extLst>
          </p:cNvPr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CB549EB-DEA5-4B23-B0C5-7386981B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389C6CF2-33E4-44B1-8F1C-CB4DF78B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27" name="Right Arrow 11">
            <a:extLst>
              <a:ext uri="{FF2B5EF4-FFF2-40B4-BE49-F238E27FC236}">
                <a16:creationId xmlns:a16="http://schemas.microsoft.com/office/drawing/2014/main" id="{5D1828DE-FF04-4388-B388-A0F56DC91756}"/>
              </a:ext>
            </a:extLst>
          </p:cNvPr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62D89E2-FE16-4048-AC16-201E5B8CA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F0D8601-D6D7-4E98-87E2-54F24FA7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37" name="Right Arrow 14">
            <a:extLst>
              <a:ext uri="{FF2B5EF4-FFF2-40B4-BE49-F238E27FC236}">
                <a16:creationId xmlns:a16="http://schemas.microsoft.com/office/drawing/2014/main" id="{040CAB41-151E-4784-A82B-DCE4A334426A}"/>
              </a:ext>
            </a:extLst>
          </p:cNvPr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21050" y="1117600"/>
            <a:ext cx="7149900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max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MIN_SAFE_INTEGER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num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inputElement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(num &gt; max)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inputElement = input[index];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401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https://judge.softuni.bg/Contests/Index/2407#5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3334C4-8EE9-4F18-9FEF-46B849D02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20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37700" y="2035572"/>
            <a:ext cx="7116600" cy="31854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min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https://judge.softuni.bg/Contests/Index/2407#6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2932A7-F73A-42D4-AF09-087EA3543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71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89589" y="2364327"/>
            <a:ext cx="4005000" cy="41426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let i = 0;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 &lt; 10)</a:t>
            </a:r>
            <a:r>
              <a:rPr lang="nn-NO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=== 0)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  i++;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  i++;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545" y="3049228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6620767" y="4197171"/>
            <a:ext cx="609600" cy="476987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8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6D9E60-2EA8-44C1-BA96-2FDF84D70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13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D24A8B-25D6-4331-B2BB-3AB8F8088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FE7B65-2FE2-4DB6-9264-FBD5D0F3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функция,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5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195" y="2967184"/>
            <a:ext cx="5574005" cy="181854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i = 1; </a:t>
            </a:r>
            <a:r>
              <a:rPr lang="en-US" sz="2800" dirty="0" err="1"/>
              <a:t>i</a:t>
            </a:r>
            <a:r>
              <a:rPr lang="bg-BG" sz="2800" dirty="0"/>
              <a:t> </a:t>
            </a:r>
            <a:r>
              <a:rPr lang="en-US" sz="2800" dirty="0"/>
              <a:t>&lt;=</a:t>
            </a:r>
            <a:r>
              <a:rPr lang="bg-BG" sz="2800" dirty="0"/>
              <a:t> </a:t>
            </a:r>
            <a:r>
              <a:rPr lang="en-US" sz="2800" dirty="0"/>
              <a:t>3;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71290E2B-57CF-4D30-9B16-3B4312C1B5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9E1F8D28-7268-479D-B976-A268ABB5A074}"/>
              </a:ext>
            </a:extLst>
          </p:cNvPr>
          <p:cNvGrpSpPr/>
          <p:nvPr/>
        </p:nvGrpSpPr>
        <p:grpSpPr>
          <a:xfrm>
            <a:off x="8497686" y="3935177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3922BFB0-DF47-484D-98BB-1F2DA30797FA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4338434B-5E43-4536-B436-90D75149C5BE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9CCB2242-02E0-4AD3-B900-186124206930}"/>
              </a:ext>
            </a:extLst>
          </p:cNvPr>
          <p:cNvGrpSpPr/>
          <p:nvPr/>
        </p:nvGrpSpPr>
        <p:grpSpPr>
          <a:xfrm>
            <a:off x="5729158" y="4317134"/>
            <a:ext cx="2610857" cy="1901866"/>
            <a:chOff x="5541569" y="4570824"/>
            <a:chExt cx="3048000" cy="2438818"/>
          </a:xfrm>
          <a:solidFill>
            <a:srgbClr val="4F6984">
              <a:alpha val="80000"/>
            </a:srgb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4D744323-B0F0-442D-ACF3-38724FD79D3A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34C72B0C-6C9D-410A-82BD-51FDD124785C}"/>
                </a:ext>
              </a:extLst>
            </p:cNvPr>
            <p:cNvSpPr txBox="1"/>
            <p:nvPr/>
          </p:nvSpPr>
          <p:spPr>
            <a:xfrm>
              <a:off x="5960808" y="5295185"/>
              <a:ext cx="1868126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01D96337-D3A4-43F1-9F7F-C15A913A82EF}"/>
              </a:ext>
            </a:extLst>
          </p:cNvPr>
          <p:cNvGrpSpPr/>
          <p:nvPr/>
        </p:nvGrpSpPr>
        <p:grpSpPr>
          <a:xfrm>
            <a:off x="5766351" y="2668192"/>
            <a:ext cx="2542135" cy="1266985"/>
            <a:chOff x="1063130" y="3246971"/>
            <a:chExt cx="412810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5D4EFAF6-D86F-4E86-B755-B08494445B8E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23D476AA-0F04-4C92-B6F0-8B913461364E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08DA8916-346F-418F-9469-8417C4DA883C}"/>
              </a:ext>
            </a:extLst>
          </p:cNvPr>
          <p:cNvGrpSpPr/>
          <p:nvPr/>
        </p:nvGrpSpPr>
        <p:grpSpPr>
          <a:xfrm>
            <a:off x="8552063" y="2139180"/>
            <a:ext cx="2993647" cy="1266985"/>
            <a:chOff x="8967919" y="2302916"/>
            <a:chExt cx="2993647" cy="1266985"/>
          </a:xfrm>
          <a:solidFill>
            <a:schemeClr val="tx1"/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EDB78867-FA81-49EE-A47A-F75E4F3FDAF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3347BD4E-4FB8-4507-9FBD-6E579901F6B9}"/>
                </a:ext>
              </a:extLst>
            </p:cNvPr>
            <p:cNvSpPr txBox="1"/>
            <p:nvPr/>
          </p:nvSpPr>
          <p:spPr>
            <a:xfrm>
              <a:off x="9323406" y="2570536"/>
              <a:ext cx="242470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5753" y="1117600"/>
            <a:ext cx="9840493" cy="53860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function graduation(input) 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name = input[0];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grades = 1;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sum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excluded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index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(grades &lt;= 12)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index++;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let grade = Number(input[index]);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 &lt; 4.00)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nn-NO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TODO: add grade to sum and increase grades count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average = sum / 12;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</a:t>
            </a:r>
            <a:r>
              <a:rPr lang="en-US" sz="2400">
                <a:hlinkClick r:id="rId3"/>
              </a:rPr>
              <a:t>/Contests/</a:t>
            </a:r>
            <a:r>
              <a:rPr lang="en-US" sz="2400" dirty="0">
                <a:hlinkClick r:id="rId3"/>
              </a:rPr>
              <a:t>Index/2407#7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36509A-9D91-4195-8722-602AA051B6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6566B3FD-7F88-44EA-A9D5-466565D1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8400" y="1098846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CC3F2EF-0EB2-48EB-9BA9-A732B327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CF07C18-A940-4CAB-8407-C5B84AD66124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четем от </a:t>
            </a:r>
            <a:r>
              <a:rPr lang="bg-BG" sz="3200" b="1" dirty="0">
                <a:solidFill>
                  <a:schemeClr val="bg1"/>
                </a:solidFill>
              </a:rPr>
              <a:t>масиви</a:t>
            </a: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098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F35F8C-2829-4A50-BB58-E1FB381EA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E19F5-A929-414C-9306-D5DF8F9C1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762" y="2967183"/>
            <a:ext cx="5205862" cy="182531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for(</a:t>
            </a:r>
            <a:r>
              <a:rPr lang="bg-BG" sz="2800" dirty="0"/>
              <a:t> </a:t>
            </a:r>
            <a:r>
              <a:rPr lang="en-US" sz="2800" dirty="0"/>
              <a:t>; ;</a:t>
            </a:r>
            <a:r>
              <a:rPr lang="bg-BG" sz="2800" dirty="0"/>
              <a:t> 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CCA699E-6BB4-4C7A-802A-7FC5E3F654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F9113E4A-F3DC-4010-8115-427BE97C49BC}"/>
              </a:ext>
            </a:extLst>
          </p:cNvPr>
          <p:cNvGrpSpPr/>
          <p:nvPr/>
        </p:nvGrpSpPr>
        <p:grpSpPr>
          <a:xfrm>
            <a:off x="8726135" y="4122657"/>
            <a:ext cx="2978422" cy="1927074"/>
            <a:chOff x="5514317" y="4659415"/>
            <a:chExt cx="3048000" cy="243881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Oval 15">
              <a:extLst>
                <a:ext uri="{FF2B5EF4-FFF2-40B4-BE49-F238E27FC236}">
                  <a16:creationId xmlns:a16="http://schemas.microsoft.com/office/drawing/2014/main" id="{043A9BAA-A98E-4B5D-9D2E-035C867D7494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58688"/>
                <a:gd name="adj2" fmla="val -3002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95631605-E2E2-4BA6-91C8-A219BCF080EC}"/>
                </a:ext>
              </a:extLst>
            </p:cNvPr>
            <p:cNvSpPr txBox="1"/>
            <p:nvPr/>
          </p:nvSpPr>
          <p:spPr>
            <a:xfrm>
              <a:off x="5677917" y="5390251"/>
              <a:ext cx="2442993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id="{50C2690E-A422-4E0A-BDC2-CCD645448A6E}"/>
              </a:ext>
            </a:extLst>
          </p:cNvPr>
          <p:cNvGrpSpPr/>
          <p:nvPr/>
        </p:nvGrpSpPr>
        <p:grpSpPr>
          <a:xfrm>
            <a:off x="5609752" y="2568545"/>
            <a:ext cx="3153550" cy="1246436"/>
            <a:chOff x="874338" y="1992405"/>
            <a:chExt cx="4114800" cy="149367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Rectangle with Corners Rounded 6">
              <a:extLst>
                <a:ext uri="{FF2B5EF4-FFF2-40B4-BE49-F238E27FC236}">
                  <a16:creationId xmlns:a16="http://schemas.microsoft.com/office/drawing/2014/main" id="{18216475-115A-4A23-9D8D-425446E381BB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425"/>
                <a:gd name="adj2" fmla="val 652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2EF02AC2-2EF9-4BE6-8462-DDB3B705C66B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26" name="Group 2">
            <a:extLst>
              <a:ext uri="{FF2B5EF4-FFF2-40B4-BE49-F238E27FC236}">
                <a16:creationId xmlns:a16="http://schemas.microsoft.com/office/drawing/2014/main" id="{ABA09114-AB1C-4852-8337-F503C9FBAD85}"/>
              </a:ext>
            </a:extLst>
          </p:cNvPr>
          <p:cNvGrpSpPr/>
          <p:nvPr/>
        </p:nvGrpSpPr>
        <p:grpSpPr>
          <a:xfrm>
            <a:off x="8961972" y="2209800"/>
            <a:ext cx="3028720" cy="1295309"/>
            <a:chOff x="9009082" y="2321375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1">
              <a:extLst>
                <a:ext uri="{FF2B5EF4-FFF2-40B4-BE49-F238E27FC236}">
                  <a16:creationId xmlns:a16="http://schemas.microsoft.com/office/drawing/2014/main" id="{05575E93-7116-4BB6-A06C-0CB99BC167C0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73980916-7E49-49F5-BE9A-62EFACC298C4}"/>
                </a:ext>
              </a:extLst>
            </p:cNvPr>
            <p:cNvSpPr txBox="1"/>
            <p:nvPr/>
          </p:nvSpPr>
          <p:spPr>
            <a:xfrm>
              <a:off x="9196890" y="2602988"/>
              <a:ext cx="2658116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11">
            <a:extLst>
              <a:ext uri="{FF2B5EF4-FFF2-40B4-BE49-F238E27FC236}">
                <a16:creationId xmlns:a16="http://schemas.microsoft.com/office/drawing/2014/main" id="{321C752B-44C1-4C44-8F48-ECA0B79A756E}"/>
              </a:ext>
            </a:extLst>
          </p:cNvPr>
          <p:cNvGrpSpPr/>
          <p:nvPr/>
        </p:nvGrpSpPr>
        <p:grpSpPr>
          <a:xfrm>
            <a:off x="5661389" y="4731065"/>
            <a:ext cx="2722115" cy="1318666"/>
            <a:chOff x="1039935" y="4225124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0" name="Speech Bubble: Rectangle with Corners Rounded 12">
              <a:extLst>
                <a:ext uri="{FF2B5EF4-FFF2-40B4-BE49-F238E27FC236}">
                  <a16:creationId xmlns:a16="http://schemas.microsoft.com/office/drawing/2014/main" id="{D87088B6-1168-4DDF-8741-3864AE32F44A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321349FB-2356-49E4-A94C-A3847939157D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8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6007384" cy="182531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 (let i = 0; i &lt; 2; i += 0.5) 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027116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869334" y="5181051"/>
              <a:ext cx="169679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48482" y="5142974"/>
            <a:ext cx="2993647" cy="1266985"/>
            <a:chOff x="8967919" y="2302916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5387" y="2570633"/>
              <a:ext cx="2365093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4</a:t>
            </a:r>
            <a:r>
              <a:rPr lang="en-US" dirty="0"/>
              <a:t>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5481570" cy="11100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"input";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console.log(text[0]);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027116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648555" y="5181051"/>
              <a:ext cx="2152045" cy="97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input</a:t>
              </a:r>
            </a:p>
          </p:txBody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i</a:t>
              </a:r>
              <a:endParaRPr lang="en-US" sz="3200" dirty="0"/>
            </a:p>
          </p:txBody>
        </p:sp>
      </p:grpSp>
      <p:grpSp>
        <p:nvGrpSpPr>
          <p:cNvPr id="5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18150" y="5162550"/>
            <a:ext cx="2993647" cy="1266985"/>
            <a:chOff x="8937587" y="2322492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37587" y="2322492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8737" y="2570633"/>
              <a:ext cx="2489200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text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latin typeface="Consolas" panose="020B0609020204030204" pitchFamily="49" charset="0"/>
              </a:rPr>
              <a:t>Масиви – четене от масив</a:t>
            </a:r>
            <a:endParaRPr lang="bg-BG" dirty="0"/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dirty="0"/>
              <a:t>В програмирането </a:t>
            </a:r>
            <a:r>
              <a:rPr lang="bg-BG" b="1" dirty="0">
                <a:solidFill>
                  <a:schemeClr val="bg1"/>
                </a:solidFill>
              </a:rPr>
              <a:t>масив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поредица от елементи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Можем да запазваме </a:t>
            </a:r>
            <a:r>
              <a:rPr lang="bg-BG" b="1" dirty="0">
                <a:solidFill>
                  <a:schemeClr val="bg1"/>
                </a:solidFill>
              </a:rPr>
              <a:t>много стойности</a:t>
            </a:r>
            <a:r>
              <a:rPr lang="en-GB" b="1" dirty="0"/>
              <a:t> </a:t>
            </a:r>
            <a:r>
              <a:rPr lang="bg-BG" dirty="0"/>
              <a:t>в една променлива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номерирани от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Масивите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дължина на променливата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масив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6"/>
            <a:ext cx="2549982" cy="708983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 на 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 от масива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1246069B-742D-4386-9728-50EA867B99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4450</TotalTime>
  <Words>2725</Words>
  <Application>Microsoft Office PowerPoint</Application>
  <PresentationFormat>Widescreen</PresentationFormat>
  <Paragraphs>573</Paragraphs>
  <Slides>45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Масиви – четене от масив</vt:lpstr>
      <vt:lpstr>Какво е масив?</vt:lpstr>
      <vt:lpstr>Масиви – четене от масиви</vt:lpstr>
      <vt:lpstr>while-цикъл</vt:lpstr>
      <vt:lpstr>Повторения (цикли) – While-цикъл</vt:lpstr>
      <vt:lpstr>Безкраен цикъл</vt:lpstr>
      <vt:lpstr>PowerPoint Presentation</vt:lpstr>
      <vt:lpstr>Прекратяване на цикъл</vt:lpstr>
      <vt:lpstr>while-цикъл – пример</vt:lpstr>
      <vt:lpstr>while-цикъл – пример</vt:lpstr>
      <vt:lpstr>Четене на текст – условие</vt:lpstr>
      <vt:lpstr>Четене на текст – решение</vt:lpstr>
      <vt:lpstr>PowerPoint Presentation</vt:lpstr>
      <vt:lpstr>while-цикъл – пример</vt:lpstr>
      <vt:lpstr>while-цикъл – пример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2K+1 – условие</vt:lpstr>
      <vt:lpstr>PowerPoint Presentation</vt:lpstr>
      <vt:lpstr>Редица числа 2K+1 – решение</vt:lpstr>
      <vt:lpstr>Баланс на сметка – условие</vt:lpstr>
      <vt:lpstr>Баланс на сметка – условие(3)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kiriloirilkirilov</cp:lastModifiedBy>
  <cp:revision>95</cp:revision>
  <dcterms:created xsi:type="dcterms:W3CDTF">2018-05-23T13:08:44Z</dcterms:created>
  <dcterms:modified xsi:type="dcterms:W3CDTF">2020-05-29T11:25:46Z</dcterms:modified>
  <cp:category>computer programming;programming;C#;програмиране;кодиране</cp:category>
</cp:coreProperties>
</file>