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9" r:id="rId5"/>
    <p:sldId id="257" r:id="rId6"/>
    <p:sldId id="260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893D-29FA-3B3D-D2A5-86F32CFD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bg-BG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 проект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9470-9DB6-F6E9-CB6E-0FED7E53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Васил Иванов Тодоров, ф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82129, </a:t>
            </a:r>
            <a:r>
              <a:rPr lang="bg-BG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КН, ФМИ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Курс: „Математическо моделиране в биологията“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Преподавател: доц. Милен Борисов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СУ, ФМИ летен семестър на учебната 2023/2024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0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1133" y="812910"/>
            <a:ext cx="6253317" cy="3686015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1133" y="489100"/>
            <a:ext cx="6269347" cy="4009824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Тема:</a:t>
            </a:r>
            <a:endParaRPr lang="en-US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 на системата хищник-жертва с и</a:t>
            </a:r>
            <a:endParaRPr lang="en-US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20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нфекциозна</a:t>
            </a:r>
            <a:r>
              <a:rPr lang="bg-BG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болест при жертвата</a:t>
            </a:r>
            <a:endParaRPr lang="en-US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Абстракт</a:t>
            </a:r>
            <a:r>
              <a:rPr lang="bg-B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помощта на реакционна мрежа и динамична система ще се изследва модела аналитично и графично. Ще се покаже (графично), че ако хищникът лови по-лесно заразените индивиди на жертвата, то той може да спомогне за по-бързо преодоляване на заразата от страна на жертвата.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75E4-812F-C28B-CF82-046CE316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3BC4-952A-9B84-ECE3-E1BC6D8F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sz="3200" kern="0" dirty="0">
                <a:solidFill>
                  <a:srgbClr val="21242C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Ще се стрем</a:t>
            </a:r>
            <a:r>
              <a:rPr lang="bg-BG" sz="3200" kern="0" dirty="0">
                <a:solidFill>
                  <a:srgbClr val="21242C"/>
                </a:solidFill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я </a:t>
            </a:r>
            <a:r>
              <a:rPr lang="bg-BG" sz="3200" kern="0" dirty="0">
                <a:solidFill>
                  <a:srgbClr val="21242C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да отговоря на въпроса </a:t>
            </a:r>
            <a:r>
              <a:rPr lang="en-US" sz="32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как</a:t>
            </a:r>
            <a:r>
              <a:rPr lang="en-US" sz="3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32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различните</a:t>
            </a:r>
            <a:r>
              <a:rPr lang="en-US" sz="3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32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популации</a:t>
            </a:r>
            <a:r>
              <a:rPr lang="en-US" sz="3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, </a:t>
            </a:r>
            <a:r>
              <a:rPr lang="en-US" sz="32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които</a:t>
            </a:r>
            <a:r>
              <a:rPr lang="en-US" sz="3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32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делят</a:t>
            </a:r>
            <a:r>
              <a:rPr lang="en-US" sz="3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32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една</a:t>
            </a:r>
            <a:r>
              <a:rPr lang="en-US" sz="3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 и </a:t>
            </a:r>
            <a:r>
              <a:rPr lang="en-US" sz="32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съща</a:t>
            </a:r>
            <a:r>
              <a:rPr lang="en-US" sz="3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32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екосистема</a:t>
            </a:r>
            <a:r>
              <a:rPr lang="en-US" sz="3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, </a:t>
            </a:r>
            <a:r>
              <a:rPr lang="en-US" sz="32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си</a:t>
            </a:r>
            <a:r>
              <a:rPr lang="en-US" sz="3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32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взаимодействат</a:t>
            </a:r>
            <a:r>
              <a:rPr lang="en-US" sz="3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32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една</a:t>
            </a:r>
            <a:r>
              <a:rPr lang="en-US" sz="3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 с </a:t>
            </a:r>
            <a:r>
              <a:rPr lang="en-US" sz="32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друга</a:t>
            </a:r>
            <a:r>
              <a:rPr lang="en-US" sz="3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 и </a:t>
            </a:r>
            <a:r>
              <a:rPr lang="en-US" sz="32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дават</a:t>
            </a:r>
            <a:r>
              <a:rPr lang="en-US" sz="3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32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обратна</a:t>
            </a:r>
            <a:r>
              <a:rPr lang="en-US" sz="3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32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връзка</a:t>
            </a:r>
            <a:r>
              <a:rPr lang="en-US" sz="3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32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една</a:t>
            </a:r>
            <a:r>
              <a:rPr lang="en-US" sz="3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32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за</a:t>
            </a:r>
            <a:r>
              <a:rPr lang="en-US" sz="3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32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друга</a:t>
            </a:r>
            <a:r>
              <a:rPr lang="bg-BG" sz="3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, като създам подходящ математически модел </a:t>
            </a:r>
            <a:r>
              <a:rPr lang="bg-BG" sz="32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базаиран</a:t>
            </a:r>
            <a:r>
              <a:rPr lang="bg-BG" sz="3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 на Закон за действие на масата  </a:t>
            </a:r>
            <a:br>
              <a:rPr lang="en-US" sz="20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bg-BG" sz="20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0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br>
              <a:rPr lang="en-US" sz="20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2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D19C-3A2B-946C-A203-987B8359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5412"/>
          </a:xfrm>
        </p:spPr>
        <p:txBody>
          <a:bodyPr/>
          <a:lstStyle/>
          <a:p>
            <a:r>
              <a:rPr lang="bg-BG" dirty="0"/>
              <a:t>Формули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E18EBA-5DDD-CA52-B543-84C4194655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9956" y="2516847"/>
                <a:ext cx="2200285" cy="2905657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07000"/>
                  </a:lnSpc>
                  <a:spcAft>
                    <a:spcPts val="1500"/>
                  </a:spcAft>
                </a:pPr>
                <a14:m>
                  <m:oMath xmlns:m="http://schemas.openxmlformats.org/officeDocument/2006/math">
                    <m:r>
                      <a:rPr lang="en-US" sz="34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34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sz="34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𝐼</m:t>
                    </m:r>
                    <m:r>
                      <a:rPr lang="en-US" sz="34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(</m:t>
                    </m:r>
                    <m:r>
                      <a:rPr lang="en-US" sz="34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34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1)→</m:t>
                    </m:r>
                    <m:r>
                      <a:rPr lang="en-US" sz="34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𝐼</m:t>
                    </m:r>
                    <m:r>
                      <a:rPr lang="en-US" sz="34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sz="34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𝐼</m:t>
                    </m:r>
                  </m:oMath>
                </a14:m>
                <a:endParaRPr lang="bg-BG" sz="3400" dirty="0">
                  <a:effectLst/>
                  <a:highlight>
                    <a:srgbClr val="FFFFFF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500"/>
                  </a:spcAft>
                </a:pPr>
                <a14:m>
                  <m:oMath xmlns:m="http://schemas.openxmlformats.org/officeDocument/2006/math">
                    <m:r>
                      <a:rPr lang="en-US" sz="3400" i="1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𝐻</m:t>
                    </m:r>
                    <m:r>
                      <a:rPr lang="en-US" sz="3400" i="1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sz="3400" i="1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3400" i="1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(</m:t>
                    </m:r>
                    <m:r>
                      <a:rPr lang="en-US" sz="3400" i="1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3400" i="1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2)→</m:t>
                    </m:r>
                    <m:r>
                      <a:rPr lang="en-US" sz="3400" i="1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𝐻</m:t>
                    </m:r>
                    <m:r>
                      <a:rPr lang="en-US" sz="3400" i="1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sz="3400" i="1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𝐻</m:t>
                    </m:r>
                  </m:oMath>
                </a14:m>
                <a:endParaRPr lang="bg-BG" sz="3400" dirty="0">
                  <a:effectLst/>
                  <a:highlight>
                    <a:srgbClr val="FFFFFF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34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𝐻</m:t>
                    </m:r>
                    <m:r>
                      <a:rPr lang="en-US" sz="34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sz="34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𝐼</m:t>
                    </m:r>
                    <m:r>
                      <a:rPr lang="en-US" sz="34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(</m:t>
                    </m:r>
                    <m:r>
                      <a:rPr lang="en-US" sz="34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34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3)→</m:t>
                    </m:r>
                    <m:r>
                      <a:rPr lang="en-US" sz="34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𝐻</m:t>
                    </m:r>
                    <m:r>
                      <a:rPr lang="en-US" sz="34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sz="34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𝐻</m:t>
                    </m:r>
                  </m:oMath>
                </a14:m>
                <a:endParaRPr lang="bg-BG" sz="3400" dirty="0"/>
              </a:p>
              <a:p>
                <a:pPr>
                  <a:lnSpc>
                    <a:spcPct val="107000"/>
                  </a:lnSpc>
                  <a:spcAft>
                    <a:spcPts val="1500"/>
                  </a:spcAft>
                </a:pPr>
                <a14:m>
                  <m:oMath xmlns:m="http://schemas.openxmlformats.org/officeDocument/2006/math">
                    <m:r>
                      <a:rPr lang="en-US" sz="34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34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(</m:t>
                    </m:r>
                    <m:r>
                      <a:rPr lang="en-US" sz="34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34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4)→</m:t>
                    </m:r>
                    <m:r>
                      <a:rPr lang="en-US" sz="34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34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sz="34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endParaRPr lang="bg-BG" sz="3400" dirty="0">
                  <a:effectLst/>
                  <a:highlight>
                    <a:srgbClr val="FFFFFF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34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𝐻</m:t>
                    </m:r>
                    <m:r>
                      <a:rPr lang="en-US" sz="34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34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34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5)→⊘</m:t>
                    </m:r>
                  </m:oMath>
                </a14:m>
                <a:endParaRPr lang="bg-BG" sz="3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E18EBA-5DDD-CA52-B543-84C419465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956" y="2516847"/>
                <a:ext cx="2200285" cy="2905657"/>
              </a:xfrm>
              <a:blipFill>
                <a:blip r:embed="rId2"/>
                <a:stretch>
                  <a:fillRect l="-5540" t="-83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F20A0F-4B4C-2CF2-3FC1-F6498BF6F76B}"/>
                  </a:ext>
                </a:extLst>
              </p:cNvPr>
              <p:cNvSpPr txBox="1"/>
              <p:nvPr/>
            </p:nvSpPr>
            <p:spPr>
              <a:xfrm>
                <a:off x="3054141" y="2649748"/>
                <a:ext cx="4033485" cy="155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1500"/>
                  </a:spcBef>
                  <a:spcAft>
                    <a:spcPts val="1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𝑑𝑃</m:t>
                      </m:r>
                      <m:r>
                        <a:rPr lang="en-US" sz="1800" i="1" smtClean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a:rPr lang="en-US" sz="1800" i="1" smtClean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4∗</m:t>
                      </m:r>
                      <m:r>
                        <a:rPr lang="en-US" sz="1800" i="1" smtClean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𝑃</m:t>
                      </m:r>
                      <m:r>
                        <a:rPr lang="en-US" sz="1800" i="1" smtClean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en-US" sz="1800" i="1" smtClean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a:rPr lang="en-US" sz="1800" i="1" smtClean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1∗</m:t>
                      </m:r>
                      <m:r>
                        <a:rPr lang="en-US" sz="1800" i="1" smtClean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𝑃</m:t>
                      </m:r>
                      <m:r>
                        <a:rPr lang="en-US" sz="1800" i="1" smtClean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1800" i="1" smtClean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𝐼</m:t>
                      </m:r>
                      <m:r>
                        <a:rPr lang="en-US" sz="1800" i="1" smtClean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en-US" sz="1800" i="1" smtClean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a:rPr lang="en-US" sz="1800" i="1" smtClean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2∗</m:t>
                      </m:r>
                      <m:r>
                        <a:rPr lang="en-US" sz="1800" i="1" smtClean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𝐻</m:t>
                      </m:r>
                      <m:r>
                        <a:rPr lang="en-US" sz="1800" i="1" smtClean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1800" i="1" smtClean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𝑃</m:t>
                      </m:r>
                    </m:oMath>
                  </m:oMathPara>
                </a14:m>
                <a:endParaRPr lang="bg-BG" sz="1600" dirty="0">
                  <a:effectLst/>
                  <a:highlight>
                    <a:srgbClr val="FFFFFF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1500"/>
                  </a:spcBef>
                  <a:spcAft>
                    <a:spcPts val="1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𝑑𝐼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1∗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𝑃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𝐼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3∗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𝐻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𝐼</m:t>
                      </m:r>
                    </m:oMath>
                  </m:oMathPara>
                </a14:m>
                <a:endParaRPr lang="bg-BG" sz="1600" dirty="0">
                  <a:effectLst/>
                  <a:highlight>
                    <a:srgbClr val="FFFFFF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1500"/>
                  </a:spcBef>
                  <a:spcAft>
                    <a:spcPts val="1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𝑑𝐻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2∗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𝐻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𝑃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3∗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𝐻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𝐼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5∗</m:t>
                      </m:r>
                      <m:r>
                        <a:rPr lang="en-US" sz="1800" i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𝐻</m:t>
                      </m:r>
                    </m:oMath>
                  </m:oMathPara>
                </a14:m>
                <a:endParaRPr lang="bg-BG" sz="1600" dirty="0">
                  <a:effectLst/>
                  <a:highlight>
                    <a:srgbClr val="FFFFFF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F20A0F-4B4C-2CF2-3FC1-F6498BF6F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141" y="2649748"/>
                <a:ext cx="4033485" cy="1558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9148409-1E6F-BBB6-33C7-98F891ACEDE7}"/>
              </a:ext>
            </a:extLst>
          </p:cNvPr>
          <p:cNvSpPr txBox="1"/>
          <p:nvPr/>
        </p:nvSpPr>
        <p:spPr>
          <a:xfrm>
            <a:off x="7382197" y="2649748"/>
            <a:ext cx="4809803" cy="3271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15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- </a:t>
            </a:r>
            <a:r>
              <a:rPr lang="bg-BG" sz="14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жертва</a:t>
            </a:r>
            <a:endParaRPr lang="bg-BG" sz="14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5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-</a:t>
            </a:r>
            <a:r>
              <a:rPr lang="bg-BG" sz="14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инфектирана жертва</a:t>
            </a:r>
            <a:endParaRPr lang="bg-BG" sz="14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5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– </a:t>
            </a:r>
            <a:r>
              <a:rPr lang="bg-BG" sz="14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хищник</a:t>
            </a:r>
            <a:endParaRPr lang="bg-BG" sz="14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5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bg-BG" sz="14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– коефициент на заразяване на жертвата</a:t>
            </a:r>
            <a:endParaRPr lang="bg-BG" sz="14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5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k2 </a:t>
            </a:r>
            <a:r>
              <a:rPr lang="bg-BG" sz="14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коефициент на ловуване на здравите жертвати</a:t>
            </a:r>
            <a:endParaRPr lang="bg-BG" sz="14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5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k3 </a:t>
            </a:r>
            <a:r>
              <a:rPr lang="bg-BG" sz="14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коефициент на ловуване на болните жертвати</a:t>
            </a:r>
            <a:endParaRPr lang="bg-BG" sz="14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5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k4 </a:t>
            </a:r>
            <a:r>
              <a:rPr lang="bg-BG" sz="14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коефициент на размножаване на жертвата</a:t>
            </a:r>
            <a:endParaRPr lang="bg-BG" sz="14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5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k5 </a:t>
            </a:r>
            <a:r>
              <a:rPr lang="bg-BG" sz="14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коефициент на умиране на хищника</a:t>
            </a:r>
            <a:endParaRPr lang="bg-BG" sz="14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D68CAF-AAE4-CEE8-CB2D-FB60AB6E5182}"/>
                  </a:ext>
                </a:extLst>
              </p:cNvPr>
              <p:cNvSpPr txBox="1"/>
              <p:nvPr/>
            </p:nvSpPr>
            <p:spPr>
              <a:xfrm>
                <a:off x="413905" y="2074237"/>
                <a:ext cx="2286336" cy="581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1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bg-BG" sz="1800" u="sng" smtClean="0">
                          <a:highlight>
                            <a:srgbClr val="FFFFFF"/>
                          </a:highlight>
                        </a:rPr>
                        <m:t>реакционна мрежа</m:t>
                      </m:r>
                    </m:oMath>
                  </m:oMathPara>
                </a14:m>
                <a:endParaRPr lang="bg-BG" sz="1800" u="sng" dirty="0">
                  <a:highlight>
                    <a:srgbClr val="FFFFFF"/>
                  </a:highlight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D68CAF-AAE4-CEE8-CB2D-FB60AB6E5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05" y="2074237"/>
                <a:ext cx="2286336" cy="581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D387EC6-1C83-EB4C-D278-E5DDE75DC85B}"/>
              </a:ext>
            </a:extLst>
          </p:cNvPr>
          <p:cNvSpPr txBox="1"/>
          <p:nvPr/>
        </p:nvSpPr>
        <p:spPr>
          <a:xfrm>
            <a:off x="3939390" y="2074237"/>
            <a:ext cx="2262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800" u="sng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динамична система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47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B6E6-7147-A015-0919-CD074731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2602523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  <a:buFont typeface="Symbol" panose="05050102010706020507" pitchFamily="18" charset="2"/>
              <a:buChar char=""/>
            </a:pPr>
            <a:r>
              <a:rPr lang="bg-BG" sz="2000" dirty="0">
                <a:solidFill>
                  <a:srgbClr val="0D0D0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</a:rPr>
              <a:t>2 .Графика при която хищника ловува повече инфектирани </a:t>
            </a:r>
            <a:br>
              <a:rPr lang="bg-BG" sz="2000" dirty="0">
                <a:solidFill>
                  <a:srgbClr val="0D0D0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</a:rPr>
            </a:br>
            <a:r>
              <a:rPr lang="bg-BG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Графиката отразява как при  нарастване на ловуване на болните жертви спрямо здравите , то заразата изчезва.</a:t>
            </a:r>
            <a:br>
              <a:rPr lang="bg-BG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червено – </a:t>
            </a:r>
            <a:r>
              <a:rPr lang="bg-BG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инфектирани жертви</a:t>
            </a: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(I)</a:t>
            </a:r>
            <a:r>
              <a:rPr lang="bg-BG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синьо – </a:t>
            </a:r>
            <a:r>
              <a:rPr lang="bg-BG" sz="1800" dirty="0">
                <a:solidFill>
                  <a:srgbClr val="4472C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здрави жертви</a:t>
            </a:r>
            <a:r>
              <a:rPr lang="en-US" sz="1800" dirty="0">
                <a:solidFill>
                  <a:srgbClr val="4472C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(P)</a:t>
            </a:r>
            <a:r>
              <a:rPr lang="bg-BG" sz="1800" dirty="0">
                <a:solidFill>
                  <a:srgbClr val="4472C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bg-BG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жълто – </a:t>
            </a:r>
            <a:r>
              <a:rPr lang="bg-BG" sz="1800" dirty="0">
                <a:solidFill>
                  <a:srgbClr val="BF8F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хищници</a:t>
            </a:r>
            <a:r>
              <a:rPr lang="en-US" sz="1800" dirty="0">
                <a:solidFill>
                  <a:srgbClr val="BF8F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(H)	</a:t>
            </a:r>
            <a:br>
              <a:rPr lang="en-US" sz="1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highlight>
                  <a:srgbClr val="FFFFFF"/>
                </a:highlight>
                <a:ea typeface="Times New Roman" panose="02020603050405020304" pitchFamily="18" charset="0"/>
              </a:rPr>
            </a:b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73439-CA32-783D-66FA-0BF57CA45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5" y="2108200"/>
            <a:ext cx="10335065" cy="3760788"/>
          </a:xfrm>
        </p:spPr>
      </p:pic>
    </p:spTree>
    <p:extLst>
      <p:ext uri="{BB962C8B-B14F-4D97-AF65-F5344CB8AC3E}">
        <p14:creationId xmlns:p14="http://schemas.microsoft.com/office/powerpoint/2010/main" val="390290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97BB-EF14-99C3-1B2F-AF0E57C0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50726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bg-BG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3.Графика при която скоростта  на ловуване на заразените се доближава до скоростта на заразяване на жертвите (с </a:t>
            </a:r>
            <a:r>
              <a:rPr lang="bg-BG" sz="18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нарастнали</a:t>
            </a:r>
            <a:r>
              <a:rPr lang="bg-BG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 коефициенти k1 и </a:t>
            </a:r>
            <a:r>
              <a:rPr lang="bg-BG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k3)</a:t>
            </a:r>
            <a:br>
              <a:rPr lang="bg-BG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</a:br>
            <a:br>
              <a:rPr lang="bg-BG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bg-BG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Графиката отразява значително нарастване на популациите на </a:t>
            </a:r>
            <a:r>
              <a:rPr lang="bg-BG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хишник</a:t>
            </a:r>
            <a:r>
              <a:rPr lang="bg-BG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-жертва след като заразата изчезне.</a:t>
            </a:r>
            <a:br>
              <a:rPr lang="en-US" sz="1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bg-BG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червено – </a:t>
            </a:r>
            <a:r>
              <a:rPr lang="bg-BG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инфектирани жертви</a:t>
            </a: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(I)</a:t>
            </a:r>
            <a:r>
              <a:rPr lang="bg-BG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синьо – </a:t>
            </a:r>
            <a:r>
              <a:rPr lang="bg-BG" sz="1800" dirty="0">
                <a:solidFill>
                  <a:srgbClr val="4472C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здрави жертви</a:t>
            </a:r>
            <a:r>
              <a:rPr lang="en-US" sz="1800" dirty="0">
                <a:solidFill>
                  <a:srgbClr val="4472C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</a:t>
            </a:r>
            <a:r>
              <a:rPr lang="bg-BG" sz="1800" dirty="0">
                <a:solidFill>
                  <a:srgbClr val="4472C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800" dirty="0">
                <a:solidFill>
                  <a:srgbClr val="4472C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bg-BG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жълто – </a:t>
            </a:r>
            <a:r>
              <a:rPr lang="bg-BG" sz="1800" dirty="0">
                <a:solidFill>
                  <a:srgbClr val="BF8F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хищници</a:t>
            </a:r>
            <a:r>
              <a:rPr lang="en-US" sz="1800" dirty="0">
                <a:solidFill>
                  <a:srgbClr val="BF8F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(H)	</a:t>
            </a:r>
            <a:br>
              <a:rPr lang="en-US" sz="1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4AADF-5C0E-0A4D-8567-246B01BAA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8200"/>
            <a:ext cx="10058399" cy="3760788"/>
          </a:xfrm>
        </p:spPr>
      </p:pic>
    </p:spTree>
    <p:extLst>
      <p:ext uri="{BB962C8B-B14F-4D97-AF65-F5344CB8AC3E}">
        <p14:creationId xmlns:p14="http://schemas.microsoft.com/office/powerpoint/2010/main" val="197008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05B4-28CA-C9E1-E419-18C4375C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8246"/>
            <a:ext cx="10058400" cy="1409114"/>
          </a:xfrm>
        </p:spPr>
        <p:txBody>
          <a:bodyPr>
            <a:normAutofit fontScale="90000"/>
          </a:bodyPr>
          <a:lstStyle/>
          <a:p>
            <a:r>
              <a:rPr lang="bg-BG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5..</a:t>
            </a:r>
            <a:r>
              <a:rPr lang="en-US" sz="18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Графики</a:t>
            </a:r>
            <a:r>
              <a:rPr lang="en-US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при</a:t>
            </a:r>
            <a:r>
              <a:rPr lang="en-US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които</a:t>
            </a:r>
            <a:r>
              <a:rPr lang="en-US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скоростта</a:t>
            </a:r>
            <a:r>
              <a:rPr lang="en-US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 </a:t>
            </a:r>
            <a:r>
              <a:rPr lang="en-US" sz="18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на</a:t>
            </a:r>
            <a:r>
              <a:rPr lang="en-US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ловуване</a:t>
            </a:r>
            <a:r>
              <a:rPr lang="en-US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на</a:t>
            </a:r>
            <a:r>
              <a:rPr lang="en-US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здравите</a:t>
            </a:r>
            <a:r>
              <a:rPr lang="en-US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жертви</a:t>
            </a:r>
            <a:r>
              <a:rPr lang="en-US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е </a:t>
            </a:r>
            <a:r>
              <a:rPr lang="en-US" sz="18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много</a:t>
            </a:r>
            <a:r>
              <a:rPr lang="en-US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по-голяма</a:t>
            </a:r>
            <a:r>
              <a:rPr lang="en-US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от</a:t>
            </a:r>
            <a:r>
              <a:rPr lang="en-US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тази</a:t>
            </a:r>
            <a:r>
              <a:rPr lang="en-US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на</a:t>
            </a:r>
            <a:r>
              <a:rPr lang="en-US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заразените</a:t>
            </a:r>
            <a:r>
              <a:rPr lang="en-US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жертви</a:t>
            </a:r>
            <a:br>
              <a:rPr lang="bg-BG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</a:br>
            <a:r>
              <a:rPr lang="bg-BG" sz="1800" kern="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bg-BG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рафиката отразява как ако хищника ловува над определено ниво здравите жертви, </a:t>
            </a:r>
            <a:r>
              <a:rPr lang="bg-BG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популаците</a:t>
            </a:r>
            <a:r>
              <a:rPr lang="bg-BG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хищник и жертва изчезват. Забелязва се че при по-</a:t>
            </a:r>
            <a:r>
              <a:rPr lang="bg-BG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малк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скорост на разпространяване на заразата(</a:t>
            </a:r>
            <a:r>
              <a:rPr lang="en-US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bg-BG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както е в дясната </a:t>
            </a:r>
            <a:r>
              <a:rPr lang="bg-BG" sz="18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рафика</a:t>
            </a:r>
            <a:r>
              <a:rPr lang="bg-BG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б) </a:t>
            </a:r>
            <a:r>
              <a:rPr lang="bg-BG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популаците</a:t>
            </a:r>
            <a:r>
              <a:rPr lang="bg-BG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хищник и жертва изчезват по-бързо.</a:t>
            </a:r>
            <a:br>
              <a:rPr lang="bg-BG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червено – </a:t>
            </a:r>
            <a:r>
              <a:rPr lang="bg-BG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инфектирани жертви</a:t>
            </a: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(I)</a:t>
            </a:r>
            <a:r>
              <a:rPr lang="bg-BG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синьо – </a:t>
            </a:r>
            <a:r>
              <a:rPr lang="bg-BG" sz="1800" dirty="0">
                <a:solidFill>
                  <a:srgbClr val="4472C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здрави жертви</a:t>
            </a:r>
            <a:r>
              <a:rPr lang="en-US" sz="1800" dirty="0">
                <a:solidFill>
                  <a:srgbClr val="4472C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(P)</a:t>
            </a:r>
            <a:r>
              <a:rPr lang="bg-BG" sz="1800" dirty="0">
                <a:solidFill>
                  <a:srgbClr val="4472C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bg-BG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жълто – </a:t>
            </a:r>
            <a:r>
              <a:rPr lang="bg-BG" sz="1800" dirty="0">
                <a:solidFill>
                  <a:srgbClr val="BF8F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хищници</a:t>
            </a:r>
            <a:r>
              <a:rPr lang="en-US" sz="1800" dirty="0">
                <a:solidFill>
                  <a:srgbClr val="BF8F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(H)	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8AAF9-6E41-F74B-B8A4-84BB616D9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929846"/>
            <a:ext cx="4154658" cy="383809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F3C2014-4015-1787-F70C-5F5F48CAD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062" y="2030892"/>
            <a:ext cx="4712676" cy="373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6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B40A-0124-00FD-CDE7-20FE00D5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DB9D-D7B2-A9CD-8F79-8142D348F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 графиките на модела хищник-</a:t>
            </a:r>
            <a:r>
              <a:rPr lang="bg-BG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жерва</a:t>
            </a:r>
            <a:r>
              <a:rPr lang="bg-BG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инфекциозно заболяване може да проследим динамиката на модела. От което може да се съди че , за да изчезне </a:t>
            </a:r>
            <a:r>
              <a:rPr lang="bg-BG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болеста</a:t>
            </a:r>
            <a:r>
              <a:rPr lang="bg-BG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жертвата трябва </a:t>
            </a:r>
            <a:r>
              <a:rPr lang="bg-BG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хищтника</a:t>
            </a:r>
            <a:r>
              <a:rPr lang="bg-BG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да ловува заразените по бързо от скоростта на разпространение на заразата.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516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{D5B6D429-7161-4D56-A462-336F43ADEAD3}tf56160789_win32</Template>
  <TotalTime>214</TotalTime>
  <Words>560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Bookman Old Style</vt:lpstr>
      <vt:lpstr>Calibri</vt:lpstr>
      <vt:lpstr>Cambria Math</vt:lpstr>
      <vt:lpstr>Franklin Gothic Book</vt:lpstr>
      <vt:lpstr>Segoe UI</vt:lpstr>
      <vt:lpstr>Symbol</vt:lpstr>
      <vt:lpstr>Times New Roman</vt:lpstr>
      <vt:lpstr>Custom</vt:lpstr>
      <vt:lpstr>                          Курсов проект </vt:lpstr>
      <vt:lpstr> </vt:lpstr>
      <vt:lpstr>Въведение</vt:lpstr>
      <vt:lpstr>Формули </vt:lpstr>
      <vt:lpstr>2 .Графика при която хищника ловува повече инфектирани  Графиката отразява как при  нарастване на ловуване на болните жертви спрямо здравите , то заразата изчезва. червено – инфектирани жертви (I)синьо – здрави жертви (P)           жълто – хищници (H)    </vt:lpstr>
      <vt:lpstr>3.Графика при която скоростта  на ловуване на заразените се доближава до скоростта на заразяване на жертвите (с нарастнали коефициенти k1 и k3)  Графиката отразява значително нарастване на популациите на хишник-жертва след като заразата изчезне.  червено – инфектирани жертви (I)синьо – здрави жертви (P                      )жълто – хищници (H)  </vt:lpstr>
      <vt:lpstr>5..Графики при които скоростта  на ловуване на здравите жертви е много по-голяма от тази на заразените жертви Графиката отразява как ако хищника ловува над определено ниво здравите жертви, популаците на хищник и жертва изчезват. Забелязва се че при по-малкa скорост на разпространяване на заразата(k1) както е в дясната рафика б) популаците на хищник и жертва изчезват по-бързо.  червено – инфектирани жертви (I)синьо – здрави жертви (P)           жълто – хищници (H)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</dc:title>
  <dc:creator>Antoaneta Todorova</dc:creator>
  <cp:lastModifiedBy>Васил</cp:lastModifiedBy>
  <cp:revision>4</cp:revision>
  <dcterms:created xsi:type="dcterms:W3CDTF">2024-05-28T07:04:09Z</dcterms:created>
  <dcterms:modified xsi:type="dcterms:W3CDTF">2024-05-30T07:27:33Z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