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25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5" r:id="rId12"/>
    <p:sldId id="454" r:id="rId13"/>
    <p:sldId id="437" r:id="rId14"/>
    <p:sldId id="438" r:id="rId15"/>
    <p:sldId id="439" r:id="rId16"/>
    <p:sldId id="440" r:id="rId17"/>
    <p:sldId id="458" r:id="rId18"/>
    <p:sldId id="441" r:id="rId19"/>
    <p:sldId id="457" r:id="rId20"/>
    <p:sldId id="442" r:id="rId21"/>
    <p:sldId id="444" r:id="rId22"/>
    <p:sldId id="456" r:id="rId23"/>
    <p:sldId id="445" r:id="rId24"/>
    <p:sldId id="448" r:id="rId25"/>
    <p:sldId id="455" r:id="rId26"/>
    <p:sldId id="449" r:id="rId27"/>
    <p:sldId id="450" r:id="rId28"/>
    <p:sldId id="451" r:id="rId29"/>
    <p:sldId id="452" r:id="rId30"/>
    <p:sldId id="453" r:id="rId31"/>
    <p:sldId id="459" r:id="rId32"/>
    <p:sldId id="419" r:id="rId33"/>
    <p:sldId id="42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4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17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 smtClean="0"/>
              <a:t>JSON, JSON.NET</a:t>
            </a:r>
            <a:br>
              <a:rPr lang="en-US" dirty="0" smtClean="0"/>
            </a:br>
            <a:r>
              <a:rPr lang="en-US" dirty="0" smtClean="0"/>
              <a:t>LINQ-to-JSON and JSON to XML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5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9991" y="36700"/>
            <a:ext cx="1599964" cy="1321089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7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8404">
            <a:off x="7293243" y="5309535"/>
            <a:ext cx="1526538" cy="946136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JavaScript serializer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52916" y="4200005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digits = 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new Dictionary&lt;string, int&gt;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"one", 1},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"two", 2},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…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59017" y="4200005"/>
            <a:ext cx="453599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{ </a:t>
            </a:r>
          </a:p>
          <a:p>
            <a:r>
              <a:rPr lang="en-US" dirty="0">
                <a:solidFill>
                  <a:srgbClr val="FBEEDC"/>
                </a:solidFill>
              </a:rPr>
              <a:t>  "one": 1,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  "two": 2,</a:t>
            </a:r>
          </a:p>
          <a:p>
            <a:r>
              <a:rPr lang="en-US" dirty="0" smtClean="0">
                <a:solidFill>
                  <a:srgbClr val="FBEEDC"/>
                </a:solidFill>
              </a:rPr>
              <a:t>  …</a:t>
            </a:r>
            <a:endParaRPr lang="en-US" dirty="0">
              <a:solidFill>
                <a:srgbClr val="FBEEDC"/>
              </a:solidFill>
            </a:endParaRPr>
          </a:p>
          <a:p>
            <a:r>
              <a:rPr lang="en-US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3427412" y="3276600"/>
            <a:ext cx="52959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22849" y="3487181"/>
            <a:ext cx="213995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parsed to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32212" y="4771658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3732212" y="5052426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912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Serializer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0668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5421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18494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495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935884" y="5373968"/>
            <a:ext cx="9959128" cy="719034"/>
          </a:xfrm>
        </p:spPr>
        <p:txBody>
          <a:bodyPr/>
          <a:lstStyle/>
          <a:p>
            <a:r>
              <a:rPr lang="en-US" dirty="0" smtClean="0"/>
              <a:t>Better JSON Parsing for .NET Developers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JavaScriptSerializer is good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JSON.NET is better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JSON.NET: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Has better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LINQ-to-JSON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Out-of-the-box support for parsing between JSON and XML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98295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6323"/>
          </a:xfrm>
        </p:spPr>
        <p:txBody>
          <a:bodyPr>
            <a:spAutoFit/>
          </a:bodyPr>
          <a:lstStyle/>
          <a:p>
            <a:r>
              <a:rPr lang="en-US" dirty="0" smtClean="0"/>
              <a:t>To install JSON.NET run in the </a:t>
            </a:r>
            <a:r>
              <a:rPr lang="en-US" noProof="1" smtClean="0"/>
              <a:t>NuGet</a:t>
            </a:r>
            <a:r>
              <a:rPr lang="en-US" dirty="0" smtClean="0"/>
              <a:t> Package Manager Console:</a:t>
            </a:r>
          </a:p>
          <a:p>
            <a:endParaRPr lang="en-US" dirty="0"/>
          </a:p>
          <a:p>
            <a:r>
              <a:rPr lang="en-US" dirty="0" smtClean="0"/>
              <a:t>Has two primary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 smtClean="0"/>
              <a:t> an object: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 smtClean="0"/>
              <a:t> an object: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53992" y="1907540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 Install-Package Newtonsoft.Json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53992" y="4064913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serializedPlace = JsonConvert.SerializeObject(place);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3992" y="5555159"/>
            <a:ext cx="100696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deserializedPlace =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JsonConvert.DeserializeObject&lt;Place&gt;(serializedPlace);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484" y="4205103"/>
            <a:ext cx="11025928" cy="1568497"/>
          </a:xfrm>
        </p:spPr>
        <p:txBody>
          <a:bodyPr/>
          <a:lstStyle/>
          <a:p>
            <a:r>
              <a:rPr lang="en-US" dirty="0" smtClean="0"/>
              <a:t>Serializing and Deserializing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03751"/>
            <a:ext cx="7010400" cy="35364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18131"/>
          <a:stretch/>
        </p:blipFill>
        <p:spPr>
          <a:xfrm>
            <a:off x="5633190" y="1236113"/>
            <a:ext cx="5600700" cy="3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JSON.NET Features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143000"/>
            <a:ext cx="2023626" cy="2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can be configured to:</a:t>
            </a:r>
          </a:p>
          <a:p>
            <a:pPr lvl="1"/>
            <a:r>
              <a:rPr lang="en-US" dirty="0" smtClean="0"/>
              <a:t>Indent the output JSON string</a:t>
            </a:r>
          </a:p>
          <a:p>
            <a:pPr lvl="1"/>
            <a:r>
              <a:rPr lang="en-US" dirty="0" smtClean="0"/>
              <a:t>To convert JSON to anonymous types</a:t>
            </a:r>
          </a:p>
          <a:p>
            <a:pPr lvl="1"/>
            <a:r>
              <a:rPr lang="en-US" dirty="0" smtClean="0"/>
              <a:t>To control the casing and properties to parse</a:t>
            </a:r>
          </a:p>
          <a:p>
            <a:pPr lvl="1"/>
            <a:r>
              <a:rPr lang="en-US" dirty="0" smtClean="0"/>
              <a:t>To skip errors</a:t>
            </a:r>
          </a:p>
          <a:p>
            <a:r>
              <a:rPr lang="en-US" dirty="0" smtClean="0"/>
              <a:t>JSON.NET also supports: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310712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18" y="12954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366755" y="25636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3276600"/>
            <a:ext cx="9906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  'lastName': 'Georgiev',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             'jobTitle': 'Technical Trainer' }";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person = JsonConvert.DeserializeAnonymousType(json, template);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028623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Deserializing to anonymous types: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971645"/>
            <a:ext cx="990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JsonConvert.SerializeObject(place, Formatting.Indented);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7114274" y="4436000"/>
            <a:ext cx="2661701" cy="851297"/>
          </a:xfrm>
          <a:prstGeom prst="wedgeRoundRectCallout">
            <a:avLst>
              <a:gd name="adj1" fmla="val 115151"/>
              <a:gd name="adj2" fmla="val -204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V="1">
            <a:off x="7116403" y="4436000"/>
            <a:ext cx="2661701" cy="851297"/>
          </a:xfrm>
          <a:prstGeom prst="wedgeRoundRectCallout">
            <a:avLst>
              <a:gd name="adj1" fmla="val -43631"/>
              <a:gd name="adj2" fmla="val 1275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JSON data format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Rules and 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JSON.NET 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Installation and Usage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LINQ-to-JSON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JSON to XML and XML to JSON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1028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3505200"/>
            <a:ext cx="1715008" cy="1062949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3.mzstatic.com/us/r30/Purple4/v4/ae/9e/2f/ae9e2f30-7704-8901-b377-4b2f730117e0/icon128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95731"/>
            <a:ext cx="1958920" cy="19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22" y="157519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38910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1707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088449" y="23350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1389201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766917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8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 / field from the public interface of a class and parses it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Username { get; set; }</a:t>
            </a:r>
            <a:endParaRPr lang="en-US" sz="2600" dirty="0">
              <a:solidFill>
                <a:srgbClr val="FBEEDC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Password { get; set; }</a:t>
            </a:r>
            <a:endParaRPr lang="en-US" sz="2600" dirty="0">
              <a:solidFill>
                <a:srgbClr val="FBEEDC"/>
              </a:solidFill>
            </a:endParaRP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990600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368316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3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214097"/>
            <a:ext cx="8938472" cy="719034"/>
          </a:xfrm>
        </p:spPr>
        <p:txBody>
          <a:bodyPr/>
          <a:lstStyle/>
          <a:p>
            <a:r>
              <a:rPr lang="en-US" dirty="0" smtClean="0"/>
              <a:t>Using LINQ to JSON with 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954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dirty="0" smtClean="0"/>
              <a:t>JSON.NET supports LINQ-to-JSON: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057400"/>
            <a:ext cx="9906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 smtClean="0">
                <a:solidFill>
                  <a:srgbClr val="FBEEDC"/>
                </a:solidFill>
              </a:rPr>
              <a:t>var jsonObj = JObject.Parse(json);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Console.WriteLine("Places in {0}:", jsonObj["name"]);</a:t>
            </a:r>
          </a:p>
          <a:p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 smtClean="0">
                <a:solidFill>
                  <a:srgbClr val="FBEEDC"/>
                </a:solidFill>
              </a:rPr>
              <a:t>jsonObj["places</a:t>
            </a:r>
            <a:r>
              <a:rPr lang="en-US" sz="2600" noProof="1" smtClean="0">
                <a:solidFill>
                  <a:srgbClr val="FBEEDC"/>
                </a:solidFill>
              </a:rPr>
              <a:t>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</a:t>
            </a:r>
            <a:r>
              <a:rPr lang="en-US" sz="2600" noProof="1" smtClean="0">
                <a:solidFill>
                  <a:srgbClr val="FBEEDC"/>
                </a:solidFill>
              </a:rPr>
              <a:t>.Select(pl =&gt; string.Format</a:t>
            </a:r>
            <a:r>
              <a:rPr lang="en-US" sz="2600" noProof="1" smtClean="0">
                <a:solidFill>
                  <a:srgbClr val="FBEEDC"/>
                </a:solidFill>
              </a:rPr>
              <a:t>("{0}) {1} ({2})",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</a:t>
            </a:r>
            <a:r>
              <a:rPr lang="en-US" sz="2600" noProof="1" smtClean="0">
                <a:solidFill>
                  <a:srgbClr val="FBEEDC"/>
                </a:solidFill>
              </a:rPr>
              <a:t>    index</a:t>
            </a:r>
            <a:r>
              <a:rPr lang="en-US" sz="2600" noProof="1" smtClean="0">
                <a:solidFill>
                  <a:srgbClr val="FBEEDC"/>
                </a:solidFill>
              </a:rPr>
              <a:t>++, </a:t>
            </a:r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    </a:t>
            </a:r>
            <a:r>
              <a:rPr lang="en-US" sz="2600" noProof="1" smtClean="0">
                <a:solidFill>
                  <a:srgbClr val="FBEEDC"/>
                </a:solidFill>
              </a:rPr>
              <a:t>pl</a:t>
            </a:r>
            <a:r>
              <a:rPr lang="en-US" sz="2600" noProof="1" smtClean="0">
                <a:solidFill>
                  <a:srgbClr val="FBEEDC"/>
                </a:solidFill>
              </a:rPr>
              <a:t>["name"],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</a:t>
            </a:r>
            <a:r>
              <a:rPr lang="en-US" sz="2600" noProof="1" smtClean="0">
                <a:solidFill>
                  <a:srgbClr val="FBEEDC"/>
                </a:solidFill>
              </a:rPr>
              <a:t>    string.Join</a:t>
            </a:r>
            <a:r>
              <a:rPr lang="en-US" sz="2600" noProof="1" smtClean="0">
                <a:solidFill>
                  <a:srgbClr val="FBEEDC"/>
                </a:solidFill>
              </a:rPr>
              <a:t>(", ", pl["categories</a:t>
            </a:r>
            <a:r>
              <a:rPr lang="en-US" sz="2600" noProof="1" smtClean="0">
                <a:solidFill>
                  <a:srgbClr val="FBEEDC"/>
                </a:solidFill>
              </a:rPr>
              <a:t>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        </a:t>
            </a:r>
            <a:r>
              <a:rPr lang="en-US" sz="2600" noProof="1" smtClean="0">
                <a:solidFill>
                  <a:srgbClr val="FBEEDC"/>
                </a:solidFill>
              </a:rPr>
              <a:t>.Select(cat </a:t>
            </a:r>
            <a:r>
              <a:rPr lang="en-US" sz="2600" noProof="1" smtClean="0">
                <a:solidFill>
                  <a:srgbClr val="FBEEDC"/>
                </a:solidFill>
              </a:rPr>
              <a:t>=&gt; cat["name"]))))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</a:t>
            </a:r>
            <a:r>
              <a:rPr lang="en-US" sz="2600" noProof="1" smtClean="0">
                <a:solidFill>
                  <a:srgbClr val="FBEEDC"/>
                </a:solidFill>
              </a:rPr>
              <a:t>  .</a:t>
            </a:r>
            <a:r>
              <a:rPr lang="en-US" sz="2600" noProof="1" smtClean="0">
                <a:solidFill>
                  <a:srgbClr val="FBEEDC"/>
                </a:solidFill>
              </a:rPr>
              <a:t>Print();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412129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366497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192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4953000"/>
            <a:ext cx="104163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pic>
        <p:nvPicPr>
          <p:cNvPr id="4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06" y="2101476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305896"/>
          </a:xfrm>
        </p:spPr>
        <p:txBody>
          <a:bodyPr>
            <a:spAutoFit/>
          </a:bodyPr>
          <a:lstStyle/>
          <a:p>
            <a:r>
              <a:rPr lang="en-US" dirty="0" smtClean="0"/>
              <a:t>Conversions from JSON to XML are done using two methods:</a:t>
            </a:r>
          </a:p>
          <a:p>
            <a:pPr lvl="1"/>
            <a:r>
              <a:rPr lang="en-US" dirty="0" smtClean="0"/>
              <a:t>XML to JSON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JSON to 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627293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string jsonFromXml =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</a:t>
            </a:r>
            <a:r>
              <a:rPr lang="en-US" sz="2800" noProof="1" smtClean="0">
                <a:solidFill>
                  <a:srgbClr val="FBEEDC"/>
                </a:solidFill>
              </a:rPr>
              <a:t> JsonConvert.SerializeXNode(doc);</a:t>
            </a:r>
            <a:endParaRPr lang="en-US" sz="2800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2" y="4648200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XDocument xmlFromJson =</a:t>
            </a:r>
          </a:p>
          <a:p>
            <a:r>
              <a:rPr lang="en-US" sz="2800" noProof="1" smtClean="0">
                <a:solidFill>
                  <a:srgbClr val="FBEEDC"/>
                </a:solidFill>
              </a:rPr>
              <a:t>  JsonConvert.DeserializeXNode(json);</a:t>
            </a:r>
            <a:endParaRPr lang="en-US" sz="2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527924"/>
            <a:ext cx="105687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07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06" y="1676400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692015"/>
            <a:ext cx="8938472" cy="820600"/>
          </a:xfrm>
        </p:spPr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570183"/>
            <a:ext cx="8938472" cy="719034"/>
          </a:xfrm>
        </p:spPr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4" y="1676400"/>
            <a:ext cx="5082328" cy="2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Applications </a:t>
            </a:r>
            <a:r>
              <a:rPr lang="en-US" dirty="0"/>
              <a:t>– Course Introduction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30179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otation) is a lightweight data format</a:t>
            </a:r>
          </a:p>
          <a:p>
            <a:pPr lvl="1"/>
            <a:r>
              <a:rPr lang="en-US" dirty="0" smtClean="0"/>
              <a:t>Human and machine-readable</a:t>
            </a:r>
          </a:p>
          <a:p>
            <a:pPr lvl="1"/>
            <a:r>
              <a:rPr lang="en-US" dirty="0" smtClean="0"/>
              <a:t>Based on the way to create objects in JavaScript</a:t>
            </a:r>
            <a:endParaRPr lang="en-US" dirty="0"/>
          </a:p>
          <a:p>
            <a:pPr lvl="1"/>
            <a:r>
              <a:rPr lang="en-US" dirty="0" smtClean="0"/>
              <a:t>Independent of development platforms and languages</a:t>
            </a:r>
          </a:p>
          <a:p>
            <a:pPr lvl="1"/>
            <a:r>
              <a:rPr lang="en-US" dirty="0" smtClean="0"/>
              <a:t>JSON data consists of:</a:t>
            </a:r>
          </a:p>
          <a:p>
            <a:pPr lvl="2"/>
            <a:r>
              <a:rPr lang="en-US" dirty="0" smtClean="0"/>
              <a:t>Values (strings, numbers, etc.)</a:t>
            </a:r>
          </a:p>
          <a:p>
            <a:pPr lvl="2"/>
            <a:r>
              <a:rPr lang="en-US" dirty="0" smtClean="0"/>
              <a:t>Key-value </a:t>
            </a:r>
            <a:r>
              <a:rPr lang="en-US" dirty="0"/>
              <a:t>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Arrays: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</a:t>
            </a:r>
            <a:r>
              <a:rPr lang="en-US" dirty="0" smtClean="0"/>
              <a:t>in JS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 smtClean="0"/>
              <a:t> </a:t>
            </a:r>
            <a:r>
              <a:rPr lang="en-US" dirty="0"/>
              <a:t>are valid </a:t>
            </a:r>
            <a:r>
              <a:rPr lang="en-US" dirty="0" smtClean="0"/>
              <a:t>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 smtClean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are valid JSON (key-value pairs):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Format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'string',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"jobTitle": "Technical Trainer", age: 25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3.14</a:t>
            </a:r>
            <a:endParaRPr lang="en-US" sz="2200" dirty="0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true</a:t>
            </a:r>
            <a:endParaRPr lang="en-US" sz="2200" dirty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284" y="4572000"/>
            <a:ext cx="10873528" cy="820600"/>
          </a:xfrm>
        </p:spPr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707284" y="5450168"/>
            <a:ext cx="10873528" cy="719034"/>
          </a:xfrm>
        </p:spPr>
        <p:txBody>
          <a:bodyPr/>
          <a:lstStyle/>
          <a:p>
            <a:r>
              <a:rPr lang="en-US" dirty="0" smtClean="0"/>
              <a:t>How to Parse JSON in C# and .NET Framework?</a:t>
            </a:r>
            <a:endParaRPr lang="en-US" dirty="0"/>
          </a:p>
        </p:txBody>
      </p:sp>
      <p:pic>
        <p:nvPicPr>
          <p:cNvPr id="3074" name="Picture 2" descr="http://pledgie.com/assets/campaigns/18941/medium/JSON.NET.jpg?1356124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2362200"/>
            <a:ext cx="8252466" cy="162877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.NET has built-in JSON serializer: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class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ontained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 smtClean="0"/>
              <a:t> assembly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can parse from object to JSON string and vice versa: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JSON Serializers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4572000"/>
            <a:ext cx="97567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place = new Place(…);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serializer = new JavaScriptSerializer();</a:t>
            </a:r>
          </a:p>
          <a:p>
            <a:pPr>
              <a:spcBef>
                <a:spcPts val="12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jsonPlace = serializer.Serialize(place);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objPlace = serializer.Deserialize&lt;Place&gt;(jsonPlace);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Serializer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2192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945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20018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63990"/>
          </a:xfrm>
        </p:spPr>
        <p:txBody>
          <a:bodyPr>
            <a:spAutoFit/>
          </a:bodyPr>
          <a:lstStyle/>
          <a:p>
            <a:r>
              <a:rPr lang="en-US" dirty="0" smtClean="0"/>
              <a:t>The .NET JavaScript serializer is powerful:</a:t>
            </a:r>
          </a:p>
          <a:p>
            <a:pPr lvl="1"/>
            <a:r>
              <a:rPr lang="en-US" dirty="0" smtClean="0"/>
              <a:t>Serialize objects to JSON and vice versa</a:t>
            </a:r>
          </a:p>
          <a:p>
            <a:pPr lvl="1"/>
            <a:r>
              <a:rPr lang="en-US" dirty="0" smtClean="0"/>
              <a:t>Serialize / </a:t>
            </a:r>
            <a:r>
              <a:rPr lang="en-US" noProof="1" smtClean="0"/>
              <a:t>deserialize</a:t>
            </a:r>
            <a:r>
              <a:rPr lang="en-US" dirty="0" smtClean="0"/>
              <a:t> dictionaries correctly: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331192"/>
            <a:ext cx="106711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digits = new Dictionary&lt;string, int&gt;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 "one", 1 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 "two", 2 }, 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};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serializer = new JavaScriptSerializer();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string json = </a:t>
            </a:r>
            <a:r>
              <a:rPr lang="en-US" sz="2400" noProof="1">
                <a:solidFill>
                  <a:schemeClr val="tx2"/>
                </a:solidFill>
              </a:rPr>
              <a:t>serializer</a:t>
            </a:r>
            <a:r>
              <a:rPr lang="en-US" sz="2400" noProof="1" smtClean="0">
                <a:solidFill>
                  <a:schemeClr val="tx2"/>
                </a:solidFill>
              </a:rPr>
              <a:t>.Serialize(digits);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d = serializer.Deserialize&lt;Dictionary&lt;string,int&gt;&gt;(json);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918</Words>
  <Application>Microsoft Office PowerPoint</Application>
  <PresentationFormat>Custom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Processing JSON in .NET</vt:lpstr>
      <vt:lpstr>Table of Contents</vt:lpstr>
      <vt:lpstr>The JSON Data Format</vt:lpstr>
      <vt:lpstr>The JSON Data Format</vt:lpstr>
      <vt:lpstr>JSON Data Format</vt:lpstr>
      <vt:lpstr>Processing JSON in .NET</vt:lpstr>
      <vt:lpstr>Built-in JSON Serializers</vt:lpstr>
      <vt:lpstr>JavaScript Serializer</vt:lpstr>
      <vt:lpstr>JavaScriptSerializer Features</vt:lpstr>
      <vt:lpstr>JavaScriptSerializer Features</vt:lpstr>
      <vt:lpstr>JavaScript Serializer Features</vt:lpstr>
      <vt:lpstr>JSON.NET</vt:lpstr>
      <vt:lpstr>JSON.NET</vt:lpstr>
      <vt:lpstr>Installing JSON.NET</vt:lpstr>
      <vt:lpstr>Serializing and Deserializing Objects</vt:lpstr>
      <vt:lpstr>JSON.NET Features</vt:lpstr>
      <vt:lpstr>JSON.NET Features</vt:lpstr>
      <vt:lpstr>Configuring JSON.NET</vt:lpstr>
      <vt:lpstr>Configuring JSON.NET</vt:lpstr>
      <vt:lpstr>Configuring JSON.NET</vt:lpstr>
      <vt:lpstr>JSON.NET Object Parsing</vt:lpstr>
      <vt:lpstr>JSON.NET Parsing of Objects</vt:lpstr>
      <vt:lpstr>JSON.NET Object Parsing</vt:lpstr>
      <vt:lpstr>LINQ-to-JSON</vt:lpstr>
      <vt:lpstr>LINQ-to-JSON</vt:lpstr>
      <vt:lpstr>LINQ-to-JSON</vt:lpstr>
      <vt:lpstr>XML to JSON and JSON to XML</vt:lpstr>
      <vt:lpstr>XML to JSON and JSON to XML</vt:lpstr>
      <vt:lpstr>XML to JSON and JSON to XML</vt:lpstr>
      <vt:lpstr>Database Applications – Course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2015-07-24T08:21:42Z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