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394" r:id="rId3"/>
    <p:sldId id="506" r:id="rId4"/>
    <p:sldId id="537" r:id="rId5"/>
    <p:sldId id="538" r:id="rId6"/>
    <p:sldId id="539" r:id="rId7"/>
    <p:sldId id="540" r:id="rId8"/>
    <p:sldId id="541" r:id="rId9"/>
    <p:sldId id="542" r:id="rId10"/>
    <p:sldId id="575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9" r:id="rId28"/>
    <p:sldId id="570" r:id="rId29"/>
    <p:sldId id="571" r:id="rId30"/>
    <p:sldId id="572" r:id="rId31"/>
    <p:sldId id="573" r:id="rId32"/>
    <p:sldId id="574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36" r:id="rId43"/>
    <p:sldId id="576" r:id="rId44"/>
    <p:sldId id="472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08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#tab-t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09600"/>
            <a:ext cx="7772400" cy="182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Refactoring: Improving the Quality of Existing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499481"/>
            <a:ext cx="7848599" cy="1184623"/>
          </a:xfrm>
        </p:spPr>
        <p:txBody>
          <a:bodyPr>
            <a:noAutofit/>
          </a:bodyPr>
          <a:lstStyle/>
          <a:p>
            <a:r>
              <a:rPr lang="en-US" sz="3600" dirty="0"/>
              <a:t>When and How to Refactor? Refactoring Patterns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1531" y="4077491"/>
            <a:ext cx="3799093" cy="2170909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26" y="3769057"/>
            <a:ext cx="2579386" cy="25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1313000"/>
            <a:ext cx="10563648" cy="820600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pic>
        <p:nvPicPr>
          <p:cNvPr id="7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4" y="2305050"/>
            <a:ext cx="6400798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smells</a:t>
            </a:r>
            <a:r>
              <a:rPr lang="en-US" dirty="0" smtClean="0"/>
              <a:t> == certain </a:t>
            </a:r>
            <a:r>
              <a:rPr lang="en-US" dirty="0"/>
              <a:t>structures in the code that </a:t>
            </a:r>
            <a:r>
              <a:rPr lang="en-US" dirty="0" smtClean="0"/>
              <a:t>suggest the possibility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of code smells: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bloaters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obfuscators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Object-oriented abusers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 preventers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Dispensables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couplers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590800"/>
            <a:ext cx="2887018" cy="32650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Long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 methods are always better (easy naming, understanding, less duplicate code)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Large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 many instance variables or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Violating "Single Responsibility" principle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Primitive obsession </a:t>
            </a:r>
            <a:r>
              <a:rPr lang="en-US" sz="3200" dirty="0" smtClean="0"/>
              <a:t>(overused primitives)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Over-use of primitive values, instead of better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extracted in separate class with encapsulated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Smells: The Bloaters</a:t>
            </a:r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824" y="3019255"/>
            <a:ext cx="3055388" cy="183408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 parameter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</a:t>
            </a:r>
            <a:r>
              <a:rPr lang="en-US" dirty="0" smtClean="0"/>
              <a:t>(in / out / ref parameters)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indicate procedural rather than OO style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be the method is doing too much things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clumps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 set of data are always used together, but not organized together</a:t>
            </a:r>
            <a:endParaRPr lang="bg-BG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E.g. credit card fields in "Order" class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Combinatorial explosion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Ex.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ListCars()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ListByRegion()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ListByManufacturerAndRegion()</a:t>
            </a:r>
            <a:r>
              <a:rPr lang="en-US" dirty="0" smtClean="0"/>
              <a:t>, etc.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Solution may be the "Interpreter" pattern (LINQ)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Bloaters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Oddball 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 different way of solving a common problem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using consistency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Substitute algorithm or use 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doesn't do much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Merge with another class or remove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Required setup / teardown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Requires several lines of code before its use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use parameter object, factory method,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Bloaters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mtClean="0"/>
              <a:t>The intent </a:t>
            </a:r>
            <a:r>
              <a:rPr lang="en-US" dirty="0" smtClean="0"/>
              <a:t>of the code is unclear and needs commenting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code is too long to understand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partial class, a new class, organize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Should be used to tell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en-US" dirty="0" smtClean="0"/>
              <a:t>,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Good comments: provide additional information, link to issues, </a:t>
            </a:r>
            <a:r>
              <a:rPr lang="en-US" dirty="0"/>
              <a:t>explain an </a:t>
            </a:r>
            <a:r>
              <a:rPr lang="en-US" dirty="0" smtClean="0"/>
              <a:t>algorithm, </a:t>
            </a:r>
            <a:r>
              <a:rPr lang="en-US" dirty="0"/>
              <a:t>explain </a:t>
            </a:r>
            <a:r>
              <a:rPr lang="en-US" dirty="0" smtClean="0"/>
              <a:t>reasons, give context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Funny comments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Poor / improper names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Should be proper, descriptive and consistent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Vertical separation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You should define variables just before first use to avoid scrolling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In JS variables are defined at the function start </a:t>
            </a:r>
            <a:r>
              <a:rPr lang="en-US" dirty="0" smtClean="0">
                <a:sym typeface="Wingdings" panose="05000000000000000000" pitchFamily="2" charset="2"/>
              </a:rPr>
              <a:t> use small functions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Inconsistency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Follow the </a:t>
            </a:r>
            <a:r>
              <a:rPr lang="en-US" dirty="0"/>
              <a:t>POLA (principle of least astonishment)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Inconsistency is confusing and distracting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Obscured intent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Code should be as expressive as possible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witch statement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Can be replaced with polymorphism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Temporary field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passing data between methods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depends on subclass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The classes cannot be separated (circular dependency)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break the </a:t>
            </a:r>
            <a:r>
              <a:rPr lang="en-US" noProof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Inappropriate static field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Strong coupling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and callers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Static things cannot be replaced or reused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OO Abusers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Divergent change</a:t>
            </a:r>
          </a:p>
          <a:p>
            <a:pPr marL="715963" lvl="1" indent="-338138"/>
            <a:r>
              <a:rPr lang="en-US" dirty="0" smtClean="0"/>
              <a:t>A class is commonly changed in different ways / different reasons</a:t>
            </a:r>
          </a:p>
          <a:p>
            <a:pPr marL="715963" lvl="1" indent="-338138"/>
            <a:r>
              <a:rPr lang="en-US" dirty="0" smtClean="0"/>
              <a:t>Violates SRP (single responsibility principle)</a:t>
            </a:r>
          </a:p>
          <a:p>
            <a:pPr marL="715963" lvl="1" indent="-338138"/>
            <a:r>
              <a:rPr lang="en-US" dirty="0" smtClean="0"/>
              <a:t>Solution: extract class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Shotgun surgery</a:t>
            </a:r>
          </a:p>
          <a:p>
            <a:pPr marL="715963" lvl="1" indent="-338138"/>
            <a:r>
              <a:rPr lang="en-US" dirty="0" smtClean="0"/>
              <a:t>One change requires changes in many classes</a:t>
            </a:r>
          </a:p>
          <a:p>
            <a:pPr marL="981075" lvl="2" indent="-298450"/>
            <a:r>
              <a:rPr lang="en-US" dirty="0" smtClean="0"/>
              <a:t>Hard to find them, easy to miss some</a:t>
            </a:r>
          </a:p>
          <a:p>
            <a:pPr marL="715963" lvl="1" indent="-338138"/>
            <a:r>
              <a:rPr lang="en-US" dirty="0" smtClean="0"/>
              <a:t>Solution: move methods, move fields, reorganize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Change Preventers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pPr lvl="1"/>
            <a:r>
              <a:rPr lang="en-US" noProof="1" smtClean="0"/>
              <a:t>Cyclomatic</a:t>
            </a:r>
            <a:r>
              <a:rPr lang="en-US" dirty="0" smtClean="0"/>
              <a:t> complexity (number of unique paths that the code can be evaluated)</a:t>
            </a:r>
            <a:endParaRPr lang="en-US" dirty="0"/>
          </a:p>
          <a:p>
            <a:pPr lvl="1"/>
            <a:r>
              <a:rPr lang="en-US" dirty="0" smtClean="0"/>
              <a:t>Symptoms: deep nesting (arrow code) and buggy IFs</a:t>
            </a:r>
          </a:p>
          <a:p>
            <a:pPr lvl="1"/>
            <a:r>
              <a:rPr lang="en-US" dirty="0" smtClean="0"/>
              <a:t>Solutions: extract method, "Strategy" pattern, "State" pattern,</a:t>
            </a:r>
            <a:r>
              <a:rPr lang="en-US" dirty="0"/>
              <a:t> </a:t>
            </a:r>
            <a:r>
              <a:rPr lang="en-US" dirty="0" smtClean="0"/>
              <a:t>"Decorator"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Poorly written tests</a:t>
            </a:r>
          </a:p>
          <a:p>
            <a:pPr lvl="1"/>
            <a:r>
              <a:rPr lang="en-US" dirty="0" smtClean="0"/>
              <a:t>Badly written tests can prevent change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Change </a:t>
            </a:r>
            <a:r>
              <a:rPr lang="en-US" dirty="0" smtClean="0"/>
              <a:t>Preventers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r>
              <a:rPr lang="en-US" dirty="0"/>
              <a:t>What is Refactoring?</a:t>
            </a:r>
          </a:p>
          <a:p>
            <a:r>
              <a:rPr lang="en-US" dirty="0"/>
              <a:t>Refactoring </a:t>
            </a:r>
            <a:r>
              <a:rPr lang="en-US" dirty="0" smtClean="0"/>
              <a:t>Principles</a:t>
            </a:r>
            <a:endParaRPr lang="en-US" dirty="0"/>
          </a:p>
          <a:p>
            <a:r>
              <a:rPr lang="en-US" dirty="0"/>
              <a:t>Refactoring </a:t>
            </a:r>
            <a:r>
              <a:rPr lang="en-US" dirty="0" smtClean="0"/>
              <a:t>Process and Tips</a:t>
            </a:r>
            <a:endParaRPr lang="en-US" dirty="0"/>
          </a:p>
          <a:p>
            <a:r>
              <a:rPr lang="en-US" dirty="0"/>
              <a:t>Code smells</a:t>
            </a:r>
          </a:p>
          <a:p>
            <a:r>
              <a:rPr lang="en-US" dirty="0"/>
              <a:t>Refactoring Patterns</a:t>
            </a:r>
          </a:p>
          <a:p>
            <a:r>
              <a:rPr lang="en-US" dirty="0" smtClean="0"/>
              <a:t>Refactoring Levels</a:t>
            </a:r>
            <a:endParaRPr lang="en-US" dirty="0"/>
          </a:p>
          <a:p>
            <a:pPr lvl="1"/>
            <a:r>
              <a:rPr lang="en-US" dirty="0"/>
              <a:t>Data level, statement level, method level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/>
              <a:t>level, system level </a:t>
            </a:r>
            <a:r>
              <a:rPr lang="en-US" dirty="0" smtClean="0"/>
              <a:t>refactorings,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140883"/>
            <a:ext cx="2904476" cy="30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960906"/>
            <a:ext cx="2287496" cy="228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Lazy class</a:t>
            </a:r>
          </a:p>
          <a:p>
            <a:pPr lvl="1"/>
            <a:r>
              <a:rPr lang="en-US" dirty="0" smtClean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</a:t>
            </a:r>
            <a:r>
              <a:rPr lang="en-US" dirty="0" smtClean="0"/>
              <a:t>understood </a:t>
            </a:r>
            <a:r>
              <a:rPr lang="en-US" dirty="0"/>
              <a:t>and maintained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class</a:t>
            </a:r>
          </a:p>
          <a:p>
            <a:pPr lvl="1"/>
            <a:r>
              <a:rPr lang="en-US" dirty="0" smtClean="0"/>
              <a:t>Some classes with only fields and properties</a:t>
            </a:r>
          </a:p>
          <a:p>
            <a:pPr lvl="1"/>
            <a:r>
              <a:rPr lang="en-US" dirty="0" smtClean="0"/>
              <a:t>Missing validation? Class logic split into other classes?</a:t>
            </a:r>
          </a:p>
          <a:p>
            <a:pPr lvl="1"/>
            <a:r>
              <a:rPr lang="en-US" dirty="0" smtClean="0"/>
              <a:t>Solution: move related logic into the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</a:t>
            </a:r>
            <a:r>
              <a:rPr lang="en-US" noProof="1" smtClean="0"/>
              <a:t>Dispensables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285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Duplicated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Violates the DRY principle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Result of copy-pasted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extract method, extract class, pull-up method, "Template Method" 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Dead code </a:t>
            </a:r>
            <a:r>
              <a:rPr lang="en-US" dirty="0" smtClean="0"/>
              <a:t>(code </a:t>
            </a:r>
            <a:r>
              <a:rPr lang="en-US" dirty="0"/>
              <a:t>that is never </a:t>
            </a:r>
            <a:r>
              <a:rPr lang="en-US" dirty="0" smtClean="0"/>
              <a:t>used)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detected by static analysis tools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Speculative generality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"Some day we might need this 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"YAGNI" principle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</a:t>
            </a:r>
            <a:r>
              <a:rPr lang="en-US" dirty="0" smtClean="0"/>
              <a:t>Dispensables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 envy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that seems more interested in a class other than the one it actually is in</a:t>
            </a:r>
          </a:p>
          <a:p>
            <a:pPr lvl="1"/>
            <a:r>
              <a:rPr lang="en-US" dirty="0" smtClean="0"/>
              <a:t>Keep together things that change together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Inappropriate intimacy</a:t>
            </a:r>
          </a:p>
          <a:p>
            <a:pPr lvl="1"/>
            <a:r>
              <a:rPr lang="en-US" dirty="0" smtClean="0"/>
              <a:t>Classes that know too much about one another</a:t>
            </a:r>
          </a:p>
          <a:p>
            <a:pPr lvl="1"/>
            <a:r>
              <a:rPr lang="en-US" dirty="0" smtClean="0"/>
              <a:t>Smells: inheritance, bidirectional relationships</a:t>
            </a:r>
          </a:p>
          <a:p>
            <a:pPr lvl="1"/>
            <a:r>
              <a:rPr lang="en-US" dirty="0" smtClean="0"/>
              <a:t>Solutions: move method/field, extract class, change bidirectional to unidirectional association, replace inheritance with delegation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Law of Demeter 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given object should assume as little as possible about the structure or properties of anything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e</a:t>
            </a:r>
            <a:r>
              <a:rPr lang="en-US" dirty="0" smtClean="0"/>
              <a:t>.g.: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customer.Wallet.RemoveMoney()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Indecent exposure</a:t>
            </a:r>
          </a:p>
          <a:p>
            <a:pPr lvl="1"/>
            <a:r>
              <a:rPr lang="en-US" dirty="0" smtClean="0"/>
              <a:t>Some classes or members are public but shouldn't be</a:t>
            </a:r>
          </a:p>
          <a:p>
            <a:pPr lvl="1"/>
            <a:r>
              <a:rPr lang="en-US" dirty="0" smtClean="0"/>
              <a:t>Violates encapsulation</a:t>
            </a:r>
          </a:p>
          <a:p>
            <a:pPr lvl="1"/>
            <a:r>
              <a:rPr lang="en-US" dirty="0" smtClean="0"/>
              <a:t>Can lead to inappropriate intimacy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Message chains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Something.another.someother.other.another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Tight coupling between client and</a:t>
            </a:r>
            <a:br>
              <a:rPr lang="en-US" dirty="0" smtClean="0"/>
            </a:br>
            <a:r>
              <a:rPr lang="en-US" dirty="0" smtClean="0"/>
              <a:t>the structure of the navigation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 man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delegation goes too far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we can remove it or inline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Tramp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Pass data only because something else need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Remove middle man, extract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(3)</a:t>
            </a:r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84" y="2472249"/>
            <a:ext cx="4138180" cy="1676400"/>
          </a:xfrm>
          <a:prstGeom prst="roundRect">
            <a:avLst>
              <a:gd name="adj" fmla="val 243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212" y="4776887"/>
            <a:ext cx="2235352" cy="11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Artificial coupling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Things that don't depend upon each other should not be artificially coupled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temporal coupling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Operations consecutively should not be guessed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pizza class should not know the steps of making pizza -&gt; template method pattern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dependencies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Classes should declare their dependencies in their constructor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" is glue / Dependency inversion principle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Couplers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196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1568"/>
            <a:ext cx="8938472" cy="688256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46989" y="914400"/>
            <a:ext cx="2945633" cy="32165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3" y="1869375"/>
            <a:ext cx="2967143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12137" y="1869375"/>
            <a:ext cx="2945633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When</a:t>
            </a:r>
            <a:r>
              <a:rPr lang="en-US" dirty="0" smtClean="0"/>
              <a:t>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Bad smells </a:t>
            </a:r>
            <a:r>
              <a:rPr lang="en-US" dirty="0" smtClean="0"/>
              <a:t>in the code indicate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refactoring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tests</a:t>
            </a:r>
            <a:r>
              <a:rPr lang="en-US" dirty="0" smtClean="0"/>
              <a:t> guarantee that refactoring preserves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/>
              <a:t> fragments </a:t>
            </a:r>
            <a:r>
              <a:rPr lang="en-US" dirty="0" smtClean="0">
                <a:sym typeface="Wingdings" pitchFamily="2" charset="2"/>
              </a:rPr>
              <a:t> e</a:t>
            </a:r>
            <a:r>
              <a:rPr lang="en-US" dirty="0" smtClean="0"/>
              <a:t>xtract duplicated code in separate method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 methods </a:t>
            </a:r>
            <a:r>
              <a:rPr lang="en-US" dirty="0" smtClean="0">
                <a:sym typeface="Wingdings" pitchFamily="2" charset="2"/>
              </a:rPr>
              <a:t> split them logically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 loop </a:t>
            </a:r>
            <a:r>
              <a:rPr lang="en-US" dirty="0" smtClean="0"/>
              <a:t>body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deep nesting </a:t>
            </a:r>
            <a:r>
              <a:rPr lang="en-US" dirty="0" smtClean="0">
                <a:sym typeface="Wingdings" pitchFamily="2" charset="2"/>
              </a:rPr>
              <a:t> extract method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Class or method has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weak cohesion </a:t>
            </a:r>
            <a:r>
              <a:rPr lang="en-US" sz="3000" dirty="0" smtClean="0">
                <a:sym typeface="Wingdings" pitchFamily="2" charset="2"/>
              </a:rPr>
              <a:t> split into several classes / methods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Single change carry out changes in several classes </a:t>
            </a:r>
            <a:r>
              <a:rPr lang="en-US" sz="3000" dirty="0" smtClean="0">
                <a:sym typeface="Wingdings" pitchFamily="2" charset="2"/>
              </a:rPr>
              <a:t> classes have </a:t>
            </a:r>
            <a:r>
              <a:rPr lang="en-US" sz="3000" dirty="0" smtClean="0"/>
              <a:t>tight coupling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en-US" sz="3000" dirty="0" smtClean="0"/>
              <a:t>consider redesign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Related data are always used together but are not part of a single class </a:t>
            </a:r>
            <a:r>
              <a:rPr lang="en-US" sz="3000" dirty="0" smtClean="0">
                <a:sym typeface="Wingdings" pitchFamily="2" charset="2"/>
              </a:rPr>
              <a:t> group them in a class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A method has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too many parameters </a:t>
            </a:r>
            <a:r>
              <a:rPr lang="en-US" sz="3000" dirty="0" smtClean="0">
                <a:sym typeface="Wingdings" pitchFamily="2" charset="2"/>
              </a:rPr>
              <a:t> create a class to groups parameters together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Two classes are tightly coupled </a:t>
            </a:r>
            <a:r>
              <a:rPr lang="en-US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Public non-constant fields </a:t>
            </a:r>
            <a:r>
              <a:rPr lang="en-US" dirty="0" smtClean="0">
                <a:sym typeface="Wingdings" pitchFamily="2" charset="2"/>
              </a:rPr>
              <a:t> make them private and define accessing properties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Magic numbers in the code </a:t>
            </a:r>
            <a:r>
              <a:rPr lang="en-US" dirty="0" smtClean="0">
                <a:sym typeface="Wingdings" pitchFamily="2" charset="2"/>
              </a:rPr>
              <a:t> consider extracting constants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Bad named class / method / variable </a:t>
            </a:r>
            <a:r>
              <a:rPr lang="en-US" dirty="0" smtClean="0">
                <a:sym typeface="Wingdings" pitchFamily="2" charset="2"/>
              </a:rPr>
              <a:t> rename it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Complex boolean condition </a:t>
            </a:r>
            <a:r>
              <a:rPr lang="en-US" dirty="0" smtClean="0">
                <a:sym typeface="Wingdings" pitchFamily="2" charset="2"/>
              </a:rPr>
              <a:t> split it to several expressions or method calls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step by step process that turns the bad code into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7646499" y="1295669"/>
            <a:ext cx="3592022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9395" y="1545949"/>
            <a:ext cx="5987018" cy="2720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72000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Refactoring means 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to improve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behavior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tx1"/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tx1"/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tx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Complex expression </a:t>
            </a:r>
            <a:r>
              <a:rPr lang="en-US" dirty="0" smtClean="0">
                <a:sym typeface="Wingdings" pitchFamily="2" charset="2"/>
              </a:rPr>
              <a:t> split it into few simple parts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 set of constants is used as enumeration </a:t>
            </a:r>
            <a:r>
              <a:rPr lang="en-US" dirty="0" smtClean="0">
                <a:sym typeface="Wingdings" pitchFamily="2" charset="2"/>
              </a:rPr>
              <a:t> convert it to enumeration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Too complex method logic</a:t>
            </a:r>
            <a:r>
              <a:rPr lang="en-US" dirty="0" smtClean="0">
                <a:sym typeface="Wingdings" pitchFamily="2" charset="2"/>
              </a:rPr>
              <a:t>  extract several more simple methods or even create a new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Unused</a:t>
            </a:r>
            <a:r>
              <a:rPr lang="en-US" dirty="0" smtClean="0">
                <a:sym typeface="Wingdings" pitchFamily="2" charset="2"/>
              </a:rPr>
              <a:t> classes, methods, parameters, variables  remove them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Few classes share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repeating functionality </a:t>
            </a:r>
            <a:r>
              <a:rPr lang="en-US" sz="3000" dirty="0" smtClean="0">
                <a:sym typeface="Wingdings" pitchFamily="2" charset="2"/>
              </a:rPr>
              <a:t> extract base class and reuse the common code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Code is not well formatted </a:t>
            </a:r>
            <a:r>
              <a:rPr lang="en-US" sz="3000" dirty="0" smtClean="0">
                <a:sym typeface="Wingdings" pitchFamily="2" charset="2"/>
              </a:rPr>
              <a:t> reformat it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Unused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definitions </a:t>
            </a:r>
            <a:r>
              <a:rPr lang="en-US" sz="3000" dirty="0" smtClean="0">
                <a:sym typeface="Wingdings" pitchFamily="2" charset="2"/>
              </a:rPr>
              <a:t> remove them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Non-descriptive error messages </a:t>
            </a:r>
            <a:r>
              <a:rPr lang="en-US" sz="3000" dirty="0" smtClean="0">
                <a:sym typeface="Wingdings" pitchFamily="2" charset="2"/>
              </a:rPr>
              <a:t> improve them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Absence of defensive programming </a:t>
            </a:r>
            <a:r>
              <a:rPr lang="en-US" sz="3000" dirty="0" smtClean="0">
                <a:sym typeface="Wingdings" pitchFamily="2" charset="2"/>
              </a:rPr>
              <a:t> add it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Refactoring Levels</a:t>
            </a:r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914400"/>
            <a:ext cx="6301528" cy="4378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3100" dirty="0" smtClean="0"/>
              <a:t>Replace a magic number with a named constant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Rename a variable with more informative name</a:t>
            </a:r>
            <a:endParaRPr lang="bg-BG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Replace an expression with a method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To simplify it or avoid code duplication</a:t>
            </a:r>
            <a:endParaRPr lang="bg-BG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Move an expression inline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Introduce an intermediate variable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Introduce explaining variable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Convert a multi-use variable to a multiple single-use variables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Create separate variable for each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 </a:t>
            </a:r>
            <a:endParaRPr lang="bg-BG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352800"/>
            <a:ext cx="223461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4.iconfinder.com/data/icons/free-large-business-icons/256/Card_file_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5152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a local variable for local purposes rather than a parameter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/>
              <a:t>a data primitive to a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Additional behavior / validation logic 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(constants)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to a class with subclasses with different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</a:t>
            </a:r>
            <a:r>
              <a:rPr lang="en-US" dirty="0"/>
              <a:t>an array to an </a:t>
            </a:r>
            <a:r>
              <a:rPr lang="en-US" dirty="0" smtClean="0"/>
              <a:t>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When you use an array with different types in it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</a:t>
            </a:r>
            <a:r>
              <a:rPr lang="en-US" dirty="0" smtClean="0"/>
              <a:t>Refactoring (2)</a:t>
            </a:r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876800"/>
            <a:ext cx="198068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Decompose a boolean expression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Move a complex boolean expression into a well-named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function</a:t>
            </a:r>
            <a:endParaRPr lang="bg-BG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 instead of a loop control variable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Return as soon as you know the answer instead of assigning a return value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Consolidate duplicated code in conditionals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Replace conditionals with polymorphism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Use null objects instead of testing for nulls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 </a:t>
            </a:r>
            <a:endParaRPr lang="bg-BG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19204" y="4238008"/>
            <a:ext cx="1869371" cy="223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100" dirty="0" smtClean="0"/>
              <a:t>Extract </a:t>
            </a:r>
            <a:r>
              <a:rPr lang="en-US" sz="3100" dirty="0"/>
              <a:t>method / </a:t>
            </a:r>
            <a:r>
              <a:rPr lang="en-US" sz="3100" dirty="0" smtClean="0"/>
              <a:t>inline method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Rename a method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Convert a long routine to a class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Add / remove parameter</a:t>
            </a:r>
          </a:p>
          <a:p>
            <a:pPr>
              <a:spcAft>
                <a:spcPts val="0"/>
              </a:spcAft>
            </a:pPr>
            <a:r>
              <a:rPr lang="en-US" sz="3100" dirty="0"/>
              <a:t>Combine similar methods </a:t>
            </a:r>
            <a:r>
              <a:rPr lang="en-US" sz="3100" dirty="0" smtClean="0"/>
              <a:t>by parameterizing them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Substitute a complex algorithm with simpler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en-US" sz="3100" dirty="0"/>
              <a:t>Separate methods whose behavior depends on parameters passed </a:t>
            </a:r>
            <a:r>
              <a:rPr lang="en-US" sz="3100" dirty="0" smtClean="0"/>
              <a:t>in (create new ones)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en-US" sz="3100" dirty="0"/>
              <a:t>Pass a whole object rather than specific fields</a:t>
            </a:r>
          </a:p>
          <a:p>
            <a:pPr>
              <a:spcAft>
                <a:spcPts val="0"/>
              </a:spcAft>
            </a:pPr>
            <a:r>
              <a:rPr lang="en-US" sz="3100" dirty="0"/>
              <a:t>Encapsulate </a:t>
            </a:r>
            <a:r>
              <a:rPr lang="en-US" sz="3100" dirty="0" smtClean="0"/>
              <a:t>downcast / return interface types</a:t>
            </a:r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48" y="1447800"/>
            <a:ext cx="24377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Change a structure to class and vice versa (in C#)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Pull members up / push members 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superclass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Collapse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inheritance with delegation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delegation with inheritance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59" y="3505200"/>
            <a:ext cx="3580705" cy="2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200" dirty="0" smtClean="0"/>
              <a:t>Extract interface(s) / keep </a:t>
            </a:r>
            <a:r>
              <a:rPr lang="en-US" sz="3200" dirty="0"/>
              <a:t>i</a:t>
            </a:r>
            <a:r>
              <a:rPr lang="en-US" sz="3200" dirty="0" smtClean="0"/>
              <a:t>nterface segregation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Move a method to another class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Split a class / merge classes / delete a class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Hide a delegating class</a:t>
            </a:r>
          </a:p>
          <a:p>
            <a:pPr lvl="1">
              <a:spcAft>
                <a:spcPts val="300"/>
              </a:spcAft>
            </a:pPr>
            <a:r>
              <a:rPr lang="en-US" sz="3000" dirty="0" smtClean="0"/>
              <a:t>A calls B and C when A should call B and B call C</a:t>
            </a:r>
          </a:p>
          <a:p>
            <a:pPr>
              <a:spcAft>
                <a:spcPts val="300"/>
              </a:spcAft>
            </a:pPr>
            <a:r>
              <a:rPr lang="en-US" sz="3200" dirty="0"/>
              <a:t>Remove the man in the middle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Introduce (use) an extension class</a:t>
            </a:r>
          </a:p>
          <a:p>
            <a:pPr lvl="1">
              <a:spcAft>
                <a:spcPts val="300"/>
              </a:spcAft>
            </a:pPr>
            <a:r>
              <a:rPr lang="en-US" sz="3000" dirty="0"/>
              <a:t>W</a:t>
            </a:r>
            <a:r>
              <a:rPr lang="en-US" sz="3000" dirty="0" smtClean="0"/>
              <a:t>hen you have no access to the original class</a:t>
            </a:r>
          </a:p>
          <a:p>
            <a:pPr lvl="1">
              <a:spcAft>
                <a:spcPts val="300"/>
              </a:spcAft>
            </a:pPr>
            <a:r>
              <a:rPr lang="en-US" sz="3000" dirty="0" smtClean="0"/>
              <a:t>Alternatively use the "Decorator"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28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Encapsulate an exposed member </a:t>
            </a:r>
            <a:r>
              <a:rPr lang="en-US" dirty="0" smtClean="0"/>
              <a:t>variable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In C# always use properties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In Java getter/setter methods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Define proper access to getters and setters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Remove setters to read-only data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Hide data and routines that are not intended to be used outside of the class / hierarchy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/>
              <a:t>Use strategy to avoid big class hierarchies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Apply other design patterns to solve common class and class hierarchy problems (façade, adapter, etc.)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</a:t>
            </a:r>
            <a:r>
              <a:rPr lang="en-US" dirty="0" smtClean="0"/>
              <a:t>Refactoring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refactoring </a:t>
            </a:r>
            <a:r>
              <a:rPr lang="en-US" dirty="0" smtClean="0"/>
              <a:t>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Why </a:t>
            </a:r>
            <a:r>
              <a:rPr lang="en-US" dirty="0" smtClean="0"/>
              <a:t>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Move class (set of classes) to another namespace / assembly</a:t>
            </a:r>
          </a:p>
          <a:p>
            <a:r>
              <a:rPr lang="en-US" sz="3600" dirty="0" smtClean="0"/>
              <a:t>Provide a factory method instead of a simple constructor / use fluent API</a:t>
            </a:r>
          </a:p>
          <a:p>
            <a:r>
              <a:rPr lang="en-US" sz="3600" dirty="0" smtClean="0"/>
              <a:t>Replace error codes with exceptions</a:t>
            </a:r>
          </a:p>
          <a:p>
            <a:r>
              <a:rPr lang="en-US" sz="3600" dirty="0" smtClean="0"/>
              <a:t>Extract strings to resource files</a:t>
            </a:r>
          </a:p>
          <a:p>
            <a:r>
              <a:rPr lang="en-US" sz="3600" dirty="0" smtClean="0"/>
              <a:t>Use dependency injection</a:t>
            </a:r>
          </a:p>
          <a:p>
            <a:r>
              <a:rPr lang="en-US" sz="3600" dirty="0" smtClean="0"/>
              <a:t>Apply architecture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Refactoring</a:t>
            </a:r>
            <a:endParaRPr lang="bg-BG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048000"/>
            <a:ext cx="3545244" cy="30097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932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Bad smells in the code </a:t>
            </a:r>
            <a:r>
              <a:rPr lang="en-US" dirty="0" smtClean="0"/>
              <a:t>indicate need of refactoring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reviewing someone else's code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2412" y="2261901"/>
            <a:ext cx="2133600" cy="15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(KISS principle)</a:t>
            </a:r>
          </a:p>
          <a:p>
            <a:r>
              <a:rPr lang="en-US" dirty="0" smtClean="0"/>
              <a:t>Avoid duplication (DRY principle)</a:t>
            </a:r>
          </a:p>
          <a:p>
            <a:r>
              <a:rPr lang="en-US" dirty="0" smtClean="0"/>
              <a:t>Make it expressive (self-documenting, comments, etc.)</a:t>
            </a:r>
          </a:p>
          <a:p>
            <a:r>
              <a:rPr lang="en-US" dirty="0" smtClean="0"/>
              <a:t>Reduce overall </a:t>
            </a:r>
            <a:r>
              <a:rPr lang="en-US" dirty="0"/>
              <a:t>code (KISS principle)</a:t>
            </a:r>
            <a:endParaRPr lang="en-US" dirty="0" smtClean="0"/>
          </a:p>
          <a:p>
            <a:r>
              <a:rPr lang="en-US" dirty="0" smtClean="0"/>
              <a:t>Separate concerns (decoupling)</a:t>
            </a:r>
          </a:p>
          <a:p>
            <a:r>
              <a:rPr lang="en-US" dirty="0" smtClean="0"/>
              <a:t>Appropriate level of abstraction (work through abstractions)</a:t>
            </a:r>
          </a:p>
          <a:p>
            <a:r>
              <a:rPr lang="en-US" dirty="0" smtClean="0"/>
              <a:t>Boy scout rule</a:t>
            </a:r>
          </a:p>
          <a:p>
            <a:pPr lvl="1"/>
            <a:r>
              <a:rPr lang="en-US" dirty="0" smtClean="0"/>
              <a:t>Leave your code better than you found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Main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Save the code you start with</a:t>
            </a:r>
          </a:p>
          <a:p>
            <a:pPr marL="715963" lvl="1" indent="-338138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Prepare tests 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r</a:t>
            </a:r>
            <a:r>
              <a:rPr lang="en-US" dirty="0" smtClean="0"/>
              <a:t>efactoring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refactoring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Don't </a:t>
            </a:r>
            <a:r>
              <a:rPr lang="en-US" dirty="0"/>
              <a:t>underestimate small </a:t>
            </a:r>
            <a:r>
              <a:rPr lang="en-US" dirty="0" smtClean="0"/>
              <a:t>changes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Run the tests and they should pass / else revert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Check-in (in the source control system)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Refactoring: The Typical Process</a:t>
            </a:r>
            <a:endParaRPr lang="en-US" dirty="0"/>
          </a:p>
        </p:txBody>
      </p:sp>
      <p:pic>
        <p:nvPicPr>
          <p:cNvPr id="2050" name="Picture 2" descr="https://cdn4.iconfinder.com/data/icons/SOPHISTIQUE/web_design/png/400/our_proces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3276600"/>
            <a:ext cx="3033600" cy="30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refactoring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"later" / TODO list</a:t>
            </a:r>
          </a:p>
          <a:p>
            <a:r>
              <a:rPr lang="en-US" dirty="0" smtClean="0"/>
              <a:t>Check-in / commit 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add-ins / Eclipse + plugins / others)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pic>
        <p:nvPicPr>
          <p:cNvPr id="3074" name="Picture 2" descr="http://www.iconsdb.com/icons/preview/orange/seo-tips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6002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37160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1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2327</Words>
  <Application>Microsoft Office PowerPoint</Application>
  <PresentationFormat>Custom</PresentationFormat>
  <Paragraphs>380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Refactoring: Improving the Quality of Existing Code</vt:lpstr>
      <vt:lpstr>Table of Contents</vt:lpstr>
      <vt:lpstr>What is Refactoring?</vt:lpstr>
      <vt:lpstr>Code Refactoring</vt:lpstr>
      <vt:lpstr>When to Refactor?</vt:lpstr>
      <vt:lpstr>Refactoring Main Principles</vt:lpstr>
      <vt:lpstr>Refactoring: The Typical Process</vt:lpstr>
      <vt:lpstr>Refactoring Tips</vt:lpstr>
      <vt:lpstr>Code Refactoring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Change Preventers (2)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Code Smells: The Couplers (4)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Refactoring Levels</vt:lpstr>
      <vt:lpstr>Data Level Refactoring </vt:lpstr>
      <vt:lpstr>Data Level Refactoring (2)</vt:lpstr>
      <vt:lpstr>Statement Level Refactoring </vt:lpstr>
      <vt:lpstr>Method Level Refactorings</vt:lpstr>
      <vt:lpstr>Class Level Refactorings</vt:lpstr>
      <vt:lpstr>Class Interface Refactorings</vt:lpstr>
      <vt:lpstr>Class Interface Refactoring (2)</vt:lpstr>
      <vt:lpstr>System Level Refactoring</vt:lpstr>
      <vt:lpstr>Code Refactoring</vt:lpstr>
      <vt:lpstr>SoftUni Diamond Partners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/>
  <cp:keywords>refactoring,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2015-03-04T13:33:42Z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