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394" r:id="rId4"/>
    <p:sldId id="395" r:id="rId5"/>
    <p:sldId id="396" r:id="rId6"/>
    <p:sldId id="397" r:id="rId7"/>
    <p:sldId id="398" r:id="rId8"/>
    <p:sldId id="426" r:id="rId9"/>
    <p:sldId id="427" r:id="rId10"/>
    <p:sldId id="429" r:id="rId11"/>
    <p:sldId id="432" r:id="rId12"/>
    <p:sldId id="433" r:id="rId13"/>
    <p:sldId id="430" r:id="rId14"/>
    <p:sldId id="419" r:id="rId15"/>
    <p:sldId id="420" r:id="rId16"/>
    <p:sldId id="413" r:id="rId17"/>
    <p:sldId id="414" r:id="rId18"/>
    <p:sldId id="415" r:id="rId19"/>
    <p:sldId id="416" r:id="rId20"/>
    <p:sldId id="417" r:id="rId21"/>
    <p:sldId id="418" r:id="rId22"/>
    <p:sldId id="421" r:id="rId23"/>
    <p:sldId id="431" r:id="rId24"/>
    <p:sldId id="423" r:id="rId25"/>
    <p:sldId id="42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7" Type="http://schemas.openxmlformats.org/officeDocument/2006/relationships/hyperlink" Target="http://jsperf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" TargetMode="External"/><Relationship Id="rId5" Type="http://schemas.openxmlformats.org/officeDocument/2006/relationships/hyperlink" Target="http://jsbin.com/" TargetMode="External"/><Relationship Id="rId4" Type="http://schemas.openxmlformats.org/officeDocument/2006/relationships/hyperlink" Target="http://www.jsli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odejstool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Tools for Writing / Editing / Debugging JavaScript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539" y="4197085"/>
            <a:ext cx="1805422" cy="1805422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572" y="3908858"/>
            <a:ext cx="4048687" cy="92995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72" y="5182475"/>
            <a:ext cx="4060109" cy="913525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C# debugger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breakpoint</a:t>
            </a:r>
            <a:r>
              <a:rPr lang="en-US" dirty="0" smtClean="0"/>
              <a:t> and start debugging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[F5]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smtClean="0"/>
              <a:t>Node.js </a:t>
            </a:r>
            <a:r>
              <a:rPr lang="en-US" dirty="0" smtClean="0"/>
              <a:t>in Visual Studio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0" y="2869142"/>
            <a:ext cx="483866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869142"/>
            <a:ext cx="510540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645676" y="4588933"/>
            <a:ext cx="628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17999" cy="557035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the console is lost just after my JS program finishes</a:t>
            </a:r>
          </a:p>
          <a:p>
            <a:pPr lvl="1"/>
            <a:r>
              <a:rPr lang="en-US" dirty="0" smtClean="0"/>
              <a:t>I can't see the program output</a:t>
            </a:r>
          </a:p>
          <a:p>
            <a:pPr lvl="1"/>
            <a:r>
              <a:rPr lang="en-US" dirty="0" smtClean="0"/>
              <a:t>How to keep it?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+ Node.js Tools: Lost Console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50" y="2514600"/>
            <a:ext cx="6704762" cy="3900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1066694"/>
            <a:ext cx="590753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80112"/>
            <a:ext cx="8938472" cy="820600"/>
          </a:xfrm>
        </p:spPr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smtClean="0"/>
              <a:t>+ Node.js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74" y="914400"/>
            <a:ext cx="6409948" cy="3634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60" y="1406593"/>
            <a:ext cx="3276600" cy="27844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56462" y="2417901"/>
            <a:ext cx="4400550" cy="820600"/>
          </a:xfrm>
        </p:spPr>
        <p:txBody>
          <a:bodyPr/>
          <a:lstStyle/>
          <a:p>
            <a:r>
              <a:rPr lang="en-US" noProof="1" smtClean="0"/>
              <a:t>WebStorm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89812" y="3410967"/>
            <a:ext cx="4133850" cy="1365365"/>
          </a:xfrm>
        </p:spPr>
        <p:txBody>
          <a:bodyPr/>
          <a:lstStyle/>
          <a:p>
            <a:r>
              <a:rPr lang="en-US" dirty="0" smtClean="0"/>
              <a:t>A Very Smart </a:t>
            </a:r>
            <a:r>
              <a:rPr lang="en-US" dirty="0" smtClean="0"/>
              <a:t>JavaScript 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8" y="1236320"/>
            <a:ext cx="6102344" cy="49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772997" cy="5550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IDE suitable for both client-side JS and server-side (Node.js) development</a:t>
            </a:r>
          </a:p>
          <a:p>
            <a:r>
              <a:rPr lang="en-US" dirty="0" smtClean="0"/>
              <a:t>Build JavaScript code</a:t>
            </a:r>
          </a:p>
          <a:p>
            <a:r>
              <a:rPr lang="en-US" dirty="0" smtClean="0"/>
              <a:t>Debug JavaScript code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intelli</a:t>
            </a:r>
            <a:r>
              <a:rPr lang="en-US" dirty="0" smtClean="0"/>
              <a:t>-sense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SASS/LESS/Stylus CSS preprocessors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/</a:t>
            </a:r>
            <a:r>
              <a:rPr lang="en-US" dirty="0" err="1" smtClean="0"/>
              <a:t>TypeScript</a:t>
            </a:r>
            <a:r>
              <a:rPr lang="en-US" dirty="0" smtClean="0"/>
              <a:t> JavaScript preprocessors</a:t>
            </a:r>
          </a:p>
          <a:p>
            <a:pPr lvl="1"/>
            <a:r>
              <a:rPr lang="en-US" dirty="0" err="1" smtClean="0"/>
              <a:t>Emmet</a:t>
            </a:r>
            <a:r>
              <a:rPr lang="en-US" dirty="0" smtClean="0"/>
              <a:t> coding</a:t>
            </a:r>
          </a:p>
          <a:p>
            <a:r>
              <a:rPr lang="en-US" dirty="0" smtClean="0"/>
              <a:t>Paid product (free 1 year license for </a:t>
            </a:r>
            <a:r>
              <a:rPr lang="en-US" dirty="0" err="1" smtClean="0"/>
              <a:t>SoftUni</a:t>
            </a:r>
            <a:r>
              <a:rPr lang="en-US" dirty="0" smtClean="0"/>
              <a:t> student)</a:t>
            </a:r>
          </a:p>
        </p:txBody>
      </p:sp>
      <p:pic>
        <p:nvPicPr>
          <p:cNvPr id="1026" name="Picture 2" descr="http://i.stack.imgur.com/LZJ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905000"/>
            <a:ext cx="4267200" cy="25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944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  <p:pic>
        <p:nvPicPr>
          <p:cNvPr id="1026" name="Picture 2" descr="http://www.w3resource.com/web-development-tools/images/debug-javascript-firebug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85" y="1066800"/>
            <a:ext cx="62579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reativebloq.futurecdn.net/sites/creativebloq.com/files/imagecache/v2_article_image/articles/article/2012/03/breakpoint1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493914"/>
            <a:ext cx="3733800" cy="20937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jasonbobich.com/wp-content/uploads/2010/08/fir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701723"/>
            <a:ext cx="5048250" cy="19240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</a:t>
            </a:r>
            <a:r>
              <a:rPr lang="en-US" dirty="0" smtClean="0"/>
              <a:t>tool / plugin </a:t>
            </a:r>
            <a:r>
              <a:rPr lang="en-US" dirty="0" smtClean="0"/>
              <a:t>that makes it easier</a:t>
            </a:r>
          </a:p>
          <a:p>
            <a:pPr lvl="1"/>
            <a:r>
              <a:rPr lang="en-US" dirty="0" smtClean="0"/>
              <a:t>Firefox </a:t>
            </a:r>
            <a:r>
              <a:rPr lang="en-US" dirty="0" smtClean="0"/>
              <a:t>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Firebug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getfirebug.com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Chrome and Opera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Web Developer Tools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[F12]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612" y="47244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2" y="56817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getfirebug.com/perch/resources/1261603325j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85" y="1219200"/>
            <a:ext cx="7172325" cy="32575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819400"/>
            <a:ext cx="8938472" cy="820600"/>
          </a:xfrm>
        </p:spPr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3733800"/>
            <a:ext cx="8938472" cy="719034"/>
          </a:xfrm>
        </p:spPr>
        <p:txBody>
          <a:bodyPr/>
          <a:lstStyle/>
          <a:p>
            <a:r>
              <a:rPr lang="en-US" dirty="0" smtClean="0"/>
              <a:t>Tools for JS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code quality tools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www.jshint.com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www.jslint.com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5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7"/>
              </a:rPr>
              <a:t>http://jsperf.com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07864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with </a:t>
            </a:r>
            <a:r>
              <a:rPr lang="en-US" dirty="0" smtClean="0"/>
              <a:t>Plugins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WebStorm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</a:t>
            </a: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4290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743200"/>
            <a:ext cx="8938472" cy="820600"/>
          </a:xfrm>
        </p:spPr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624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JS Developer Tools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WebStorm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Visual Studio + Node.js Tools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JS Debuggers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[F12] 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Utilities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JSHint, JSLint, JSBin</a:t>
            </a:r>
            <a:r>
              <a:rPr lang="en-US" sz="2800" dirty="0" smtClean="0"/>
              <a:t>, 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52" y="12192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41615" y="46509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/>
              <a:t>JavaScript Tools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3923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524765"/>
            <a:ext cx="7924800" cy="8206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376966"/>
            <a:ext cx="7924800" cy="719034"/>
          </a:xfrm>
        </p:spPr>
        <p:txBody>
          <a:bodyPr/>
          <a:lstStyle/>
          <a:p>
            <a:r>
              <a:rPr lang="en-US" dirty="0" smtClean="0"/>
              <a:t>Know </a:t>
            </a:r>
            <a:r>
              <a:rPr lang="en-US" dirty="0" smtClean="0"/>
              <a:t>Your Tools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676400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an interpreted language</a:t>
            </a:r>
          </a:p>
          <a:p>
            <a:pPr lvl="1"/>
            <a:r>
              <a:rPr lang="en-US" dirty="0" smtClean="0"/>
              <a:t>Usually run </a:t>
            </a:r>
            <a:r>
              <a:rPr lang="en-US" dirty="0" smtClean="0"/>
              <a:t>by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May be run on the </a:t>
            </a:r>
            <a:r>
              <a:rPr lang="en-US" dirty="0" smtClean="0"/>
              <a:t>server-side</a:t>
            </a:r>
            <a:endParaRPr lang="en-US" dirty="0" smtClean="0"/>
          </a:p>
          <a:p>
            <a:r>
              <a:rPr lang="en-US" dirty="0" smtClean="0"/>
              <a:t>Coding in JavaScript needs just a text editor</a:t>
            </a:r>
            <a:endParaRPr lang="en-US" dirty="0" smtClean="0"/>
          </a:p>
          <a:p>
            <a:pPr lvl="1"/>
            <a:r>
              <a:rPr lang="en-US" dirty="0" smtClean="0"/>
              <a:t>Yet, there are many tools that </a:t>
            </a:r>
            <a:r>
              <a:rPr lang="en-US" dirty="0" smtClean="0"/>
              <a:t>simplify</a:t>
            </a:r>
            <a:r>
              <a:rPr lang="en-US" dirty="0" smtClean="0"/>
              <a:t> </a:t>
            </a:r>
            <a:r>
              <a:rPr lang="en-US" dirty="0" smtClean="0"/>
              <a:t>JavaScript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Editors</a:t>
            </a:r>
            <a:r>
              <a:rPr lang="en-US" dirty="0" smtClean="0"/>
              <a:t>, debuggers, </a:t>
            </a:r>
            <a:r>
              <a:rPr lang="en-US" dirty="0" smtClean="0"/>
              <a:t>code analyzers, etc…</a:t>
            </a:r>
          </a:p>
          <a:p>
            <a:pPr lvl="1"/>
            <a:r>
              <a:rPr lang="en-US" dirty="0" smtClean="0"/>
              <a:t>Good JS IDEs support features like:</a:t>
            </a:r>
          </a:p>
          <a:p>
            <a:pPr lvl="2"/>
            <a:r>
              <a:rPr lang="en-US" dirty="0" smtClean="0"/>
              <a:t>Integrated debugging, autocomplete, syntax checking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0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60143"/>
            <a:ext cx="7924800" cy="1568497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3006851"/>
            <a:ext cx="7924800" cy="719034"/>
          </a:xfrm>
        </p:spPr>
        <p:txBody>
          <a:bodyPr/>
          <a:lstStyle/>
          <a:p>
            <a:r>
              <a:rPr lang="en-US" dirty="0" smtClean="0"/>
              <a:t>Coding JavaScript </a:t>
            </a:r>
            <a:r>
              <a:rPr lang="en-US" dirty="0" smtClean="0"/>
              <a:t>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4236559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12" y="4236559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1272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</a:t>
            </a:r>
            <a:r>
              <a:rPr lang="en-US" dirty="0" smtClean="0"/>
              <a:t>Text + Plugins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/>
              <a:t>+ Node.js Tools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</a:t>
            </a:r>
            <a:r>
              <a:rPr lang="en-US" dirty="0" err="1" smtClean="0"/>
              <a:t>WebStorm</a:t>
            </a:r>
            <a:r>
              <a:rPr lang="en-US" dirty="0" smtClean="0"/>
              <a:t>, Vim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1" y="2514600"/>
            <a:ext cx="8938472" cy="820600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Studio + Node.js Tools</a:t>
            </a:r>
            <a:endParaRPr lang="en-US" dirty="0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9" t="-15316" r="-5739" b="-15316"/>
          <a:stretch/>
        </p:blipFill>
        <p:spPr bwMode="auto">
          <a:xfrm>
            <a:off x="1774082" y="3843998"/>
            <a:ext cx="8435130" cy="1881728"/>
          </a:xfrm>
          <a:prstGeom prst="roundRect">
            <a:avLst>
              <a:gd name="adj" fmla="val 4433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27967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 smtClean="0"/>
              <a:t>is the main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smtClean="0"/>
              <a:t>tool for creating .NET apps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r>
              <a:rPr lang="en-US" dirty="0"/>
              <a:t>VS 2012/2013 are </a:t>
            </a:r>
            <a:r>
              <a:rPr lang="en-US" dirty="0" smtClean="0"/>
              <a:t>ready-to-use </a:t>
            </a:r>
            <a:r>
              <a:rPr lang="en-US" dirty="0"/>
              <a:t>for JavaScript coding</a:t>
            </a:r>
          </a:p>
          <a:p>
            <a:pPr lvl="1"/>
            <a:r>
              <a:rPr lang="en-US" dirty="0"/>
              <a:t>They have pretty good </a:t>
            </a:r>
            <a:r>
              <a:rPr lang="en-US" dirty="0" err="1"/>
              <a:t>intelli</a:t>
            </a:r>
            <a:r>
              <a:rPr lang="en-US" dirty="0"/>
              <a:t>-sense, code highlighting, etc…</a:t>
            </a:r>
          </a:p>
          <a:p>
            <a:pPr lvl="1"/>
            <a:r>
              <a:rPr lang="en-US" dirty="0"/>
              <a:t>There are paid and free </a:t>
            </a:r>
            <a:r>
              <a:rPr lang="en-US" dirty="0" smtClean="0"/>
              <a:t>versions</a:t>
            </a:r>
          </a:p>
          <a:p>
            <a:pPr lvl="2"/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Web Developer / Express / Premium / Ultimate</a:t>
            </a:r>
          </a:p>
          <a:p>
            <a:r>
              <a:rPr lang="en-US" dirty="0" smtClean="0"/>
              <a:t>Use Node.js Tools for VS</a:t>
            </a:r>
          </a:p>
          <a:p>
            <a:pPr lvl="1"/>
            <a:r>
              <a:rPr lang="en-US" dirty="0" smtClean="0"/>
              <a:t>To enable server-side execution and debugging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Tools </a:t>
            </a:r>
            <a:r>
              <a:rPr lang="en-US" dirty="0" smtClean="0"/>
              <a:t>Plugin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nodejstools.codeplex.com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Node.js into Visual Studio</a:t>
            </a:r>
          </a:p>
          <a:p>
            <a:pPr lvl="1"/>
            <a:r>
              <a:rPr lang="en-US" dirty="0"/>
              <a:t>Powerful, well integrated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pPr lvl="1"/>
            <a:r>
              <a:rPr lang="en-US" dirty="0"/>
              <a:t>Has no DOM, runs out of the browser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Tools for </a:t>
            </a:r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4800600"/>
            <a:ext cx="8434387" cy="14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733</Words>
  <Application>Microsoft Office PowerPoint</Application>
  <PresentationFormat>Custom</PresentationFormat>
  <Paragraphs>148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JavaScript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Visual Studio + Node.js Tools</vt:lpstr>
      <vt:lpstr>Visual Studio</vt:lpstr>
      <vt:lpstr>Node.js Tools for Visual Studio</vt:lpstr>
      <vt:lpstr>Debugging Node.js in Visual Studio</vt:lpstr>
      <vt:lpstr>VS + Node.js Tools: Lost Console Output</vt:lpstr>
      <vt:lpstr>Visual Studio + Node.js Tools</vt:lpstr>
      <vt:lpstr>WebStorm</vt:lpstr>
      <vt:lpstr>WebStorm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Summary</vt:lpstr>
      <vt:lpstr>JavaScript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Tools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2014-11-07T13:45:47Z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