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38"/>
    <p:restoredTop sz="94737"/>
  </p:normalViewPr>
  <p:slideViewPr>
    <p:cSldViewPr snapToGrid="0" snapToObjects="1">
      <p:cViewPr varScale="1">
        <p:scale>
          <a:sx n="169" d="100"/>
          <a:sy n="169"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14371-4631-2B47-84A0-426C84BB6459}"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72F7C-629B-174C-BBA9-D8FCB002A913}" type="slidenum">
              <a:rPr lang="en-US" smtClean="0"/>
              <a:t>‹#›</a:t>
            </a:fld>
            <a:endParaRPr lang="en-US"/>
          </a:p>
        </p:txBody>
      </p:sp>
    </p:spTree>
    <p:extLst>
      <p:ext uri="{BB962C8B-B14F-4D97-AF65-F5344CB8AC3E}">
        <p14:creationId xmlns:p14="http://schemas.microsoft.com/office/powerpoint/2010/main" val="3359700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72F7C-629B-174C-BBA9-D8FCB002A913}" type="slidenum">
              <a:rPr lang="en-US" smtClean="0"/>
              <a:t>1</a:t>
            </a:fld>
            <a:endParaRPr lang="en-US"/>
          </a:p>
        </p:txBody>
      </p:sp>
    </p:spTree>
    <p:extLst>
      <p:ext uri="{BB962C8B-B14F-4D97-AF65-F5344CB8AC3E}">
        <p14:creationId xmlns:p14="http://schemas.microsoft.com/office/powerpoint/2010/main" val="344412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2D6E-DD3B-8D4A-86A8-6EA2B5CBB7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33E2709-B680-DF43-ACF3-298315AA7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F92114-0BC6-EB4A-82E8-6EE484BDC902}"/>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5" name="Footer Placeholder 4">
            <a:extLst>
              <a:ext uri="{FF2B5EF4-FFF2-40B4-BE49-F238E27FC236}">
                <a16:creationId xmlns:a16="http://schemas.microsoft.com/office/drawing/2014/main" id="{E9A97A0C-8DF5-FF46-97CC-9E53DF136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75B52-C153-3743-953B-43FD51AB90F2}"/>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383222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C559-0E5E-0847-9C11-443523456AC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0A94F0-139D-5040-9433-8810B17389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399CAD-F69C-1B43-8F3C-723947796275}"/>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5" name="Footer Placeholder 4">
            <a:extLst>
              <a:ext uri="{FF2B5EF4-FFF2-40B4-BE49-F238E27FC236}">
                <a16:creationId xmlns:a16="http://schemas.microsoft.com/office/drawing/2014/main" id="{43687A70-77D4-2747-81B9-504F4EDC7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A79C0-7387-8749-9AD3-44A9EBC72720}"/>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47447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15159-591E-1C47-A463-5B73F273770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9D7207-8185-DF42-93D6-B383E2BD358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5E6126-DCC4-CC46-8B09-70F03617D0D6}"/>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5" name="Footer Placeholder 4">
            <a:extLst>
              <a:ext uri="{FF2B5EF4-FFF2-40B4-BE49-F238E27FC236}">
                <a16:creationId xmlns:a16="http://schemas.microsoft.com/office/drawing/2014/main" id="{21C45564-9710-E54B-9E89-4E9839BE0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83C0F-51F0-B34B-9F8F-D7514B948A6E}"/>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2955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198A4-2068-DC48-A4E8-8C0C18B349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7E72BB-1841-1C47-81B7-41232F19313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1AA5C6-BB61-1C44-9A22-5A6DA9A66C9B}"/>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5" name="Footer Placeholder 4">
            <a:extLst>
              <a:ext uri="{FF2B5EF4-FFF2-40B4-BE49-F238E27FC236}">
                <a16:creationId xmlns:a16="http://schemas.microsoft.com/office/drawing/2014/main" id="{FC8D0D28-7479-664E-9B50-38AA06FA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EC4C1-FEF9-1043-BECD-B54B6AE759E4}"/>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3971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AC94-6E35-EF49-98DD-BF32F786DB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77CCDC0-A6C2-3146-B58D-A57B8FFA2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E93604E-2310-B140-93BA-EFF13E8A0A58}"/>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5" name="Footer Placeholder 4">
            <a:extLst>
              <a:ext uri="{FF2B5EF4-FFF2-40B4-BE49-F238E27FC236}">
                <a16:creationId xmlns:a16="http://schemas.microsoft.com/office/drawing/2014/main" id="{F983EAFD-C989-CA48-BAE7-EAA5658F5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BD5CD-953C-FC44-A3A6-A80B78337EF8}"/>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311491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790C-E697-D640-B08D-D5CBFBA2C84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3522B0-D13E-B947-A35F-DEAA69FF478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7558EA-8521-654A-820A-F84BCDEBEB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CDCC81-65DC-0C42-AA84-7C3D7C5A8098}"/>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6" name="Footer Placeholder 5">
            <a:extLst>
              <a:ext uri="{FF2B5EF4-FFF2-40B4-BE49-F238E27FC236}">
                <a16:creationId xmlns:a16="http://schemas.microsoft.com/office/drawing/2014/main" id="{4CAE351F-A76A-C842-9580-8E95ADE48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D9C44-7BA5-D848-91A7-DBF9A3633F23}"/>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28723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B9DE-E57F-434C-9559-8AEA1AAB10C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B22591-158C-434C-A2C9-B0E24F5C0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04897A-C2C6-3445-9388-C04CA50BAD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7727FB9-97DD-6148-AC03-9015263AF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429CAB-FCF9-FF47-81CF-3F6E70446F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A7B61FA-55AD-3F43-93E1-FBD6E4EA15A9}"/>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8" name="Footer Placeholder 7">
            <a:extLst>
              <a:ext uri="{FF2B5EF4-FFF2-40B4-BE49-F238E27FC236}">
                <a16:creationId xmlns:a16="http://schemas.microsoft.com/office/drawing/2014/main" id="{7793A197-BFBF-A140-AC95-B1E43F41E5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D30855-5EB2-FC40-BEE5-C4603B89E3C8}"/>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2635175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C44E-04A8-D34C-B086-23F3A675B2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A025CD-4E26-B54B-AE27-364A4810D5BC}"/>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4" name="Footer Placeholder 3">
            <a:extLst>
              <a:ext uri="{FF2B5EF4-FFF2-40B4-BE49-F238E27FC236}">
                <a16:creationId xmlns:a16="http://schemas.microsoft.com/office/drawing/2014/main" id="{E56DFD8A-0DAB-C946-B490-55CCF32438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0AA5CE-DB75-0D48-AF9A-16834926C0B4}"/>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253830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8E6D4-69CA-D341-95E0-F71A2882C5EF}"/>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3" name="Footer Placeholder 2">
            <a:extLst>
              <a:ext uri="{FF2B5EF4-FFF2-40B4-BE49-F238E27FC236}">
                <a16:creationId xmlns:a16="http://schemas.microsoft.com/office/drawing/2014/main" id="{817FC40E-8BD0-234A-81DF-2162D809A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265A5-DD45-4940-9122-344D6A27A807}"/>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325326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9B08-AE5B-F34E-9F9F-F4C4FCF3C5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B00426-74D4-1D44-986B-D3CC67B45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F22491-9800-1845-9FDC-3AE3428F4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57B05D-D16B-A643-BDFE-A7D64974AE89}"/>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6" name="Footer Placeholder 5">
            <a:extLst>
              <a:ext uri="{FF2B5EF4-FFF2-40B4-BE49-F238E27FC236}">
                <a16:creationId xmlns:a16="http://schemas.microsoft.com/office/drawing/2014/main" id="{C489ABD3-A16B-8C44-A5BA-B65755CD0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FA391-8D88-7243-B38D-72F3202ABE60}"/>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368933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86D1-9155-D44D-B994-60DF99E4E7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06E6CCB-DBC3-2744-8AE4-D640414E7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933BEC-9E27-C04A-83B3-0021A162F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6E6E9A-D951-1B43-A77D-B66575091636}"/>
              </a:ext>
            </a:extLst>
          </p:cNvPr>
          <p:cNvSpPr>
            <a:spLocks noGrp="1"/>
          </p:cNvSpPr>
          <p:nvPr>
            <p:ph type="dt" sz="half" idx="10"/>
          </p:nvPr>
        </p:nvSpPr>
        <p:spPr/>
        <p:txBody>
          <a:bodyPr/>
          <a:lstStyle/>
          <a:p>
            <a:fld id="{D0434671-FFE8-734A-8873-7DF973FA5337}" type="datetimeFigureOut">
              <a:rPr lang="en-US" smtClean="0"/>
              <a:t>1/24/20</a:t>
            </a:fld>
            <a:endParaRPr lang="en-US"/>
          </a:p>
        </p:txBody>
      </p:sp>
      <p:sp>
        <p:nvSpPr>
          <p:cNvPr id="6" name="Footer Placeholder 5">
            <a:extLst>
              <a:ext uri="{FF2B5EF4-FFF2-40B4-BE49-F238E27FC236}">
                <a16:creationId xmlns:a16="http://schemas.microsoft.com/office/drawing/2014/main" id="{ED183CD8-8A8F-7241-ADC1-63A599A87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171D2-A226-524B-A60B-F3DF517EAEE1}"/>
              </a:ext>
            </a:extLst>
          </p:cNvPr>
          <p:cNvSpPr>
            <a:spLocks noGrp="1"/>
          </p:cNvSpPr>
          <p:nvPr>
            <p:ph type="sldNum" sz="quarter" idx="12"/>
          </p:nvPr>
        </p:nvSpPr>
        <p:spPr/>
        <p:txBody>
          <a:bodyPr/>
          <a:lstStyle/>
          <a:p>
            <a:fld id="{36F984D7-0103-5E4E-902C-95455D1AB87D}" type="slidenum">
              <a:rPr lang="en-US" smtClean="0"/>
              <a:t>‹#›</a:t>
            </a:fld>
            <a:endParaRPr lang="en-US"/>
          </a:p>
        </p:txBody>
      </p:sp>
    </p:spTree>
    <p:extLst>
      <p:ext uri="{BB962C8B-B14F-4D97-AF65-F5344CB8AC3E}">
        <p14:creationId xmlns:p14="http://schemas.microsoft.com/office/powerpoint/2010/main" val="301541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E0923-8156-444C-AD53-ED877AECC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445D79-3561-8547-8533-68EB0414E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99D42E-1190-184A-BC29-64DC7743F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34671-FFE8-734A-8873-7DF973FA5337}" type="datetimeFigureOut">
              <a:rPr lang="en-US" smtClean="0"/>
              <a:t>1/24/20</a:t>
            </a:fld>
            <a:endParaRPr lang="en-US"/>
          </a:p>
        </p:txBody>
      </p:sp>
      <p:sp>
        <p:nvSpPr>
          <p:cNvPr id="5" name="Footer Placeholder 4">
            <a:extLst>
              <a:ext uri="{FF2B5EF4-FFF2-40B4-BE49-F238E27FC236}">
                <a16:creationId xmlns:a16="http://schemas.microsoft.com/office/drawing/2014/main" id="{8B85C16C-733A-174E-8B06-01E5136B3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988D54-BCA7-4D4C-A6DF-F8AEAE62B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984D7-0103-5E4E-902C-95455D1AB87D}" type="slidenum">
              <a:rPr lang="en-US" smtClean="0"/>
              <a:t>‹#›</a:t>
            </a:fld>
            <a:endParaRPr lang="en-US"/>
          </a:p>
        </p:txBody>
      </p:sp>
    </p:spTree>
    <p:extLst>
      <p:ext uri="{BB962C8B-B14F-4D97-AF65-F5344CB8AC3E}">
        <p14:creationId xmlns:p14="http://schemas.microsoft.com/office/powerpoint/2010/main" val="1458988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C39A67-828B-254E-9FD9-EFD047B369A6}"/>
              </a:ext>
            </a:extLst>
          </p:cNvPr>
          <p:cNvSpPr txBox="1"/>
          <p:nvPr/>
        </p:nvSpPr>
        <p:spPr>
          <a:xfrm>
            <a:off x="5341787" y="104802"/>
            <a:ext cx="1508426" cy="369332"/>
          </a:xfrm>
          <a:prstGeom prst="rect">
            <a:avLst/>
          </a:prstGeom>
          <a:noFill/>
        </p:spPr>
        <p:txBody>
          <a:bodyPr wrap="none" rtlCol="0">
            <a:spAutoFit/>
          </a:bodyPr>
          <a:lstStyle/>
          <a:p>
            <a:r>
              <a:rPr lang="en-US" dirty="0"/>
              <a:t>actuators.json</a:t>
            </a:r>
          </a:p>
        </p:txBody>
      </p:sp>
      <p:sp>
        <p:nvSpPr>
          <p:cNvPr id="8" name="TextBox 7">
            <a:extLst>
              <a:ext uri="{FF2B5EF4-FFF2-40B4-BE49-F238E27FC236}">
                <a16:creationId xmlns:a16="http://schemas.microsoft.com/office/drawing/2014/main" id="{002D2BCA-068D-E643-8872-76E5862F644F}"/>
              </a:ext>
            </a:extLst>
          </p:cNvPr>
          <p:cNvSpPr txBox="1"/>
          <p:nvPr/>
        </p:nvSpPr>
        <p:spPr>
          <a:xfrm>
            <a:off x="805192" y="479345"/>
            <a:ext cx="10581615" cy="646331"/>
          </a:xfrm>
          <a:prstGeom prst="rect">
            <a:avLst/>
          </a:prstGeom>
          <a:noFill/>
        </p:spPr>
        <p:txBody>
          <a:bodyPr wrap="none" rtlCol="0">
            <a:spAutoFit/>
          </a:bodyPr>
          <a:lstStyle/>
          <a:p>
            <a:r>
              <a:rPr lang="en-US" dirty="0"/>
              <a:t>The actuators.json file provides all the information needed for initiating a connection and executing commands</a:t>
            </a:r>
          </a:p>
          <a:p>
            <a:r>
              <a:rPr lang="en-US" dirty="0"/>
              <a:t> on an actuator, and in the case of iosacl-adapter that is a Cisco router that supports ACL.</a:t>
            </a:r>
          </a:p>
        </p:txBody>
      </p:sp>
      <p:graphicFrame>
        <p:nvGraphicFramePr>
          <p:cNvPr id="11" name="Table 10">
            <a:extLst>
              <a:ext uri="{FF2B5EF4-FFF2-40B4-BE49-F238E27FC236}">
                <a16:creationId xmlns:a16="http://schemas.microsoft.com/office/drawing/2014/main" id="{ECA1A3D3-DBE9-3344-B802-8798DC2AD5DB}"/>
              </a:ext>
            </a:extLst>
          </p:cNvPr>
          <p:cNvGraphicFramePr>
            <a:graphicFrameLocks noGrp="1"/>
          </p:cNvGraphicFramePr>
          <p:nvPr>
            <p:extLst>
              <p:ext uri="{D42A27DB-BD31-4B8C-83A1-F6EECF244321}">
                <p14:modId xmlns:p14="http://schemas.microsoft.com/office/powerpoint/2010/main" val="1574652965"/>
              </p:ext>
            </p:extLst>
          </p:nvPr>
        </p:nvGraphicFramePr>
        <p:xfrm>
          <a:off x="79023" y="1119597"/>
          <a:ext cx="9866492" cy="5629768"/>
        </p:xfrm>
        <a:graphic>
          <a:graphicData uri="http://schemas.openxmlformats.org/drawingml/2006/table">
            <a:tbl>
              <a:tblPr firstRow="1" bandRow="1">
                <a:tableStyleId>{5C22544A-7EE6-4342-B048-85BDC9FD1C3A}</a:tableStyleId>
              </a:tblPr>
              <a:tblGrid>
                <a:gridCol w="2466623">
                  <a:extLst>
                    <a:ext uri="{9D8B030D-6E8A-4147-A177-3AD203B41FA5}">
                      <a16:colId xmlns:a16="http://schemas.microsoft.com/office/drawing/2014/main" val="2222293477"/>
                    </a:ext>
                  </a:extLst>
                </a:gridCol>
                <a:gridCol w="1924755">
                  <a:extLst>
                    <a:ext uri="{9D8B030D-6E8A-4147-A177-3AD203B41FA5}">
                      <a16:colId xmlns:a16="http://schemas.microsoft.com/office/drawing/2014/main" val="3534613210"/>
                    </a:ext>
                  </a:extLst>
                </a:gridCol>
                <a:gridCol w="2314222">
                  <a:extLst>
                    <a:ext uri="{9D8B030D-6E8A-4147-A177-3AD203B41FA5}">
                      <a16:colId xmlns:a16="http://schemas.microsoft.com/office/drawing/2014/main" val="1786293657"/>
                    </a:ext>
                  </a:extLst>
                </a:gridCol>
                <a:gridCol w="3160892">
                  <a:extLst>
                    <a:ext uri="{9D8B030D-6E8A-4147-A177-3AD203B41FA5}">
                      <a16:colId xmlns:a16="http://schemas.microsoft.com/office/drawing/2014/main" val="2223556109"/>
                    </a:ext>
                  </a:extLst>
                </a:gridCol>
              </a:tblGrid>
              <a:tr h="356728">
                <a:tc>
                  <a:txBody>
                    <a:bodyPr/>
                    <a:lstStyle/>
                    <a:p>
                      <a:r>
                        <a:rPr lang="en-US" sz="1100" dirty="0"/>
                        <a:t>Key</a:t>
                      </a:r>
                    </a:p>
                  </a:txBody>
                  <a:tcPr/>
                </a:tc>
                <a:tc>
                  <a:txBody>
                    <a:bodyPr/>
                    <a:lstStyle/>
                    <a:p>
                      <a:r>
                        <a:rPr lang="en-US" sz="1100" dirty="0"/>
                        <a:t>Value</a:t>
                      </a:r>
                    </a:p>
                  </a:txBody>
                  <a:tcPr/>
                </a:tc>
                <a:tc>
                  <a:txBody>
                    <a:bodyPr/>
                    <a:lstStyle/>
                    <a:p>
                      <a:r>
                        <a:rPr lang="en-US" sz="1100" dirty="0"/>
                        <a:t>Required for the adapter</a:t>
                      </a:r>
                    </a:p>
                  </a:txBody>
                  <a:tcPr/>
                </a:tc>
                <a:tc>
                  <a:txBody>
                    <a:bodyPr/>
                    <a:lstStyle/>
                    <a:p>
                      <a:r>
                        <a:rPr lang="en-US" sz="1100" dirty="0"/>
                        <a:t>Description</a:t>
                      </a:r>
                    </a:p>
                  </a:txBody>
                  <a:tcPr/>
                </a:tc>
                <a:extLst>
                  <a:ext uri="{0D108BD9-81ED-4DB2-BD59-A6C34878D82A}">
                    <a16:rowId xmlns:a16="http://schemas.microsoft.com/office/drawing/2014/main" val="1187109600"/>
                  </a:ext>
                </a:extLst>
              </a:tr>
              <a:tr h="370840">
                <a:tc>
                  <a:txBody>
                    <a:bodyPr/>
                    <a:lstStyle/>
                    <a:p>
                      <a:r>
                        <a:rPr lang="en-US" sz="1100" dirty="0"/>
                        <a:t>asset_id</a:t>
                      </a:r>
                    </a:p>
                  </a:txBody>
                  <a:tcPr/>
                </a:tc>
                <a:tc>
                  <a:txBody>
                    <a:bodyPr/>
                    <a:lstStyle/>
                    <a:p>
                      <a:r>
                        <a:rPr lang="en-US" sz="1100" dirty="0"/>
                        <a:t>String</a:t>
                      </a:r>
                    </a:p>
                  </a:txBody>
                  <a:tcPr/>
                </a:tc>
                <a:tc>
                  <a:txBody>
                    <a:bodyPr/>
                    <a:lstStyle/>
                    <a:p>
                      <a:r>
                        <a:rPr lang="en-US" sz="1100" dirty="0"/>
                        <a:t>yes</a:t>
                      </a:r>
                    </a:p>
                  </a:txBody>
                  <a:tcPr/>
                </a:tc>
                <a:tc>
                  <a:txBody>
                    <a:bodyPr/>
                    <a:lstStyle/>
                    <a:p>
                      <a:r>
                        <a:rPr lang="en-US" sz="1100" dirty="0"/>
                        <a:t>The ID of the actuator – It maps with the actuator specifier in the OpenC2 command</a:t>
                      </a:r>
                    </a:p>
                  </a:txBody>
                  <a:tcPr/>
                </a:tc>
                <a:extLst>
                  <a:ext uri="{0D108BD9-81ED-4DB2-BD59-A6C34878D82A}">
                    <a16:rowId xmlns:a16="http://schemas.microsoft.com/office/drawing/2014/main" val="1462318644"/>
                  </a:ext>
                </a:extLst>
              </a:tr>
              <a:tr h="370840">
                <a:tc>
                  <a:txBody>
                    <a:bodyPr/>
                    <a:lstStyle/>
                    <a:p>
                      <a:r>
                        <a:rPr lang="en-US" sz="1100" dirty="0"/>
                        <a:t>description</a:t>
                      </a:r>
                    </a:p>
                  </a:txBody>
                  <a:tcPr/>
                </a:tc>
                <a:tc>
                  <a:txBody>
                    <a:bodyPr/>
                    <a:lstStyle/>
                    <a:p>
                      <a:r>
                        <a:rPr lang="en-US" sz="1100" dirty="0"/>
                        <a:t>String</a:t>
                      </a:r>
                    </a:p>
                  </a:txBody>
                  <a:tcPr/>
                </a:tc>
                <a:tc>
                  <a:txBody>
                    <a:bodyPr/>
                    <a:lstStyle/>
                    <a:p>
                      <a:r>
                        <a:rPr lang="en-US" sz="1100" dirty="0"/>
                        <a:t>no</a:t>
                      </a:r>
                    </a:p>
                  </a:txBody>
                  <a:tcPr/>
                </a:tc>
                <a:tc>
                  <a:txBody>
                    <a:bodyPr/>
                    <a:lstStyle/>
                    <a:p>
                      <a:r>
                        <a:rPr lang="en-US" sz="1100" dirty="0"/>
                        <a:t>Description of the actuator</a:t>
                      </a:r>
                    </a:p>
                  </a:txBody>
                  <a:tcPr/>
                </a:tc>
                <a:extLst>
                  <a:ext uri="{0D108BD9-81ED-4DB2-BD59-A6C34878D82A}">
                    <a16:rowId xmlns:a16="http://schemas.microsoft.com/office/drawing/2014/main" val="3114935276"/>
                  </a:ext>
                </a:extLst>
              </a:tr>
              <a:tr h="370840">
                <a:tc>
                  <a:txBody>
                    <a:bodyPr/>
                    <a:lstStyle/>
                    <a:p>
                      <a:r>
                        <a:rPr lang="en-US" sz="1100" dirty="0">
                          <a:solidFill>
                            <a:srgbClr val="FF0000"/>
                          </a:solidFill>
                        </a:rPr>
                        <a:t>network:{interface}</a:t>
                      </a:r>
                    </a:p>
                  </a:txBody>
                  <a:tcPr/>
                </a:tc>
                <a:tc>
                  <a:txBody>
                    <a:bodyPr/>
                    <a:lstStyle/>
                    <a:p>
                      <a:r>
                        <a:rPr lang="en-US" sz="1100" dirty="0"/>
                        <a:t>String</a:t>
                      </a:r>
                    </a:p>
                  </a:txBody>
                  <a:tcPr/>
                </a:tc>
                <a:tc>
                  <a:txBody>
                    <a:bodyPr/>
                    <a:lstStyle/>
                    <a:p>
                      <a:r>
                        <a:rPr lang="en-US" sz="1100" dirty="0"/>
                        <a:t>no</a:t>
                      </a:r>
                    </a:p>
                  </a:txBody>
                  <a:tcPr/>
                </a:tc>
                <a:tc>
                  <a:txBody>
                    <a:bodyPr/>
                    <a:lstStyle/>
                    <a:p>
                      <a:r>
                        <a:rPr lang="en-US" sz="1100" dirty="0"/>
                        <a:t>Not needed  by– Cisco ACL are attached on an interface – It can be used for </a:t>
                      </a:r>
                    </a:p>
                  </a:txBody>
                  <a:tcPr/>
                </a:tc>
                <a:extLst>
                  <a:ext uri="{0D108BD9-81ED-4DB2-BD59-A6C34878D82A}">
                    <a16:rowId xmlns:a16="http://schemas.microsoft.com/office/drawing/2014/main" val="2021307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network:{hostname}</a:t>
                      </a:r>
                    </a:p>
                  </a:txBody>
                  <a:tcPr/>
                </a:tc>
                <a:tc>
                  <a:txBody>
                    <a:bodyPr/>
                    <a:lstStyle/>
                    <a:p>
                      <a:r>
                        <a:rPr lang="en-US" sz="1100" dirty="0"/>
                        <a:t>String</a:t>
                      </a:r>
                    </a:p>
                  </a:txBody>
                  <a:tcPr/>
                </a:tc>
                <a:tc>
                  <a:txBody>
                    <a:bodyPr/>
                    <a:lstStyle/>
                    <a:p>
                      <a:r>
                        <a:rPr lang="en-US" sz="1100" dirty="0"/>
                        <a:t>yes</a:t>
                      </a:r>
                    </a:p>
                  </a:txBody>
                  <a:tcPr/>
                </a:tc>
                <a:tc>
                  <a:txBody>
                    <a:bodyPr/>
                    <a:lstStyle/>
                    <a:p>
                      <a:r>
                        <a:rPr lang="en-US" sz="1100" dirty="0"/>
                        <a:t>IP/Domain of the actuator</a:t>
                      </a:r>
                    </a:p>
                  </a:txBody>
                  <a:tcPr/>
                </a:tc>
                <a:extLst>
                  <a:ext uri="{0D108BD9-81ED-4DB2-BD59-A6C34878D82A}">
                    <a16:rowId xmlns:a16="http://schemas.microsoft.com/office/drawing/2014/main" val="2348764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network:{port}</a:t>
                      </a:r>
                    </a:p>
                  </a:txBody>
                  <a:tcPr/>
                </a:tc>
                <a:tc>
                  <a:txBody>
                    <a:bodyPr/>
                    <a:lstStyle/>
                    <a:p>
                      <a:r>
                        <a:rPr lang="en-US" sz="1100" dirty="0"/>
                        <a:t>Integer</a:t>
                      </a:r>
                    </a:p>
                  </a:txBody>
                  <a:tcPr/>
                </a:tc>
                <a:tc>
                  <a:txBody>
                    <a:bodyPr/>
                    <a:lstStyle/>
                    <a:p>
                      <a:r>
                        <a:rPr lang="en-US" sz="1100" dirty="0"/>
                        <a:t>yes</a:t>
                      </a:r>
                    </a:p>
                  </a:txBody>
                  <a:tcPr/>
                </a:tc>
                <a:tc>
                  <a:txBody>
                    <a:bodyPr/>
                    <a:lstStyle/>
                    <a:p>
                      <a:r>
                        <a:rPr lang="en-US" sz="1100" dirty="0"/>
                        <a:t>Port of the listener / accessing the actuator</a:t>
                      </a:r>
                    </a:p>
                  </a:txBody>
                  <a:tcPr/>
                </a:tc>
                <a:extLst>
                  <a:ext uri="{0D108BD9-81ED-4DB2-BD59-A6C34878D82A}">
                    <a16:rowId xmlns:a16="http://schemas.microsoft.com/office/drawing/2014/main" val="1452329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network:{username}</a:t>
                      </a:r>
                    </a:p>
                  </a:txBody>
                  <a:tcPr/>
                </a:tc>
                <a:tc>
                  <a:txBody>
                    <a:bodyPr/>
                    <a:lstStyle/>
                    <a:p>
                      <a:r>
                        <a:rPr lang="en-US" sz="1100" dirty="0"/>
                        <a:t>String</a:t>
                      </a:r>
                    </a:p>
                  </a:txBody>
                  <a:tcPr/>
                </a:tc>
                <a:tc>
                  <a:txBody>
                    <a:bodyPr/>
                    <a:lstStyle/>
                    <a:p>
                      <a:r>
                        <a:rPr lang="en-US" sz="1100" dirty="0"/>
                        <a:t>yes</a:t>
                      </a:r>
                    </a:p>
                  </a:txBody>
                  <a:tcPr/>
                </a:tc>
                <a:tc>
                  <a:txBody>
                    <a:bodyPr/>
                    <a:lstStyle/>
                    <a:p>
                      <a:r>
                        <a:rPr lang="en-US" sz="1100" dirty="0"/>
                        <a:t>Username to access the actuator</a:t>
                      </a:r>
                    </a:p>
                  </a:txBody>
                  <a:tcPr/>
                </a:tc>
                <a:extLst>
                  <a:ext uri="{0D108BD9-81ED-4DB2-BD59-A6C34878D82A}">
                    <a16:rowId xmlns:a16="http://schemas.microsoft.com/office/drawing/2014/main" val="602156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network:{password}</a:t>
                      </a:r>
                    </a:p>
                  </a:txBody>
                  <a:tcPr/>
                </a:tc>
                <a:tc>
                  <a:txBody>
                    <a:bodyPr/>
                    <a:lstStyle/>
                    <a:p>
                      <a:r>
                        <a:rPr lang="en-US" sz="1100" dirty="0"/>
                        <a:t>String</a:t>
                      </a:r>
                    </a:p>
                  </a:txBody>
                  <a:tcPr/>
                </a:tc>
                <a:tc>
                  <a:txBody>
                    <a:bodyPr/>
                    <a:lstStyle/>
                    <a:p>
                      <a:r>
                        <a:rPr lang="en-US" sz="1100" dirty="0"/>
                        <a:t>no </a:t>
                      </a:r>
                    </a:p>
                  </a:txBody>
                  <a:tcPr/>
                </a:tc>
                <a:tc>
                  <a:txBody>
                    <a:bodyPr/>
                    <a:lstStyle/>
                    <a:p>
                      <a:r>
                        <a:rPr lang="en-US" sz="1100" dirty="0"/>
                        <a:t>Certificates can be used (it is recommended)</a:t>
                      </a:r>
                    </a:p>
                  </a:txBody>
                  <a:tcPr/>
                </a:tc>
                <a:extLst>
                  <a:ext uri="{0D108BD9-81ED-4DB2-BD59-A6C34878D82A}">
                    <a16:rowId xmlns:a16="http://schemas.microsoft.com/office/drawing/2014/main" val="34928627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0000"/>
                          </a:solidFill>
                        </a:rPr>
                        <a:t>network:{direction}</a:t>
                      </a:r>
                    </a:p>
                  </a:txBody>
                  <a:tcPr/>
                </a:tc>
                <a:tc>
                  <a:txBody>
                    <a:bodyPr/>
                    <a:lstStyle/>
                    <a:p>
                      <a:r>
                        <a:rPr lang="en-US" sz="1100" dirty="0"/>
                        <a:t>String</a:t>
                      </a:r>
                    </a:p>
                  </a:txBody>
                  <a:tcPr/>
                </a:tc>
                <a:tc>
                  <a:txBody>
                    <a:bodyPr/>
                    <a:lstStyle/>
                    <a:p>
                      <a:r>
                        <a:rPr lang="en-US" sz="1100" dirty="0"/>
                        <a:t>no</a:t>
                      </a:r>
                    </a:p>
                  </a:txBody>
                  <a:tcPr/>
                </a:tc>
                <a:tc>
                  <a:txBody>
                    <a:bodyPr/>
                    <a:lstStyle/>
                    <a:p>
                      <a:r>
                        <a:rPr lang="en-US" sz="1100" dirty="0"/>
                        <a:t>Not needed – Direction is specified when you attach the ACL on an interface</a:t>
                      </a:r>
                    </a:p>
                  </a:txBody>
                  <a:tcPr/>
                </a:tc>
                <a:extLst>
                  <a:ext uri="{0D108BD9-81ED-4DB2-BD59-A6C34878D82A}">
                    <a16:rowId xmlns:a16="http://schemas.microsoft.com/office/drawing/2014/main" val="14683893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network:{acl_id}</a:t>
                      </a:r>
                    </a:p>
                  </a:txBody>
                  <a:tcPr/>
                </a:tc>
                <a:tc>
                  <a:txBody>
                    <a:bodyPr/>
                    <a:lstStyle/>
                    <a:p>
                      <a:r>
                        <a:rPr lang="en-US" sz="1100" dirty="0"/>
                        <a:t>String</a:t>
                      </a:r>
                    </a:p>
                  </a:txBody>
                  <a:tcPr/>
                </a:tc>
                <a:tc>
                  <a:txBody>
                    <a:bodyPr/>
                    <a:lstStyle/>
                    <a:p>
                      <a:r>
                        <a:rPr lang="en-US" sz="1100" dirty="0"/>
                        <a:t>yes</a:t>
                      </a:r>
                    </a:p>
                  </a:txBody>
                  <a:tcPr/>
                </a:tc>
                <a:tc>
                  <a:txBody>
                    <a:bodyPr/>
                    <a:lstStyle/>
                    <a:p>
                      <a:r>
                        <a:rPr lang="en-US" sz="1100" dirty="0"/>
                        <a:t>The name of the ACL that is managed</a:t>
                      </a:r>
                    </a:p>
                  </a:txBody>
                  <a:tcPr/>
                </a:tc>
                <a:extLst>
                  <a:ext uri="{0D108BD9-81ED-4DB2-BD59-A6C34878D82A}">
                    <a16:rowId xmlns:a16="http://schemas.microsoft.com/office/drawing/2014/main" val="22429600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network:{acl_type}</a:t>
                      </a:r>
                    </a:p>
                  </a:txBody>
                  <a:tcPr/>
                </a:tc>
                <a:tc>
                  <a:txBody>
                    <a:bodyPr/>
                    <a:lstStyle/>
                    <a:p>
                      <a:r>
                        <a:rPr lang="en-US" sz="1100" dirty="0"/>
                        <a:t>String (ipv4/ipv6)</a:t>
                      </a:r>
                    </a:p>
                  </a:txBody>
                  <a:tcPr/>
                </a:tc>
                <a:tc>
                  <a:txBody>
                    <a:bodyPr/>
                    <a:lstStyle/>
                    <a:p>
                      <a:r>
                        <a:rPr lang="en-US" sz="1100" dirty="0"/>
                        <a:t>yes</a:t>
                      </a:r>
                    </a:p>
                  </a:txBody>
                  <a:tcPr/>
                </a:tc>
                <a:tc>
                  <a:txBody>
                    <a:bodyPr/>
                    <a:lstStyle/>
                    <a:p>
                      <a:r>
                        <a:rPr lang="en-US" sz="1100" dirty="0"/>
                        <a:t>Identifies if the ACL is for IPv4 or IPv6 rules: This influences the syntax of the Cisco command (ip access-list vs. ipv6 access-list).  - Only needed for deleting a rule, because the adapter is not aware if the ACL is IPV4 OR IPV6. For the actions  allow or deny the decision is made based on the openc2 construct used, such as ipv4_connection. Also the syntax for deleting a rule is different for IPv4 and IPv6 ACLs. This decision is also made based on the acl_type.</a:t>
                      </a:r>
                    </a:p>
                  </a:txBody>
                  <a:tcPr/>
                </a:tc>
                <a:extLst>
                  <a:ext uri="{0D108BD9-81ED-4DB2-BD59-A6C34878D82A}">
                    <a16:rowId xmlns:a16="http://schemas.microsoft.com/office/drawing/2014/main" val="2865194073"/>
                  </a:ext>
                </a:extLst>
              </a:tr>
            </a:tbl>
          </a:graphicData>
        </a:graphic>
      </p:graphicFrame>
      <p:sp>
        <p:nvSpPr>
          <p:cNvPr id="2" name="TextBox 1">
            <a:extLst>
              <a:ext uri="{FF2B5EF4-FFF2-40B4-BE49-F238E27FC236}">
                <a16:creationId xmlns:a16="http://schemas.microsoft.com/office/drawing/2014/main" id="{395E0354-C5DB-244B-84D5-9FE44F66BFE4}"/>
              </a:ext>
            </a:extLst>
          </p:cNvPr>
          <p:cNvSpPr txBox="1"/>
          <p:nvPr/>
        </p:nvSpPr>
        <p:spPr>
          <a:xfrm>
            <a:off x="9945515" y="2028616"/>
            <a:ext cx="2153154" cy="2800767"/>
          </a:xfrm>
          <a:prstGeom prst="rect">
            <a:avLst/>
          </a:prstGeom>
          <a:noFill/>
        </p:spPr>
        <p:txBody>
          <a:bodyPr wrap="none" rtlCol="0">
            <a:spAutoFit/>
          </a:bodyPr>
          <a:lstStyle/>
          <a:p>
            <a:pPr algn="ctr"/>
            <a:r>
              <a:rPr lang="en-US" sz="1100" b="1" dirty="0"/>
              <a:t>EXAMPLE</a:t>
            </a:r>
          </a:p>
          <a:p>
            <a:pPr algn="ctr"/>
            <a:r>
              <a:rPr lang="en-US" sz="1100" dirty="0"/>
              <a:t> </a:t>
            </a:r>
          </a:p>
          <a:p>
            <a:r>
              <a:rPr lang="en-US" sz="1100" dirty="0"/>
              <a:t>{ </a:t>
            </a:r>
          </a:p>
          <a:p>
            <a:r>
              <a:rPr lang="en-US" sz="1100" dirty="0"/>
              <a:t>  "asset_id":”gcp_router1",</a:t>
            </a:r>
          </a:p>
          <a:p>
            <a:r>
              <a:rPr lang="en-US" sz="1100" dirty="0"/>
              <a:t>  "description":"GCP-Edge-router",</a:t>
            </a:r>
          </a:p>
          <a:p>
            <a:r>
              <a:rPr lang="en-US" sz="1100" dirty="0"/>
              <a:t>  "network":{ </a:t>
            </a:r>
          </a:p>
          <a:p>
            <a:r>
              <a:rPr lang="en-US" sz="1100" dirty="0"/>
              <a:t>    "</a:t>
            </a:r>
            <a:r>
              <a:rPr lang="en-US" sz="1100" dirty="0">
                <a:solidFill>
                  <a:srgbClr val="FF0000"/>
                </a:solidFill>
              </a:rPr>
              <a:t>interface</a:t>
            </a:r>
            <a:r>
              <a:rPr lang="en-US" sz="1100" dirty="0"/>
              <a:t>":"WAN",</a:t>
            </a:r>
          </a:p>
          <a:p>
            <a:r>
              <a:rPr lang="en-US" sz="1100" dirty="0"/>
              <a:t>    "hostname":"IP or domain",</a:t>
            </a:r>
          </a:p>
          <a:p>
            <a:r>
              <a:rPr lang="en-US" sz="1100" dirty="0"/>
              <a:t>    "port":8080,</a:t>
            </a:r>
          </a:p>
          <a:p>
            <a:r>
              <a:rPr lang="en-US" sz="1100" dirty="0"/>
              <a:t>    "username":"username",</a:t>
            </a:r>
          </a:p>
          <a:p>
            <a:r>
              <a:rPr lang="en-US" sz="1100" dirty="0"/>
              <a:t>    "password":"password",</a:t>
            </a:r>
          </a:p>
          <a:p>
            <a:r>
              <a:rPr lang="en-US" sz="1100" dirty="0"/>
              <a:t>    "</a:t>
            </a:r>
            <a:r>
              <a:rPr lang="en-US" sz="1100" dirty="0">
                <a:solidFill>
                  <a:srgbClr val="FF0000"/>
                </a:solidFill>
              </a:rPr>
              <a:t>direction</a:t>
            </a:r>
            <a:r>
              <a:rPr lang="en-US" sz="1100" dirty="0"/>
              <a:t>":"ingress",</a:t>
            </a:r>
          </a:p>
          <a:p>
            <a:r>
              <a:rPr lang="en-US" sz="1100" dirty="0"/>
              <a:t>    "acl_id":"wan_inbound",</a:t>
            </a:r>
          </a:p>
          <a:p>
            <a:r>
              <a:rPr lang="en-US" sz="1100" dirty="0"/>
              <a:t>    "acl_type":"ipv4"</a:t>
            </a:r>
          </a:p>
          <a:p>
            <a:r>
              <a:rPr lang="en-US" sz="1100" dirty="0"/>
              <a:t>  }</a:t>
            </a:r>
          </a:p>
          <a:p>
            <a:r>
              <a:rPr lang="en-US" sz="1100" dirty="0"/>
              <a:t>}</a:t>
            </a:r>
          </a:p>
        </p:txBody>
      </p:sp>
    </p:spTree>
    <p:extLst>
      <p:ext uri="{BB962C8B-B14F-4D97-AF65-F5344CB8AC3E}">
        <p14:creationId xmlns:p14="http://schemas.microsoft.com/office/powerpoint/2010/main" val="260136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4249</TotalTime>
  <Words>381</Words>
  <Application>Microsoft Macintosh PowerPoint</Application>
  <PresentationFormat>Widescreen</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Vasileios Mavroeidis</dc:creator>
  <cp:lastModifiedBy>Vasileios Mavroeidis</cp:lastModifiedBy>
  <cp:revision>12</cp:revision>
  <dcterms:created xsi:type="dcterms:W3CDTF">2020-01-19T13:25:10Z</dcterms:created>
  <dcterms:modified xsi:type="dcterms:W3CDTF">2020-01-24T15:35:46Z</dcterms:modified>
</cp:coreProperties>
</file>