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76" r:id="rId4"/>
    <p:sldId id="281" r:id="rId5"/>
    <p:sldId id="280" r:id="rId6"/>
    <p:sldId id="282" r:id="rId7"/>
    <p:sldId id="272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EF7E9"/>
          </a:solidFill>
        </a:fill>
      </a:tcStyle>
    </a:wholeTbl>
    <a:band1H>
      <a:tcStyle>
        <a:tcBdr/>
        <a:fill>
          <a:solidFill>
            <a:srgbClr val="DCEED0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CEED0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2D05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2D05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92D05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92D05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8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>
            <a:extLst>
              <a:ext uri="{FF2B5EF4-FFF2-40B4-BE49-F238E27FC236}">
                <a16:creationId xmlns:a16="http://schemas.microsoft.com/office/drawing/2014/main" id="{1F637058-AC3D-7E4B-F599-FFF1867A9A5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200" b="0" i="0" u="none" strike="noStrike" kern="1200" cap="none" spc="0" baseline="0">
              <a:solidFill>
                <a:srgbClr val="000000"/>
              </a:solidFill>
              <a:uFillTx/>
              <a:latin typeface="Candara"/>
            </a:endParaRPr>
          </a:p>
        </p:txBody>
      </p:sp>
      <p:sp>
        <p:nvSpPr>
          <p:cNvPr id="3" name="Σύμβολο κράτησης θέσης ημερομηνίας 2">
            <a:extLst>
              <a:ext uri="{FF2B5EF4-FFF2-40B4-BE49-F238E27FC236}">
                <a16:creationId xmlns:a16="http://schemas.microsoft.com/office/drawing/2014/main" id="{88A27B70-476F-B632-518B-72D008FB9C4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77CA91-AF87-4A37-B033-176BEA708379}" type="datetime1">
              <a:rPr lang="el-GR" sz="12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25/09/2023</a:t>
            </a:fld>
            <a:endParaRPr lang="el-GR" sz="1200" b="0" i="0" u="none" strike="noStrike" kern="1200" cap="none" spc="0" baseline="0">
              <a:solidFill>
                <a:srgbClr val="000000"/>
              </a:solidFill>
              <a:uFillTx/>
              <a:latin typeface="Candara"/>
            </a:endParaRPr>
          </a:p>
        </p:txBody>
      </p:sp>
      <p:sp>
        <p:nvSpPr>
          <p:cNvPr id="4" name="Σύμβολο κράτησης θέσης υποσέλιδου 3">
            <a:extLst>
              <a:ext uri="{FF2B5EF4-FFF2-40B4-BE49-F238E27FC236}">
                <a16:creationId xmlns:a16="http://schemas.microsoft.com/office/drawing/2014/main" id="{BCFE73BB-7839-8DBE-7B94-BE388D9E128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200" b="0" i="0" u="none" strike="noStrike" kern="1200" cap="none" spc="0" baseline="0" dirty="0">
              <a:solidFill>
                <a:srgbClr val="000000"/>
              </a:solidFill>
              <a:uFillTx/>
              <a:latin typeface="Candara"/>
            </a:endParaRPr>
          </a:p>
        </p:txBody>
      </p:sp>
      <p:sp>
        <p:nvSpPr>
          <p:cNvPr id="5" name="Σύμβολο κράτησης θέσης αριθμού διαφάνειας 4">
            <a:extLst>
              <a:ext uri="{FF2B5EF4-FFF2-40B4-BE49-F238E27FC236}">
                <a16:creationId xmlns:a16="http://schemas.microsoft.com/office/drawing/2014/main" id="{EF2F6BB3-EC26-08AC-24A1-0E845C8B331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AF346A-7802-469E-9A7F-7795B6FDB003}" type="slidenum">
              <a:t>‹#›</a:t>
            </a:fld>
            <a:endParaRPr lang="el-GR" sz="1200" b="0" i="0" u="none" strike="noStrike" kern="1200" cap="none" spc="0" baseline="0">
              <a:solidFill>
                <a:srgbClr val="000000"/>
              </a:solidFill>
              <a:uFillTx/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731893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>
            <a:extLst>
              <a:ext uri="{FF2B5EF4-FFF2-40B4-BE49-F238E27FC236}">
                <a16:creationId xmlns:a16="http://schemas.microsoft.com/office/drawing/2014/main" id="{029703CF-3C94-7526-F492-D69FD62CFAD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l-GR" sz="12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defRPr>
            </a:lvl1pPr>
          </a:lstStyle>
          <a:p>
            <a:pPr lvl="0"/>
            <a:endParaRPr lang="el-GR"/>
          </a:p>
        </p:txBody>
      </p:sp>
      <p:sp>
        <p:nvSpPr>
          <p:cNvPr id="3" name="Σύμβολο κράτησης θέσης ημερομηνίας 2">
            <a:extLst>
              <a:ext uri="{FF2B5EF4-FFF2-40B4-BE49-F238E27FC236}">
                <a16:creationId xmlns:a16="http://schemas.microsoft.com/office/drawing/2014/main" id="{C5DB65A8-CE12-CEFB-7C11-DACEC8846A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l-GR" sz="12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defRPr>
            </a:lvl1pPr>
          </a:lstStyle>
          <a:p>
            <a:pPr lvl="0"/>
            <a:fld id="{F9012387-B78C-4D53-92E7-9D248F52FE0E}" type="datetime1">
              <a:rPr lang="el-GR"/>
              <a:pPr lvl="0"/>
              <a:t>25/09/2023</a:t>
            </a:fld>
            <a:endParaRPr lang="el-GR"/>
          </a:p>
        </p:txBody>
      </p:sp>
      <p:sp>
        <p:nvSpPr>
          <p:cNvPr id="4" name="Σύμβολο κράτησης θέσης εικόνας διαφάνειας 3">
            <a:extLst>
              <a:ext uri="{FF2B5EF4-FFF2-40B4-BE49-F238E27FC236}">
                <a16:creationId xmlns:a16="http://schemas.microsoft.com/office/drawing/2014/main" id="{00F44E8C-5F86-19C1-F66E-B2AB924A0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Σύμβολο κράτησης θέσης σημειώσεων 4">
            <a:extLst>
              <a:ext uri="{FF2B5EF4-FFF2-40B4-BE49-F238E27FC236}">
                <a16:creationId xmlns:a16="http://schemas.microsoft.com/office/drawing/2014/main" id="{AA4558C7-4651-798A-E23B-27F89AD6CC2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E1241275-1DAC-7A89-D317-72E5B21FD5B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l-GR" sz="12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defRPr>
            </a:lvl1pPr>
          </a:lstStyle>
          <a:p>
            <a:pPr lvl="0"/>
            <a:endParaRPr lang="el-GR"/>
          </a:p>
        </p:txBody>
      </p:sp>
      <p:sp>
        <p:nvSpPr>
          <p:cNvPr id="7" name="Σύμβολο κράτησης θέσης αριθμού διαφάνειας 6">
            <a:extLst>
              <a:ext uri="{FF2B5EF4-FFF2-40B4-BE49-F238E27FC236}">
                <a16:creationId xmlns:a16="http://schemas.microsoft.com/office/drawing/2014/main" id="{4B47D6BC-F09A-C7E2-7104-BFE5E188A4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l-GR" sz="12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defRPr>
            </a:lvl1pPr>
          </a:lstStyle>
          <a:p>
            <a:pPr lvl="0"/>
            <a:fld id="{E568C1B2-23A2-4311-9172-2428E3618354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842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l-GR" sz="1200" b="0" i="0" u="none" strike="noStrike" kern="1200" cap="none" spc="0" baseline="0">
        <a:solidFill>
          <a:srgbClr val="000000"/>
        </a:solidFill>
        <a:uFillTx/>
        <a:latin typeface="Candara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l-GR" sz="1200" b="0" i="0" u="none" strike="noStrike" kern="1200" cap="none" spc="0" baseline="0">
        <a:solidFill>
          <a:srgbClr val="000000"/>
        </a:solidFill>
        <a:uFillTx/>
        <a:latin typeface="Candara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l-GR" sz="1200" b="0" i="0" u="none" strike="noStrike" kern="1200" cap="none" spc="0" baseline="0">
        <a:solidFill>
          <a:srgbClr val="000000"/>
        </a:solidFill>
        <a:uFillTx/>
        <a:latin typeface="Candara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l-GR" sz="1200" b="0" i="0" u="none" strike="noStrike" kern="1200" cap="none" spc="0" baseline="0">
        <a:solidFill>
          <a:srgbClr val="000000"/>
        </a:solidFill>
        <a:uFillTx/>
        <a:latin typeface="Candara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l-GR" sz="1200" b="0" i="0" u="none" strike="noStrike" kern="1200" cap="none" spc="0" baseline="0">
        <a:solidFill>
          <a:srgbClr val="000000"/>
        </a:solidFill>
        <a:uFillTx/>
        <a:latin typeface="Candara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A088813E-CC55-BBD2-78AD-22FA9C35C4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915F2D81-03F4-2ACD-AB68-F6F0FE4277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5751A75-D48E-4299-7509-7DC0FFC8A8A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C79E96-4D30-4FFE-BE48-BBCFFB4CE63E}" type="slidenum">
              <a:t>1</a:t>
            </a:fld>
            <a:endParaRPr lang="el-GR" sz="1200" b="0" i="0" u="none" strike="noStrike" kern="1200" cap="none" spc="0" baseline="0">
              <a:solidFill>
                <a:srgbClr val="000000"/>
              </a:solidFill>
              <a:uFillTx/>
              <a:latin typeface="Candar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568C1B2-23A2-4311-9172-2428E3618354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39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4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99DF9CB-BB4C-4BCC-81C8-BBD1494179CD}" type="datetime1">
              <a:rPr lang="el-GR" smtClean="0"/>
              <a:pPr lvl="0"/>
              <a:t>25/09/2023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65AC81-F2F4-497C-B28F-98D3C03816A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290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99DF9CB-BB4C-4BCC-81C8-BBD1494179CD}" type="datetime1">
              <a:rPr lang="el-GR" smtClean="0"/>
              <a:pPr lvl="0"/>
              <a:t>25/09/2023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65AC81-F2F4-497C-B28F-98D3C03816A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682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99DF9CB-BB4C-4BCC-81C8-BBD1494179CD}" type="datetime1">
              <a:rPr lang="el-GR" smtClean="0"/>
              <a:pPr lvl="0"/>
              <a:t>25/09/2023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65AC81-F2F4-497C-B28F-98D3C03816A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642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99DF9CB-BB4C-4BCC-81C8-BBD1494179CD}" type="datetime1">
              <a:rPr lang="el-GR" smtClean="0"/>
              <a:pPr lvl="0"/>
              <a:t>25/09/2023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65AC81-F2F4-497C-B28F-98D3C03816A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798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99DF9CB-BB4C-4BCC-81C8-BBD1494179CD}" type="datetime1">
              <a:rPr lang="el-GR" smtClean="0"/>
              <a:pPr lvl="0"/>
              <a:t>25/09/2023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65AC81-F2F4-497C-B28F-98D3C03816A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6128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99DF9CB-BB4C-4BCC-81C8-BBD1494179CD}" type="datetime1">
              <a:rPr lang="el-GR" smtClean="0"/>
              <a:pPr lvl="0"/>
              <a:t>25/09/2023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65AC81-F2F4-497C-B28F-98D3C03816A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2951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99DF9CB-BB4C-4BCC-81C8-BBD1494179CD}" type="datetime1">
              <a:rPr lang="el-GR" smtClean="0"/>
              <a:pPr lvl="0"/>
              <a:t>25/09/2023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65AC81-F2F4-497C-B28F-98D3C03816A3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17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99DF9CB-BB4C-4BCC-81C8-BBD1494179CD}" type="datetime1">
              <a:rPr lang="el-GR" smtClean="0"/>
              <a:pPr lvl="0"/>
              <a:t>25/09/2023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65AC81-F2F4-497C-B28F-98D3C03816A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953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E5BDBC2-51AC-447E-8A54-7354EF6578DB}" type="datetime1">
              <a:rPr lang="el-GR" smtClean="0"/>
              <a:pPr lvl="0"/>
              <a:t>25/09/2023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922F31-8F1F-4B19-92CE-3CA80DF9108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41822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1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9F4AEFB-5EA9-4C26-B0B4-1FD72B8F1771}" type="datetime1">
              <a:rPr lang="el-GR" smtClean="0"/>
              <a:pPr lvl="0"/>
              <a:t>25/09/2023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8087B4-A5FB-4825-B0E1-2402014C502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751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BF91229-3CEA-477D-85B6-6A67FC6DB070}" type="datetime1">
              <a:rPr lang="el-GR" smtClean="0"/>
              <a:pPr lvl="0"/>
              <a:t>25/09/2023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FA257C-9610-4F3C-8487-AA3E95D6314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768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CF37BC8-4920-4F2A-BDA4-7E681BED3BA6}" type="datetime1">
              <a:rPr lang="el-GR" smtClean="0"/>
              <a:pPr lvl="0"/>
              <a:t>25/09/2023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009AC8-97F9-4A7F-9D47-A56B3077CD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68139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017BB1-9F02-461E-8B24-C115BDE8DBC5}" type="datetime1">
              <a:rPr lang="el-GR" smtClean="0"/>
              <a:pPr lvl="0"/>
              <a:t>25/09/2023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DE14A8-4B79-4701-AAF9-39F4275EB4E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78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7E4DD83-488D-432F-AF91-AB74F4B85487}" type="datetime1">
              <a:rPr lang="el-GR" smtClean="0"/>
              <a:pPr lvl="0"/>
              <a:t>25/09/2023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290F95-50B3-4BAB-B7DC-0DDE7395C14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576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342C6BB-DBFD-4E27-9150-502EA51969F0}" type="datetime1">
              <a:rPr lang="el-GR" smtClean="0"/>
              <a:pPr lvl="0"/>
              <a:t>25/09/2023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4396B0-A8D8-4B98-BCBF-EF3413DAD24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7113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599DF9CB-BB4C-4BCC-81C8-BBD1494179CD}" type="datetime1">
              <a:rPr lang="el-GR" smtClean="0"/>
              <a:pPr lvl="0"/>
              <a:t>25/09/2023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0765AC81-F2F4-497C-B28F-98D3C03816A3}" type="slidenum">
              <a:rPr lang="el-GR" smtClean="0"/>
              <a:t>‹#›</a:t>
            </a:fld>
            <a:endParaRPr lang="el-G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DA40A-2B6F-BE54-B4EA-5E2F905EA82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98736" y="5774866"/>
            <a:ext cx="2163416" cy="785145"/>
          </a:xfrm>
          <a:prstGeom prst="rect">
            <a:avLst/>
          </a:prstGeom>
        </p:spPr>
      </p:pic>
      <p:pic>
        <p:nvPicPr>
          <p:cNvPr id="10" name="Picture 9" descr="A blue and white striped sphere&#10;&#10;Description automatically generated">
            <a:extLst>
              <a:ext uri="{FF2B5EF4-FFF2-40B4-BE49-F238E27FC236}">
                <a16:creationId xmlns:a16="http://schemas.microsoft.com/office/drawing/2014/main" id="{6627298B-C71F-EC2F-892B-3E6356F5FC1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902" y="5791200"/>
            <a:ext cx="799157" cy="7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84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780DC3-86F9-1DDF-2812-0E6821ED81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02665" y="1964267"/>
            <a:ext cx="7197726" cy="2421464"/>
          </a:xfrm>
        </p:spPr>
        <p:txBody>
          <a:bodyPr/>
          <a:lstStyle/>
          <a:p>
            <a:pPr lvl="0" algn="ctr"/>
            <a:r>
              <a:rPr lang="el-GR" sz="4800" dirty="0" err="1"/>
              <a:t>ΠολυδιΑστατες</a:t>
            </a:r>
            <a:r>
              <a:rPr lang="el-GR" sz="4800" dirty="0"/>
              <a:t> </a:t>
            </a:r>
            <a:r>
              <a:rPr lang="el-GR" sz="4800" dirty="0" err="1"/>
              <a:t>δομΕς</a:t>
            </a:r>
            <a:r>
              <a:rPr lang="el-GR" sz="4800" dirty="0"/>
              <a:t> </a:t>
            </a:r>
            <a:r>
              <a:rPr lang="el-GR" sz="4800" dirty="0" err="1"/>
              <a:t>δεδομΕνων</a:t>
            </a:r>
            <a:r>
              <a:rPr lang="el-GR" sz="4800" dirty="0"/>
              <a:t> </a:t>
            </a:r>
            <a:r>
              <a:rPr lang="en-US" sz="4800" dirty="0"/>
              <a:t>Project-2</a:t>
            </a:r>
            <a:endParaRPr lang="el-GR" sz="48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1FEB319-C7F4-9582-E400-BD3681C521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62399" y="4385731"/>
            <a:ext cx="8078258" cy="1405467"/>
          </a:xfrm>
        </p:spPr>
        <p:txBody>
          <a:bodyPr/>
          <a:lstStyle/>
          <a:p>
            <a:pPr lvl="0" algn="ctr"/>
            <a:r>
              <a:rPr lang="el-GR" dirty="0"/>
              <a:t>Αχιλλέας Βιλλιώτης-ΑΜ</a:t>
            </a:r>
            <a:r>
              <a:rPr lang="en-US" dirty="0"/>
              <a:t> 1084567</a:t>
            </a:r>
            <a:r>
              <a:rPr lang="el-GR" dirty="0"/>
              <a:t>   Βασίλειος Μπαρδάκης-ΑΜ</a:t>
            </a:r>
            <a:r>
              <a:rPr lang="en-US" dirty="0"/>
              <a:t> 1088098</a:t>
            </a:r>
            <a:endParaRPr lang="el-GR" dirty="0"/>
          </a:p>
          <a:p>
            <a:pPr lvl="0" algn="ctr"/>
            <a:r>
              <a:rPr lang="el-GR" dirty="0"/>
              <a:t>Θεόδωρος Πλάτωνας–ΑΜ 1090073  Χαράλαμπος-Μάριος Χάλλας–ΑΜ 1084589 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2">
            <a:extLst>
              <a:ext uri="{FF2B5EF4-FFF2-40B4-BE49-F238E27FC236}">
                <a16:creationId xmlns:a16="http://schemas.microsoft.com/office/drawing/2014/main" id="{B7BCFF07-932B-BD5B-98AA-9179DB5798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l-GR" sz="3200" b="1" dirty="0"/>
              <a:t>Ανάπτυξη γεωμετρικών πολυδιάστατων δομών </a:t>
            </a:r>
          </a:p>
        </p:txBody>
      </p:sp>
      <p:sp>
        <p:nvSpPr>
          <p:cNvPr id="3" name="Σύμβολο κράτησης θέσης περιεχομένου 13">
            <a:extLst>
              <a:ext uri="{FF2B5EF4-FFF2-40B4-BE49-F238E27FC236}">
                <a16:creationId xmlns:a16="http://schemas.microsoft.com/office/drawing/2014/main" id="{0D4CCA8E-7049-39FB-B639-E067E78DDBC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z="1800" b="1" dirty="0">
                <a:latin typeface="Verdana" pitchFamily="34"/>
                <a:ea typeface="Verdana" pitchFamily="34"/>
              </a:rPr>
              <a:t>3</a:t>
            </a:r>
            <a:r>
              <a:rPr lang="en-US" sz="1800" b="1" dirty="0">
                <a:latin typeface="Verdana" pitchFamily="34"/>
                <a:ea typeface="Verdana" pitchFamily="34"/>
              </a:rPr>
              <a:t>D</a:t>
            </a:r>
            <a:r>
              <a:rPr lang="el-GR" sz="1800" b="1" dirty="0">
                <a:latin typeface="Verdana" pitchFamily="34"/>
                <a:ea typeface="Verdana" pitchFamily="34"/>
              </a:rPr>
              <a:t> R-</a:t>
            </a:r>
            <a:r>
              <a:rPr lang="el-GR" sz="1800" b="1" dirty="0" err="1">
                <a:latin typeface="Verdana" pitchFamily="34"/>
                <a:ea typeface="Verdana" pitchFamily="34"/>
              </a:rPr>
              <a:t>trees</a:t>
            </a:r>
            <a:r>
              <a:rPr lang="el-GR" sz="1800" b="1" dirty="0">
                <a:latin typeface="Verdana" pitchFamily="34"/>
                <a:ea typeface="Verdana" pitchFamily="34"/>
              </a:rPr>
              <a:t> for </a:t>
            </a:r>
            <a:r>
              <a:rPr lang="el-GR" sz="1800" b="1" dirty="0" err="1">
                <a:latin typeface="Verdana" pitchFamily="34"/>
                <a:ea typeface="Verdana" pitchFamily="34"/>
              </a:rPr>
              <a:t>Spatio-Temporal</a:t>
            </a:r>
            <a:r>
              <a:rPr lang="el-GR" sz="1800" b="1" dirty="0">
                <a:latin typeface="Verdana" pitchFamily="34"/>
                <a:ea typeface="Verdana" pitchFamily="34"/>
              </a:rPr>
              <a:t> </a:t>
            </a:r>
            <a:r>
              <a:rPr lang="el-GR" sz="1800" b="1" dirty="0" err="1">
                <a:latin typeface="Verdana" pitchFamily="34"/>
                <a:ea typeface="Verdana" pitchFamily="34"/>
              </a:rPr>
              <a:t>Queries</a:t>
            </a:r>
            <a:r>
              <a:rPr lang="el-GR" sz="1800" b="1" dirty="0">
                <a:latin typeface="Verdana" pitchFamily="34"/>
                <a:ea typeface="Verdana" pitchFamily="34"/>
              </a:rPr>
              <a:t> σε ΒΔ τροχιών στο επίπεδο</a:t>
            </a:r>
          </a:p>
          <a:p>
            <a:pPr lvl="0"/>
            <a:r>
              <a:rPr lang="en-US" sz="1800" b="1" dirty="0">
                <a:latin typeface="Verdana" pitchFamily="34"/>
                <a:ea typeface="Verdana" pitchFamily="34"/>
              </a:rPr>
              <a:t>Interval trees </a:t>
            </a:r>
            <a:r>
              <a:rPr lang="el-GR" sz="1800" dirty="0">
                <a:latin typeface="Verdana" pitchFamily="34"/>
                <a:ea typeface="Verdana" pitchFamily="34"/>
              </a:rPr>
              <a:t>και </a:t>
            </a:r>
            <a:r>
              <a:rPr lang="en-US" sz="1800" b="1" dirty="0">
                <a:latin typeface="Verdana" pitchFamily="34"/>
                <a:ea typeface="Verdana" pitchFamily="34"/>
              </a:rPr>
              <a:t>Segment trees </a:t>
            </a:r>
            <a:endParaRPr lang="el-GR" sz="1800" b="1" dirty="0">
              <a:latin typeface="Verdana" pitchFamily="34"/>
              <a:ea typeface="Verdana" pitchFamily="34"/>
            </a:endParaRPr>
          </a:p>
          <a:p>
            <a:pPr lvl="0"/>
            <a:r>
              <a:rPr lang="en-US" sz="1800" b="1" dirty="0">
                <a:latin typeface="Verdana" pitchFamily="34"/>
                <a:ea typeface="Verdana" pitchFamily="34"/>
              </a:rPr>
              <a:t>Convex Hull</a:t>
            </a:r>
            <a:endParaRPr lang="el-GR" sz="1800" b="1" dirty="0">
              <a:latin typeface="Verdana" pitchFamily="34"/>
              <a:ea typeface="Verdana" pitchFamily="34"/>
            </a:endParaRPr>
          </a:p>
          <a:p>
            <a:pPr lvl="0"/>
            <a:r>
              <a:rPr lang="en-US" sz="1800" b="1" dirty="0">
                <a:latin typeface="Verdana" pitchFamily="34"/>
                <a:ea typeface="Verdana" pitchFamily="34"/>
              </a:rPr>
              <a:t>Line Segment Intersection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22927B-B634-B015-63C5-1731852E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57200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Verdana" pitchFamily="34"/>
                <a:ea typeface="Verdana" pitchFamily="34"/>
              </a:rPr>
              <a:t>1. </a:t>
            </a:r>
            <a:r>
              <a:rPr lang="el-GR" sz="3600" b="1" dirty="0">
                <a:latin typeface="Verdana" pitchFamily="34"/>
                <a:ea typeface="Verdana" pitchFamily="34"/>
              </a:rPr>
              <a:t>3</a:t>
            </a:r>
            <a:r>
              <a:rPr lang="en-US" sz="3600" b="1" dirty="0">
                <a:latin typeface="Verdana" pitchFamily="34"/>
                <a:ea typeface="Verdana" pitchFamily="34"/>
              </a:rPr>
              <a:t>D</a:t>
            </a:r>
            <a:r>
              <a:rPr lang="el-GR" sz="3600" b="1" dirty="0">
                <a:latin typeface="Verdana" pitchFamily="34"/>
                <a:ea typeface="Verdana" pitchFamily="34"/>
              </a:rPr>
              <a:t> R-</a:t>
            </a:r>
            <a:r>
              <a:rPr lang="el-GR" sz="3600" b="1" dirty="0" err="1">
                <a:latin typeface="Verdana" pitchFamily="34"/>
                <a:ea typeface="Verdana" pitchFamily="34"/>
              </a:rPr>
              <a:t>trees</a:t>
            </a:r>
            <a:r>
              <a:rPr lang="el-GR" sz="3600" b="1" dirty="0">
                <a:latin typeface="Verdana" pitchFamily="34"/>
                <a:ea typeface="Verdana" pitchFamily="34"/>
              </a:rPr>
              <a:t> for </a:t>
            </a:r>
            <a:r>
              <a:rPr lang="el-GR" sz="3600" b="1" dirty="0" err="1">
                <a:latin typeface="Verdana" pitchFamily="34"/>
                <a:ea typeface="Verdana" pitchFamily="34"/>
              </a:rPr>
              <a:t>Spatio-Temporal</a:t>
            </a:r>
            <a:r>
              <a:rPr lang="el-GR" sz="3600" b="1" dirty="0">
                <a:latin typeface="Verdana" pitchFamily="34"/>
                <a:ea typeface="Verdana" pitchFamily="34"/>
              </a:rPr>
              <a:t> </a:t>
            </a:r>
            <a:r>
              <a:rPr lang="el-GR" sz="3600" b="1" dirty="0" err="1">
                <a:latin typeface="Verdana" pitchFamily="34"/>
                <a:ea typeface="Verdana" pitchFamily="34"/>
              </a:rPr>
              <a:t>Queries</a:t>
            </a:r>
            <a:r>
              <a:rPr lang="el-GR" sz="3600" b="1" dirty="0">
                <a:latin typeface="Verdana" pitchFamily="34"/>
                <a:ea typeface="Verdana" pitchFamily="34"/>
              </a:rPr>
              <a:t> σε ΒΔ τροχιών στο επίπεδο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7304AF6-3B1D-4F66-ED6D-EDD1FA8B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20" y="1828800"/>
            <a:ext cx="10176684" cy="4267203"/>
          </a:xfrm>
        </p:spPr>
        <p:txBody>
          <a:bodyPr/>
          <a:lstStyle/>
          <a:p>
            <a:pPr marL="0" indent="0">
              <a:buNone/>
            </a:pPr>
            <a:r>
              <a:rPr lang="el-GR" sz="2500" dirty="0"/>
              <a:t>Στον κώδικα μας υλοποιήσαμε</a:t>
            </a:r>
            <a:r>
              <a:rPr lang="en-US" sz="2500" dirty="0"/>
              <a:t>:</a:t>
            </a:r>
            <a:endParaRPr lang="el-GR" sz="2500" dirty="0"/>
          </a:p>
          <a:p>
            <a:pPr marL="0" indent="0">
              <a:buNone/>
            </a:pPr>
            <a:endParaRPr lang="en-US" sz="2500" dirty="0"/>
          </a:p>
          <a:p>
            <a:r>
              <a:rPr lang="el-GR" dirty="0"/>
              <a:t>Την ανάγνωση του </a:t>
            </a:r>
            <a:r>
              <a:rPr lang="en-US" dirty="0"/>
              <a:t>dataset </a:t>
            </a:r>
            <a:r>
              <a:rPr lang="el-GR" dirty="0"/>
              <a:t>και τροποποίηση του στην σωστή μορφή.</a:t>
            </a:r>
          </a:p>
          <a:p>
            <a:r>
              <a:rPr lang="el-GR" dirty="0"/>
              <a:t>Δημιουργία ενός </a:t>
            </a:r>
            <a:r>
              <a:rPr lang="en-US" dirty="0"/>
              <a:t>R-tree Index </a:t>
            </a:r>
            <a:r>
              <a:rPr lang="el-GR" dirty="0"/>
              <a:t>και εισαγωγή των στοιχείων του </a:t>
            </a:r>
            <a:r>
              <a:rPr lang="en-US" dirty="0"/>
              <a:t>dataset </a:t>
            </a:r>
            <a:r>
              <a:rPr lang="el-GR" dirty="0"/>
              <a:t>σε αυτό.</a:t>
            </a:r>
          </a:p>
          <a:p>
            <a:r>
              <a:rPr lang="el-GR" dirty="0"/>
              <a:t>Λύση </a:t>
            </a:r>
            <a:r>
              <a:rPr lang="en-US" dirty="0"/>
              <a:t>Intersection Queries </a:t>
            </a:r>
            <a:r>
              <a:rPr lang="el-GR" dirty="0"/>
              <a:t>με είσοδο από τον χρήστη.</a:t>
            </a:r>
          </a:p>
          <a:p>
            <a:r>
              <a:rPr lang="el-GR" dirty="0"/>
              <a:t>Εκτύπωση αποτελεσμάτων και μετρήσεων χρόνου.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22927B-B634-B015-63C5-1731852E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798" y="601135"/>
            <a:ext cx="10312404" cy="661916"/>
          </a:xfrm>
        </p:spPr>
        <p:txBody>
          <a:bodyPr>
            <a:noAutofit/>
          </a:bodyPr>
          <a:lstStyle/>
          <a:p>
            <a:pPr lvl="0" algn="ctr"/>
            <a:r>
              <a:rPr lang="el-GR" b="1" dirty="0">
                <a:latin typeface="Verdana" pitchFamily="34"/>
                <a:ea typeface="Verdana" pitchFamily="34"/>
              </a:rPr>
              <a:t>2. </a:t>
            </a:r>
            <a:r>
              <a:rPr lang="en-US" b="1" dirty="0">
                <a:latin typeface="Verdana" pitchFamily="34"/>
                <a:ea typeface="Verdana" pitchFamily="34"/>
              </a:rPr>
              <a:t>Interval trees &amp;</a:t>
            </a:r>
            <a:r>
              <a:rPr lang="el-GR" dirty="0">
                <a:latin typeface="Verdana" pitchFamily="34"/>
                <a:ea typeface="Verdana" pitchFamily="34"/>
              </a:rPr>
              <a:t> </a:t>
            </a:r>
            <a:r>
              <a:rPr lang="en-US" b="1" dirty="0">
                <a:latin typeface="Verdana" pitchFamily="34"/>
                <a:ea typeface="Verdana" pitchFamily="34"/>
              </a:rPr>
              <a:t>Segment trees </a:t>
            </a:r>
            <a:endParaRPr lang="el-GR" b="1" dirty="0">
              <a:latin typeface="Verdana" pitchFamily="34"/>
              <a:ea typeface="Verdana" pitchFamily="34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7304AF6-3B1D-4F66-ED6D-EDD1FA8B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93" y="1706880"/>
            <a:ext cx="10176684" cy="42672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b="1" dirty="0"/>
              <a:t>Segment Trees:</a:t>
            </a:r>
          </a:p>
          <a:p>
            <a:r>
              <a:rPr lang="en-US" sz="2500" dirty="0"/>
              <a:t>Insertion, Deletion &amp; Query </a:t>
            </a:r>
            <a:r>
              <a:rPr lang="el-GR" sz="2500" dirty="0"/>
              <a:t>με εξοικονόμηση χώρου.</a:t>
            </a:r>
            <a:endParaRPr lang="en-US" sz="2500" dirty="0"/>
          </a:p>
          <a:p>
            <a:r>
              <a:rPr lang="el-GR" sz="2500" dirty="0"/>
              <a:t>Πειράματα σε </a:t>
            </a:r>
            <a:r>
              <a:rPr lang="en-US" sz="2400" dirty="0"/>
              <a:t>n</a:t>
            </a:r>
            <a:r>
              <a:rPr lang="el-GR" sz="2400" dirty="0"/>
              <a:t>≈</a:t>
            </a:r>
            <a:r>
              <a:rPr lang="en-US" sz="2400" dirty="0"/>
              <a:t>7e8, 1e6 inserts/queries </a:t>
            </a:r>
            <a:r>
              <a:rPr lang="el-GR" sz="2400" dirty="0"/>
              <a:t>και </a:t>
            </a:r>
            <a:r>
              <a:rPr lang="en-US" sz="2400"/>
              <a:t>100 deletions. </a:t>
            </a:r>
            <a:endParaRPr lang="en-US" sz="2400" dirty="0"/>
          </a:p>
          <a:p>
            <a:r>
              <a:rPr lang="el-GR" sz="2400" dirty="0"/>
              <a:t>Αποδόσεις που αγγίζουν την θεωρία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3000" b="1" dirty="0"/>
              <a:t>Interval Trees:</a:t>
            </a:r>
          </a:p>
          <a:p>
            <a:r>
              <a:rPr lang="en-US" sz="2500" dirty="0"/>
              <a:t>Insertion, Deletion &amp; Query </a:t>
            </a:r>
            <a:r>
              <a:rPr lang="el-GR" sz="2500" dirty="0"/>
              <a:t>σε </a:t>
            </a:r>
            <a:r>
              <a:rPr lang="en-US" sz="2500" dirty="0"/>
              <a:t>Augmented Tree (Version 3)</a:t>
            </a:r>
          </a:p>
          <a:p>
            <a:r>
              <a:rPr lang="el-GR" sz="2500" dirty="0"/>
              <a:t>Πειράματα σε </a:t>
            </a:r>
            <a:r>
              <a:rPr lang="en-US" sz="2500" dirty="0"/>
              <a:t>range=7e6, 1e5 insert/queries, 1e3 deletions.</a:t>
            </a:r>
          </a:p>
          <a:p>
            <a:r>
              <a:rPr lang="el-GR" sz="2500" dirty="0"/>
              <a:t>Δυστυχώς δεν καταφέραμε να φτάσουμε την θεωρία σε πάνω από 10.000 στοιχεία. </a:t>
            </a:r>
            <a:endParaRPr lang="en-US" sz="2500" dirty="0"/>
          </a:p>
          <a:p>
            <a:pPr marL="0" indent="0">
              <a:buNone/>
            </a:pPr>
            <a:r>
              <a:rPr lang="el-GR" sz="2500" b="1" dirty="0"/>
              <a:t>Παρέχονται:</a:t>
            </a:r>
            <a:endParaRPr lang="en-US" sz="2500" b="1" dirty="0"/>
          </a:p>
          <a:p>
            <a:r>
              <a:rPr lang="en-US" sz="2500" dirty="0"/>
              <a:t>Debugging </a:t>
            </a:r>
            <a:r>
              <a:rPr lang="el-GR" sz="2500" dirty="0"/>
              <a:t>εντολές και εξαγωγή χρόνων + </a:t>
            </a:r>
            <a:r>
              <a:rPr lang="en-US" sz="2500" dirty="0"/>
              <a:t>matches</a:t>
            </a:r>
            <a:r>
              <a:rPr lang="el-GR" sz="2500" dirty="0"/>
              <a:t> σε </a:t>
            </a:r>
            <a:r>
              <a:rPr lang="en-US" sz="2500" dirty="0"/>
              <a:t>csv.</a:t>
            </a:r>
            <a:endParaRPr lang="en-US" sz="2500" b="1" dirty="0"/>
          </a:p>
          <a:p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3914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22927B-B634-B015-63C5-1731852E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15284"/>
            <a:ext cx="9144000" cy="750627"/>
          </a:xfrm>
        </p:spPr>
        <p:txBody>
          <a:bodyPr>
            <a:normAutofit/>
          </a:bodyPr>
          <a:lstStyle/>
          <a:p>
            <a:pPr lvl="0" algn="ctr"/>
            <a:r>
              <a:rPr lang="el-GR" sz="3600" b="1" dirty="0">
                <a:latin typeface="Verdana" pitchFamily="34"/>
                <a:ea typeface="Verdana" pitchFamily="34"/>
              </a:rPr>
              <a:t>3. </a:t>
            </a:r>
            <a:r>
              <a:rPr lang="en-US" sz="3600" b="1" dirty="0">
                <a:latin typeface="Verdana" pitchFamily="34"/>
                <a:ea typeface="Verdana" pitchFamily="34"/>
              </a:rPr>
              <a:t>Convex Hull</a:t>
            </a:r>
            <a:endParaRPr lang="el-GR" sz="3600" b="1" dirty="0">
              <a:latin typeface="Verdana" pitchFamily="34"/>
              <a:ea typeface="Verdana" pitchFamily="34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7304AF6-3B1D-4F66-ED6D-EDD1FA8B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20" y="1828800"/>
            <a:ext cx="10176684" cy="4267203"/>
          </a:xfrm>
        </p:spPr>
        <p:txBody>
          <a:bodyPr/>
          <a:lstStyle/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l-GR" sz="2500" dirty="0"/>
              <a:t>Στον κώδικα μας υλοποιήσαμε</a:t>
            </a:r>
            <a:r>
              <a:rPr lang="en-US" sz="2500" dirty="0"/>
              <a:t>:</a:t>
            </a:r>
            <a:endParaRPr lang="el-GR" sz="2500" dirty="0"/>
          </a:p>
          <a:p>
            <a:pPr marL="0" indent="0">
              <a:buNone/>
            </a:pPr>
            <a:endParaRPr lang="el-GR" sz="2500" dirty="0"/>
          </a:p>
          <a:p>
            <a:r>
              <a:rPr lang="en-US" dirty="0"/>
              <a:t>Graham scan </a:t>
            </a:r>
            <a:r>
              <a:rPr lang="el-GR" dirty="0"/>
              <a:t>πάνω σε </a:t>
            </a:r>
            <a:r>
              <a:rPr lang="en-US" dirty="0"/>
              <a:t>csv </a:t>
            </a:r>
            <a:r>
              <a:rPr lang="el-GR" dirty="0"/>
              <a:t>συντεταγμένων</a:t>
            </a:r>
            <a:r>
              <a:rPr lang="en-US" dirty="0"/>
              <a:t>, </a:t>
            </a:r>
            <a:r>
              <a:rPr lang="el-GR" dirty="0"/>
              <a:t>με δύο στάδια και </a:t>
            </a:r>
            <a:r>
              <a:rPr lang="en-US" dirty="0"/>
              <a:t>reduce</a:t>
            </a:r>
            <a:r>
              <a:rPr lang="el-GR"/>
              <a:t>.</a:t>
            </a:r>
            <a:endParaRPr lang="el-GR" dirty="0"/>
          </a:p>
          <a:p>
            <a:r>
              <a:rPr lang="el-GR" dirty="0"/>
              <a:t>Εξαγωγή αποτελεσμάτων σε </a:t>
            </a:r>
            <a:r>
              <a:rPr lang="en-US" dirty="0"/>
              <a:t>csv </a:t>
            </a:r>
            <a:r>
              <a:rPr lang="el-GR" dirty="0"/>
              <a:t>και αναπαράσταση σε γράφημα χρησιμοποιώντας </a:t>
            </a:r>
            <a:r>
              <a:rPr lang="en-US" dirty="0"/>
              <a:t>Python.</a:t>
            </a:r>
            <a:endParaRPr lang="el-GR" dirty="0"/>
          </a:p>
          <a:p>
            <a:r>
              <a:rPr lang="el-GR" dirty="0"/>
              <a:t>Επαλήθευση θεωρητικής πολυπλοκότητας χώρου και </a:t>
            </a:r>
            <a:r>
              <a:rPr lang="en-US" dirty="0"/>
              <a:t>benchmarking</a:t>
            </a:r>
            <a:endParaRPr lang="el-GR" sz="2500" dirty="0"/>
          </a:p>
          <a:p>
            <a:pPr marL="0" indent="0">
              <a:buNone/>
            </a:pPr>
            <a:endParaRPr lang="el-GR" sz="2500" dirty="0"/>
          </a:p>
          <a:p>
            <a:pPr marL="0" indent="0">
              <a:buNone/>
            </a:pP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3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22927B-B634-B015-63C5-1731852E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l-GR" b="1" dirty="0">
                <a:latin typeface="Verdana" pitchFamily="34"/>
                <a:ea typeface="Verdana" pitchFamily="34"/>
              </a:rPr>
              <a:t>4. </a:t>
            </a:r>
            <a:r>
              <a:rPr lang="en-US" b="1" dirty="0">
                <a:latin typeface="Verdana" pitchFamily="34"/>
                <a:ea typeface="Verdana" pitchFamily="34"/>
              </a:rPr>
              <a:t>Line Segment Intersection</a:t>
            </a:r>
            <a:br>
              <a:rPr lang="el-GR" dirty="0"/>
            </a:br>
            <a:endParaRPr lang="el-GR" b="1" dirty="0">
              <a:latin typeface="Verdana" pitchFamily="34"/>
              <a:ea typeface="Verdana" pitchFamily="34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7304AF6-3B1D-4F66-ED6D-EDD1FA8B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20" y="1828800"/>
            <a:ext cx="10176684" cy="4267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sz="2500" dirty="0"/>
          </a:p>
          <a:p>
            <a:pPr marL="0" indent="0">
              <a:buNone/>
            </a:pPr>
            <a:endParaRPr lang="el-GR" sz="2500" dirty="0"/>
          </a:p>
          <a:p>
            <a:pPr marL="0" indent="0">
              <a:buNone/>
            </a:pPr>
            <a:endParaRPr lang="el-GR" sz="2500" dirty="0"/>
          </a:p>
          <a:p>
            <a:pPr marL="0" indent="0">
              <a:buNone/>
            </a:pPr>
            <a:r>
              <a:rPr lang="el-GR" sz="2500" dirty="0"/>
              <a:t>Στον κώδικα μας υλοποιήσαμε</a:t>
            </a:r>
            <a:r>
              <a:rPr lang="en-US" sz="2500" dirty="0"/>
              <a:t>: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l-GR" dirty="0"/>
              <a:t>Οργάνωση </a:t>
            </a:r>
            <a:r>
              <a:rPr lang="en-US" dirty="0"/>
              <a:t>dataset </a:t>
            </a:r>
            <a:r>
              <a:rPr lang="el-GR" dirty="0"/>
              <a:t>και συμβόλων</a:t>
            </a:r>
          </a:p>
          <a:p>
            <a:r>
              <a:rPr lang="el-GR" dirty="0"/>
              <a:t>Έλεγχοι προϋποθέσεων για </a:t>
            </a:r>
            <a:r>
              <a:rPr lang="en-US" dirty="0"/>
              <a:t>2D line segment intersection</a:t>
            </a:r>
          </a:p>
          <a:p>
            <a:r>
              <a:rPr lang="el-GR" dirty="0"/>
              <a:t>Ειδικές περιπτώσεις ( π.χ. παραλληλία )</a:t>
            </a:r>
          </a:p>
          <a:p>
            <a:r>
              <a:rPr lang="el-GR" dirty="0"/>
              <a:t>Εκτύπωση αποτελεσμάτων και συντεταγμένων διασταύρωσης</a:t>
            </a:r>
            <a:endParaRPr lang="en-US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l-GR" sz="2500" dirty="0"/>
          </a:p>
          <a:p>
            <a:pPr marL="0" indent="0">
              <a:buNone/>
            </a:pP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3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7579D7-1454-5EA9-0863-F86A64AEEF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l-GR"/>
              <a:t>Πηγές και βοηθήματα</a:t>
            </a:r>
            <a:br>
              <a:rPr lang="el-GR"/>
            </a:br>
            <a:endParaRPr lang="el-G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F3B68-3701-1A14-76A9-641954870D44}"/>
              </a:ext>
            </a:extLst>
          </p:cNvPr>
          <p:cNvSpPr txBox="1"/>
          <p:nvPr/>
        </p:nvSpPr>
        <p:spPr>
          <a:xfrm>
            <a:off x="1528584" y="1857457"/>
            <a:ext cx="9139409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ndara"/>
              </a:rPr>
              <a:t>Git</a:t>
            </a:r>
            <a:r>
              <a:rPr lang="en-US" dirty="0">
                <a:solidFill>
                  <a:srgbClr val="FFFFFF"/>
                </a:solidFill>
                <a:latin typeface="Candara"/>
              </a:rPr>
              <a:t>H</a:t>
            </a: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ndara"/>
              </a:rPr>
              <a:t>ub (</a:t>
            </a:r>
            <a:r>
              <a:rPr lang="el-GR" sz="1800" b="0" i="0" u="none" strike="noStrike" kern="1200" cap="none" spc="0" baseline="0" dirty="0">
                <a:solidFill>
                  <a:srgbClr val="FFFFFF"/>
                </a:solidFill>
                <a:uFillTx/>
                <a:latin typeface="Candara"/>
              </a:rPr>
              <a:t> έτοιμοι αλγόριθμοι ή κομμάτια αλγορίθμων )</a:t>
            </a: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ndara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ndara"/>
              </a:rPr>
              <a:t>ChatGPT</a:t>
            </a:r>
            <a:r>
              <a:rPr lang="el-GR" sz="1800" b="0" i="0" u="none" strike="noStrike" kern="1200" cap="none" spc="0" baseline="0" dirty="0">
                <a:solidFill>
                  <a:srgbClr val="FFFFFF"/>
                </a:solidFill>
                <a:uFillTx/>
                <a:latin typeface="Candara"/>
              </a:rPr>
              <a:t> ( υλοποίηση χώρου δεδομένων ή κομμάτια αλγορίθμων )</a:t>
            </a: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ndara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FFFFFF"/>
                </a:solidFill>
                <a:uFillTx/>
                <a:latin typeface="Candara"/>
              </a:rPr>
              <a:t>Διαφάνειες μαθήματος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dirty="0">
              <a:solidFill>
                <a:srgbClr val="FFFFFF"/>
              </a:solidFill>
              <a:latin typeface="Candara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FFFFFF"/>
                </a:solidFill>
                <a:uFillTx/>
                <a:latin typeface="Candara"/>
              </a:rPr>
              <a:t>Αναλυτικά στ</a:t>
            </a:r>
            <a:r>
              <a:rPr lang="el-GR" dirty="0">
                <a:solidFill>
                  <a:srgbClr val="FFFFFF"/>
                </a:solidFill>
                <a:latin typeface="Candara"/>
              </a:rPr>
              <a:t>ην αναφορά</a:t>
            </a:r>
            <a:r>
              <a:rPr lang="en-US" dirty="0">
                <a:solidFill>
                  <a:srgbClr val="FFFFFF"/>
                </a:solidFill>
                <a:latin typeface="Candara"/>
              </a:rPr>
              <a:t>.</a:t>
            </a:r>
            <a:endParaRPr lang="el-GR" sz="1800" b="0" i="0" u="none" strike="noStrike" kern="1200" cap="none" spc="0" baseline="0" dirty="0">
              <a:solidFill>
                <a:srgbClr val="FFFFFF"/>
              </a:solidFill>
              <a:uFillTx/>
              <a:latin typeface="Candara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 dirty="0">
              <a:solidFill>
                <a:srgbClr val="FFFFFF"/>
              </a:solidFill>
              <a:uFillTx/>
              <a:latin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Θέση εικόνας 13" descr="Εικόνα που περιέχει άτομο, ανθρώπινο πρόσωπο, ρουχισμός, άνδρ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ED24754-5885-A39F-CA9E-7A53E08C3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479" b="14286"/>
          <a:stretch/>
        </p:blipFill>
        <p:spPr>
          <a:xfrm>
            <a:off x="2742358" y="1953584"/>
            <a:ext cx="6707284" cy="428895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6FFEF7-18D0-2C51-CBEC-95785B565FDE}"/>
              </a:ext>
            </a:extLst>
          </p:cNvPr>
          <p:cNvSpPr txBox="1"/>
          <p:nvPr/>
        </p:nvSpPr>
        <p:spPr>
          <a:xfrm>
            <a:off x="2381842" y="615461"/>
            <a:ext cx="7428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400" dirty="0"/>
              <a:t>Ευχαριστούμε για το χρόνο σας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Ουράνιο">
  <a:themeElements>
    <a:clrScheme name="Ουράνιο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Ουράνιο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Ουράνιο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TM03457452[[fn=Ουράνιο]]</Template>
  <TotalTime>181</TotalTime>
  <Words>304</Words>
  <Application>Microsoft Office PowerPoint</Application>
  <PresentationFormat>Widescreen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Verdana</vt:lpstr>
      <vt:lpstr>Ουράνιο</vt:lpstr>
      <vt:lpstr>ΠολυδιΑστατες δομΕς δεδομΕνων Project-2</vt:lpstr>
      <vt:lpstr>Ανάπτυξη γεωμετρικών πολυδιάστατων δομών </vt:lpstr>
      <vt:lpstr>1. 3D R-trees for Spatio-Temporal Queries σε ΒΔ τροχιών στο επίπεδο</vt:lpstr>
      <vt:lpstr>2. Interval trees &amp; Segment trees </vt:lpstr>
      <vt:lpstr>3. Convex Hull</vt:lpstr>
      <vt:lpstr>4. Line Segment Intersection </vt:lpstr>
      <vt:lpstr>Πηγές και βοηθήματα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Πολυδιάστατες δομές δεδομένων Project-2</dc:title>
  <dc:creator>ΠΛΑΤΩΝΑΣ ΘΕΟΔΩΡΟΣ</dc:creator>
  <cp:lastModifiedBy>ΒΙΛΛΙΩΤΗΣ ΑΧΙΛΛΕΑΣ</cp:lastModifiedBy>
  <cp:revision>17</cp:revision>
  <dcterms:created xsi:type="dcterms:W3CDTF">2023-09-21T10:23:23Z</dcterms:created>
  <dcterms:modified xsi:type="dcterms:W3CDTF">2023-09-25T17:05:43Z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