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E9816F-5722-4FBA-89B9-64238537AA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7D859A-3828-46F3-8F41-E407584E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71F9-7974-2114-E316-A3CD96B7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Astro-Informatics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4F1-6D8F-5D4E-100C-9C566F535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Diffusion and GAN models</a:t>
            </a:r>
          </a:p>
        </p:txBody>
      </p:sp>
    </p:spTree>
    <p:extLst>
      <p:ext uri="{BB962C8B-B14F-4D97-AF65-F5344CB8AC3E}">
        <p14:creationId xmlns:p14="http://schemas.microsoft.com/office/powerpoint/2010/main" val="75680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8FA-F529-DECA-8885-0E445AA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E3CE-77E6-0AC8-94B7-9E2787B4B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562582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A. Diffusion Model (</a:t>
            </a:r>
            <a:r>
              <a:rPr lang="en-US" b="1" dirty="0" err="1"/>
              <a:t>TSDiff</a:t>
            </a:r>
            <a:r>
              <a:rPr lang="en-U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</a:t>
            </a:r>
            <a:r>
              <a:rPr lang="en-US" dirty="0" err="1"/>
              <a:t>TSDiff</a:t>
            </a:r>
            <a:r>
              <a:rPr lang="en-US" dirty="0"/>
              <a:t> is a self-guiding diffusion model designed for probabilistic time series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and output </a:t>
            </a:r>
            <a:r>
              <a:rPr lang="en-US" b="1" dirty="0"/>
              <a:t>Conv1D layers</a:t>
            </a:r>
            <a:r>
              <a:rPr lang="en-US" dirty="0"/>
              <a:t> to process the time-series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series of </a:t>
            </a:r>
            <a:r>
              <a:rPr lang="en-US" b="1" dirty="0"/>
              <a:t>Residual Blocks</a:t>
            </a:r>
            <a:r>
              <a:rPr lang="en-US" dirty="0"/>
              <a:t> to capture complex temporal dependencies in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Transformer layer</a:t>
            </a:r>
            <a:r>
              <a:rPr lang="en-US" dirty="0"/>
              <a:t> to incorporate temporal attention, enhancing the model’s ability to focus on relevant time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leverages </a:t>
            </a:r>
            <a:r>
              <a:rPr lang="en-US" b="1" dirty="0"/>
              <a:t>self-guidance</a:t>
            </a:r>
            <a:r>
              <a:rPr lang="en-US" dirty="0"/>
              <a:t> to conditionally predict series at inference, even though it is trained unconditionally.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B7A8-A402-380B-3377-2A760955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03" y="2263541"/>
            <a:ext cx="2525542" cy="40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6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4F5F-804E-8C41-7EFE-A51C7B58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50D6-5255-94F2-C727-A4293C0D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726303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Generative Adversarial Network (GAN)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GANs are used to generate synthetic spectrometry data based on limited photometric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Generator</a:t>
            </a:r>
            <a:r>
              <a:rPr lang="en-US" dirty="0"/>
              <a:t>: Takes photometry as input and learns to produce spectrometry spectra by generating realistic spectrometry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Discriminator</a:t>
            </a:r>
            <a:r>
              <a:rPr lang="en-US" dirty="0"/>
              <a:t>: Distinguishes between real spectrometry data and the synthetic data generated by the 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Embedding Network</a:t>
            </a:r>
            <a:r>
              <a:rPr lang="en-US" dirty="0"/>
              <a:t>: Maps photometric features to a latent space, helping capture underlying structures in photometry and learning a representation that can be used to generate spectra.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diagram of a process&#10;&#10;Description automatically generated">
            <a:extLst>
              <a:ext uri="{FF2B5EF4-FFF2-40B4-BE49-F238E27FC236}">
                <a16:creationId xmlns:a16="http://schemas.microsoft.com/office/drawing/2014/main" id="{148671FF-AC4B-1D7A-AFF5-9E0945B9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57" y="2307771"/>
            <a:ext cx="3637314" cy="42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9BBF-87FC-109B-6E9F-9AD5DD4B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763-DE77-7773-57B4-2B6E4C1A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Training </a:t>
            </a:r>
            <a:r>
              <a:rPr lang="en-US" b="1" dirty="0" err="1"/>
              <a:t>TSDiff</a:t>
            </a:r>
            <a:r>
              <a:rPr lang="en-US" b="1" dirty="0"/>
              <a:t> Diffusion Model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Unconditional Training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TSDiff</a:t>
            </a:r>
            <a:r>
              <a:rPr lang="en-US" dirty="0"/>
              <a:t> is initially trained without specific conditions, learning a probabilistic representation of the entire dataset (photometry).</a:t>
            </a:r>
          </a:p>
          <a:p>
            <a:pPr lvl="1"/>
            <a:r>
              <a:rPr lang="en-US" b="1" dirty="0"/>
              <a:t>Denoising Process</a:t>
            </a:r>
            <a:r>
              <a:rPr lang="en-US" dirty="0"/>
              <a:t>: Through a sequence of steps, the model learns to reverse a Gaussian noise process, gradually refining noisy data back into a realistic spectrum.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Observation Self-Guidance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During inference, self-guidance is used to incorporate </a:t>
            </a:r>
            <a:r>
              <a:rPr lang="en-US" b="1" dirty="0"/>
              <a:t>photometric points</a:t>
            </a:r>
            <a:r>
              <a:rPr lang="en-US" dirty="0"/>
              <a:t> into the diffusion process, guiding the model to generate realistic spectrometry conditioned on these photometric observations.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Refinement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TSDiff</a:t>
            </a:r>
            <a:r>
              <a:rPr lang="en-US" dirty="0"/>
              <a:t> can refine its predictions by using photometric data as an anchor, ensuring that generated spectra align with the observed photometric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1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0EAF-E352-CCA4-8C76-02F7D83F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DB81-AD02-ED1E-DD6D-194CAEFB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Generative Adversarial Network (GAN)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Mapping Photometry to Spectrometry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GAN’s Generator learns a transformation from low-resolution photometry to high-resolution spectrometry by learning to match spectral characteristics seen in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Discriminative Training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Discriminator ensures that the Generator outputs spectra that not only match photometric points but also maintain realistic distributions and spectral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Embedding and Reconstruction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mapping photometry into an embedding space, the GAN leverages latent features that correlate with spectral characteristics, enabling it to reconstruct high-fidelity spectrometry.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1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C7C1-E78D-F6A8-0726-078038FE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6841313-4A97-4EA6-36CA-683DB2205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4" y="2468032"/>
            <a:ext cx="5693833" cy="3416300"/>
          </a:xfrm>
        </p:spPr>
      </p:pic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2803686-790B-BD9A-FF2A-8ADB3F10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57" y="2724316"/>
            <a:ext cx="4974851" cy="31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1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5E3-2705-A3DE-30D4-08F10968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CSDI VS </a:t>
            </a:r>
            <a:r>
              <a:rPr lang="en-US" b="1" dirty="0" err="1"/>
              <a:t>TSDiff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05B2-F157-0FAC-1995-2AE4CB3D6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86" y="2576068"/>
            <a:ext cx="4441174" cy="3416300"/>
          </a:xfrm>
        </p:spPr>
        <p:txBody>
          <a:bodyPr>
            <a:noAutofit/>
          </a:bodyPr>
          <a:lstStyle/>
          <a:p>
            <a:r>
              <a:rPr lang="en-US" sz="1200" b="1" dirty="0"/>
              <a:t>CSDI (Conditional Score-based Diffusion for Imputation)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Strength</a:t>
            </a:r>
            <a:r>
              <a:rPr lang="en-US" sz="1200" dirty="0"/>
              <a:t>: CSDI is well-suited for tasks involving </a:t>
            </a:r>
            <a:r>
              <a:rPr lang="en-US" sz="1200" b="1" dirty="0"/>
              <a:t>imputation of missing values</a:t>
            </a:r>
            <a:r>
              <a:rPr lang="en-US" sz="1200" dirty="0"/>
              <a:t> within time series. It is highly effective when part of a sequence is missing and needs to be filled based on observed values within the same data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Limitation</a:t>
            </a:r>
            <a:r>
              <a:rPr lang="en-US" sz="1200" dirty="0"/>
              <a:t>: Since CSDI is specifically designed for conditional imputation (predicting values that are “missing” from a time series), it may not be as effective in generating new, high-resolution outputs from lower-resolution inputs like photometry-to-spectrometry task. CSDI expects input and output distributions to be similar, so it might struggle with extrapolating from a coarse set of photometry wavelengths to the denser spectrometry wavelengths.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468289-DD40-8EEB-9F52-45BAD71E605F}"/>
              </a:ext>
            </a:extLst>
          </p:cNvPr>
          <p:cNvSpPr txBox="1">
            <a:spLocks/>
          </p:cNvSpPr>
          <p:nvPr/>
        </p:nvSpPr>
        <p:spPr>
          <a:xfrm>
            <a:off x="6371336" y="2576068"/>
            <a:ext cx="444117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TSDiff</a:t>
            </a:r>
            <a:r>
              <a:rPr lang="en-US" sz="1200" b="1" dirty="0"/>
              <a:t> (Self-Guiding Diffusion Models for Forecasting and Generation)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Strength</a:t>
            </a:r>
            <a:r>
              <a:rPr lang="en-US" sz="1200" dirty="0"/>
              <a:t>: </a:t>
            </a:r>
            <a:r>
              <a:rPr lang="en-US" sz="1200" dirty="0" err="1"/>
              <a:t>TSDiff</a:t>
            </a:r>
            <a:r>
              <a:rPr lang="en-US" sz="1200" dirty="0"/>
              <a:t> is designed for </a:t>
            </a:r>
            <a:r>
              <a:rPr lang="en-US" sz="1200" b="1" dirty="0"/>
              <a:t>probabilistic generation</a:t>
            </a:r>
            <a:r>
              <a:rPr lang="en-US" sz="1200" dirty="0"/>
              <a:t> and forecasting, allowing for unconditional training with task conditioning only during inference. This setup aligns well with </a:t>
            </a:r>
            <a:r>
              <a:rPr lang="en-US" sz="1200" b="1" dirty="0"/>
              <a:t>generating data</a:t>
            </a:r>
            <a:r>
              <a:rPr lang="en-US" sz="1200" dirty="0"/>
              <a:t> from a lower input, making it possible to create a new spectrometry spectrum from photometry data by applying the self-guidance conditioning mechanism.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Advantage</a:t>
            </a:r>
            <a:r>
              <a:rPr lang="en-US" sz="1200" dirty="0"/>
              <a:t>: </a:t>
            </a:r>
            <a:r>
              <a:rPr lang="en-US" sz="1200" dirty="0" err="1"/>
              <a:t>TSDiff’s</a:t>
            </a:r>
            <a:r>
              <a:rPr lang="en-US" sz="1200" dirty="0"/>
              <a:t> flexibility to forecast or generate outputs at a higher resolution (e.g., creating 203 spectrometry points from 17 photometry points) makes it more adaptable to your dataset.</a:t>
            </a:r>
          </a:p>
          <a:p>
            <a:pPr marL="0" indent="0">
              <a:buFont typeface="Wingdings 3" charset="2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4347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611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Astro-Informatics</vt:lpstr>
      <vt:lpstr>Model Architectures</vt:lpstr>
      <vt:lpstr>Model Architectures</vt:lpstr>
      <vt:lpstr>Training Processes</vt:lpstr>
      <vt:lpstr>Training Processes</vt:lpstr>
      <vt:lpstr>Results</vt:lpstr>
      <vt:lpstr>CSDI VS TSDiff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Vasileios Kottas</dc:creator>
  <cp:lastModifiedBy>Office365</cp:lastModifiedBy>
  <cp:revision>2</cp:revision>
  <dcterms:created xsi:type="dcterms:W3CDTF">2024-11-06T17:17:29Z</dcterms:created>
  <dcterms:modified xsi:type="dcterms:W3CDTF">2024-11-06T22:03:22Z</dcterms:modified>
</cp:coreProperties>
</file>