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977" TargetMode="External"/><Relationship Id="rId2" Type="http://schemas.openxmlformats.org/officeDocument/2006/relationships/hyperlink" Target="https://bg.wikipedia.org/wiki/Usen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g.wikipedia.org/wiki/%D0%98%D0%BD%D1%82%D0%B5%D1%80%D0%BD%D0%B5%D1%82" TargetMode="External"/><Relationship Id="rId2" Type="http://schemas.openxmlformats.org/officeDocument/2006/relationships/hyperlink" Target="https://bg.wikipedia.org/wiki/%D0%A0%D0%B0%D0%B7%D0%BF%D1%80%D0%B5%D0%B4%D0%B5%D0%BB%D0%B5%D0%BD%D0%B8_%D0%B1%D0%B0%D0%B7%D0%B8_%D0%BE%D1%82_%D0%B4%D0%B0%D0%BD%D0%BD%D0%B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g.wikipedia.org/wiki/%D0%A1%D1%8A%D1%80%D0%B2%D1%8A%D1%80" TargetMode="External"/><Relationship Id="rId5" Type="http://schemas.openxmlformats.org/officeDocument/2006/relationships/hyperlink" Target="https://bg.wikipedia.org/wiki/IP_%D0%B0%D0%B4%D1%80%D0%B5%D1%81" TargetMode="External"/><Relationship Id="rId4" Type="http://schemas.openxmlformats.org/officeDocument/2006/relationships/hyperlink" Target="https://bg.wikipedia.org/wiki/%D0%94%D0%BE%D0%BC%D0%B5%D0%B9%D0%BD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bg.wikipedia.org/wiki/%D0%9A%D0%BB%D0%B8%D0%B5%D0%BD%D1%82_(%D0%B8%D0%BD%D1%84%D0%BE%D1%80%D0%BC%D0%B0%D1%82%D0%B8%D0%BA%D0%B0)" TargetMode="External"/><Relationship Id="rId3" Type="http://schemas.openxmlformats.org/officeDocument/2006/relationships/hyperlink" Target="https://bg.wikipedia.org/wiki/%D0%9A%D0%BB%D0%B8%D0%B5%D0%BD%D1%82_%E2%80%93_%D1%81%D1%8A%D1%80%D0%B2%D1%8A%D1%80" TargetMode="External"/><Relationship Id="rId7" Type="http://schemas.openxmlformats.org/officeDocument/2006/relationships/hyperlink" Target="https://bg.wikipedia.org/wiki/TCP" TargetMode="External"/><Relationship Id="rId12" Type="http://schemas.openxmlformats.org/officeDocument/2006/relationships/hyperlink" Target="https://bg.wikipedia.org/wiki/%D0%90%D0%B2%D1%82%D0%B5%D0%BD%D1%82%D0%B8%D0%BA%D0%B0%D1%86%D0%B8%D1%8F_(%D0%BA%D0%BE%D0%BC%D0%BF%D1%8E%D1%82%D1%8A%D1%80%D0%BD%D0%B0_%D1%81%D0%B8%D0%B3%D1%83%D1%80%D0%BD%D0%BE%D1%81%D1%82)" TargetMode="External"/><Relationship Id="rId2" Type="http://schemas.openxmlformats.org/officeDocument/2006/relationships/hyperlink" Target="https://bg.wikipedia.org/wiki/%D0%9C%D1%80%D0%B5%D0%B6%D0%BE%D0%B2_%D0%BF%D1%80%D0%BE%D1%82%D0%BE%D0%BA%D0%BE%D0%B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g.wikipedia.org/wiki/%D0%98%D0%BD%D1%82%D0%B5%D1%80%D0%BD%D0%B5%D1%82" TargetMode="External"/><Relationship Id="rId11" Type="http://schemas.openxmlformats.org/officeDocument/2006/relationships/hyperlink" Target="https://bg.wikipedia.org/wiki/%D0%98%D0%BD%D1%82%D0%B5%D1%80%D1%84%D0%B5%D0%B9%D1%81_%D1%81_%D0%BA%D0%BE%D0%BC%D0%B0%D0%BD%D0%B4%D0%B5%D0%BD_%D1%80%D0%B5%D0%B4" TargetMode="External"/><Relationship Id="rId5" Type="http://schemas.openxmlformats.org/officeDocument/2006/relationships/hyperlink" Target="https://bg.wikipedia.org/wiki/%D0%9B%D0%BE%D0%BA%D0%B0%D0%BB%D0%BD%D0%B0_%D0%BC%D1%80%D0%B5%D0%B6%D0%B0" TargetMode="External"/><Relationship Id="rId10" Type="http://schemas.openxmlformats.org/officeDocument/2006/relationships/hyperlink" Target="https://bg.wikipedia.org/wiki/%D0%93%D1%80%D0%B0%D1%84%D0%B8%D1%87%D0%B5%D0%BD_%D0%BF%D0%BE%D1%82%D1%80%D0%B5%D0%B1%D0%B8%D1%82%D0%B5%D0%BB%D1%81%D0%BA%D0%B8_%D0%B8%D0%BD%D1%82%D0%B5%D1%80%D1%84%D0%B5%D0%B9%D1%81" TargetMode="External"/><Relationship Id="rId4" Type="http://schemas.openxmlformats.org/officeDocument/2006/relationships/hyperlink" Target="https://bg.wikipedia.org/wiki/%D0%9A%D0%B0%D1%87%D0%B2%D0%B0%D0%BD%D0%B5_%D0%B8_%D1%81%D0%B2%D0%B0%D0%BB%D1%8F%D0%BD%D0%B5_%D0%BD%D0%B0_%D0%B4%D0%B0%D0%BD%D0%BD%D0%B8" TargetMode="External"/><Relationship Id="rId9" Type="http://schemas.openxmlformats.org/officeDocument/2006/relationships/hyperlink" Target="https://bg.wikipedia.org/wiki/%D0%A1%D1%8A%D1%80%D0%B2%D1%8A%D1%8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just"/>
            <a:r>
              <a:rPr lang="bg-BG" dirty="0">
                <a:cs typeface="Times New Roman" panose="02020603050405020304" pitchFamily="18" charset="0"/>
              </a:rPr>
              <a:t>Протоколи на приложен слой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>
                <a:cs typeface="Times New Roman" panose="02020603050405020304" pitchFamily="18" charset="0"/>
              </a:rPr>
              <a:t>Василена Минева 12 а 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35346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510" y="326735"/>
            <a:ext cx="9905998" cy="1478570"/>
          </a:xfrm>
        </p:spPr>
        <p:txBody>
          <a:bodyPr>
            <a:normAutofit/>
          </a:bodyPr>
          <a:lstStyle/>
          <a:p>
            <a:r>
              <a:rPr lang="bg-BG" sz="4000" b="1" dirty="0">
                <a:cs typeface="Times New Roman" panose="02020603050405020304" pitchFamily="18" charset="0"/>
              </a:rPr>
              <a:t>Въведение</a:t>
            </a:r>
            <a:endParaRPr lang="bg-B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8511" y="1804670"/>
            <a:ext cx="4550770" cy="4481830"/>
          </a:xfrm>
        </p:spPr>
        <p:txBody>
          <a:bodyPr>
            <a:noAutofit/>
          </a:bodyPr>
          <a:lstStyle/>
          <a:p>
            <a:pPr algn="just"/>
            <a:r>
              <a:rPr lang="ru-RU" sz="2300" b="1" dirty="0">
                <a:cs typeface="Times New Roman" panose="02020603050405020304" pitchFamily="18" charset="0"/>
              </a:rPr>
              <a:t>Приложният слой</a:t>
            </a:r>
            <a:r>
              <a:rPr lang="ru-RU" sz="2300" dirty="0">
                <a:cs typeface="Times New Roman" panose="02020603050405020304" pitchFamily="18" charset="0"/>
              </a:rPr>
              <a:t> е седмият, последен слой на </a:t>
            </a:r>
            <a:r>
              <a:rPr lang="en-US" sz="2300" dirty="0">
                <a:cs typeface="Times New Roman" panose="02020603050405020304" pitchFamily="18" charset="0"/>
              </a:rPr>
              <a:t>OSI </a:t>
            </a:r>
            <a:r>
              <a:rPr lang="bg-BG" sz="2300" dirty="0">
                <a:cs typeface="Times New Roman" panose="02020603050405020304" pitchFamily="18" charset="0"/>
              </a:rPr>
              <a:t>модела</a:t>
            </a:r>
            <a:r>
              <a:rPr lang="ru-RU" sz="2300" dirty="0">
                <a:cs typeface="Times New Roman" panose="02020603050405020304" pitchFamily="18" charset="0"/>
              </a:rPr>
              <a:t>. Въпреки неговото име, той не включва потребителските приложения, а осигурява интерфейса между тези приложения и мрежовите услуги. Това ниво може да се смята като причината за установяване на комуникационни сесии.</a:t>
            </a:r>
            <a:endParaRPr lang="bg-BG" sz="2300" dirty="0">
              <a:cs typeface="Times New Roman" panose="02020603050405020304" pitchFamily="18" charset="0"/>
            </a:endParaRPr>
          </a:p>
          <a:p>
            <a:endParaRPr lang="bg-BG" dirty="0"/>
          </a:p>
        </p:txBody>
      </p:sp>
      <p:pic>
        <p:nvPicPr>
          <p:cNvPr id="5" name="Picture 2" descr="OSI Model Layers and its Functions | Electrical Academia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899" y="1804670"/>
            <a:ext cx="5018767" cy="468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889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NNTP</a:t>
            </a:r>
            <a:r>
              <a:rPr lang="bg-BG" sz="4000" dirty="0" smtClean="0"/>
              <a:t>(</a:t>
            </a:r>
            <a:r>
              <a:rPr lang="en-US" dirty="0"/>
              <a:t>Network News Reader </a:t>
            </a:r>
            <a:r>
              <a:rPr lang="en-US" dirty="0" smtClean="0"/>
              <a:t>Protocol</a:t>
            </a:r>
            <a:r>
              <a:rPr lang="bg-BG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Network News Transfer Protocol</a:t>
            </a:r>
            <a:r>
              <a:rPr lang="ru-RU" dirty="0"/>
              <a:t> е протокол за четене и публикуване главно на </a:t>
            </a:r>
            <a:r>
              <a:rPr lang="ru-RU" dirty="0">
                <a:hlinkClick r:id="rId2" tooltip="Usenet"/>
              </a:rPr>
              <a:t>Usenet</a:t>
            </a:r>
            <a:r>
              <a:rPr lang="ru-RU" dirty="0"/>
              <a:t> статии, както и трансфер на новини между сървъри за новини. Протоколът е създаден през 1986 г. и спецификацията му е </a:t>
            </a:r>
            <a:r>
              <a:rPr lang="ru-RU" dirty="0">
                <a:hlinkClick r:id="rId3"/>
              </a:rPr>
              <a:t>RFC 977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85419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DNS (</a:t>
            </a:r>
            <a:r>
              <a:rPr lang="en-US" sz="4000" dirty="0"/>
              <a:t>Domain Name </a:t>
            </a:r>
            <a:r>
              <a:rPr lang="en-US" sz="4000" dirty="0" smtClean="0"/>
              <a:t>System)</a:t>
            </a:r>
            <a:r>
              <a:rPr lang="en-US" dirty="0"/>
              <a:t/>
            </a:r>
            <a:br>
              <a:rPr lang="en-US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60866"/>
            <a:ext cx="9905999" cy="396843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b="1" dirty="0"/>
              <a:t>Система за имена </a:t>
            </a:r>
            <a:r>
              <a:rPr lang="ru-RU" b="1" dirty="0" smtClean="0"/>
              <a:t>на</a:t>
            </a:r>
            <a:r>
              <a:rPr lang="ru-RU" dirty="0" smtClean="0"/>
              <a:t>,</a:t>
            </a:r>
            <a:r>
              <a:rPr lang="ru-RU" dirty="0"/>
              <a:t> </a:t>
            </a:r>
            <a:r>
              <a:rPr lang="ru-RU" b="1" dirty="0"/>
              <a:t>DNS</a:t>
            </a:r>
            <a:r>
              <a:rPr lang="ru-RU" dirty="0"/>
              <a:t> представлява </a:t>
            </a:r>
            <a:r>
              <a:rPr lang="ru-RU" dirty="0">
                <a:hlinkClick r:id="rId2" tooltip="Разпределени бази от данни"/>
              </a:rPr>
              <a:t>разпределена база от данни</a:t>
            </a:r>
            <a:r>
              <a:rPr lang="ru-RU" dirty="0"/>
              <a:t> за компютри, услуги или други ресурси свързани към </a:t>
            </a:r>
            <a:r>
              <a:rPr lang="ru-RU" dirty="0">
                <a:hlinkClick r:id="rId3" tooltip="Интернет"/>
              </a:rPr>
              <a:t>интернет</a:t>
            </a:r>
            <a:r>
              <a:rPr lang="ru-RU" dirty="0"/>
              <a:t> или частни мрежи, с чиято помощ се осъществява преобразуването на </a:t>
            </a:r>
            <a:r>
              <a:rPr lang="ru-RU" dirty="0">
                <a:hlinkClick r:id="rId4" tooltip="Домейн"/>
              </a:rPr>
              <a:t>имената</a:t>
            </a:r>
            <a:r>
              <a:rPr lang="ru-RU" dirty="0"/>
              <a:t> на хостовете в </a:t>
            </a:r>
            <a:r>
              <a:rPr lang="ru-RU" dirty="0">
                <a:hlinkClick r:id="rId5" tooltip="IP адрес"/>
              </a:rPr>
              <a:t>IP адреси</a:t>
            </a:r>
            <a:r>
              <a:rPr lang="ru-RU" dirty="0"/>
              <a:t>. Това улеснява работата на потребителите на интернет услуги. Вместо да въвежда IP адрес (комбинация от цифри), за да достигне до даден ресурс в мрежата, потребителят може просто да въведе неговото име (домейн).</a:t>
            </a:r>
          </a:p>
          <a:p>
            <a:pPr algn="just"/>
            <a:r>
              <a:rPr lang="ru-RU" dirty="0"/>
              <a:t>Информацията за IP адресите и имената на домейни се съхранява на DNS сървърите. DNS е разпределена дървовидна система от обвързани чрез логическа йерархия </a:t>
            </a:r>
            <a:r>
              <a:rPr lang="ru-RU" u="sng" dirty="0">
                <a:hlinkClick r:id="rId6"/>
              </a:rPr>
              <a:t>сървъри</a:t>
            </a:r>
            <a:r>
              <a:rPr lang="ru-RU" dirty="0"/>
              <a:t>. 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3737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FTP (</a:t>
            </a:r>
            <a:r>
              <a:rPr lang="en-US" sz="4000" dirty="0"/>
              <a:t>File Transfer </a:t>
            </a:r>
            <a:r>
              <a:rPr lang="en-US" sz="4000" dirty="0" smtClean="0"/>
              <a:t>Protocol</a:t>
            </a:r>
            <a:r>
              <a:rPr lang="en-US" sz="4000" b="1" dirty="0" smtClean="0"/>
              <a:t>)</a:t>
            </a:r>
            <a:r>
              <a:rPr lang="en-US" dirty="0"/>
              <a:t/>
            </a:r>
            <a:br>
              <a:rPr lang="en-US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398" y="1828800"/>
            <a:ext cx="10380028" cy="4480560"/>
          </a:xfrm>
        </p:spPr>
        <p:txBody>
          <a:bodyPr numCol="2">
            <a:normAutofit fontScale="32500" lnSpcReduction="20000"/>
          </a:bodyPr>
          <a:lstStyle/>
          <a:p>
            <a:r>
              <a:rPr lang="en-US" sz="5000" dirty="0"/>
              <a:t>File Transfer </a:t>
            </a:r>
            <a:r>
              <a:rPr lang="en-US" sz="5000" dirty="0" smtClean="0"/>
              <a:t>Protocol </a:t>
            </a:r>
            <a:r>
              <a:rPr lang="ru-RU" sz="5000" dirty="0"/>
              <a:t>представлява </a:t>
            </a:r>
            <a:r>
              <a:rPr lang="ru-RU" sz="5000" dirty="0">
                <a:hlinkClick r:id="rId2" tooltip="Мрежов протокол"/>
              </a:rPr>
              <a:t>мрежов протокол</a:t>
            </a:r>
            <a:r>
              <a:rPr lang="ru-RU" sz="5000" dirty="0"/>
              <a:t> от тип </a:t>
            </a:r>
            <a:r>
              <a:rPr lang="ru-RU" sz="5000" dirty="0">
                <a:hlinkClick r:id="rId3" tooltip="Клиент – сървър"/>
              </a:rPr>
              <a:t>клиент – сървър</a:t>
            </a:r>
            <a:r>
              <a:rPr lang="ru-RU" sz="5000" dirty="0"/>
              <a:t>, предоставящ възможност за </a:t>
            </a:r>
            <a:r>
              <a:rPr lang="ru-RU" sz="5000" dirty="0">
                <a:hlinkClick r:id="rId4" tooltip="Качване и сваляне на данни"/>
              </a:rPr>
              <a:t>обмен</a:t>
            </a:r>
            <a:r>
              <a:rPr lang="ru-RU" sz="5000" dirty="0"/>
              <a:t> на файлове между машини, свързани в </a:t>
            </a:r>
            <a:r>
              <a:rPr lang="ru-RU" sz="5000" dirty="0">
                <a:hlinkClick r:id="rId5" tooltip="Локална мрежа"/>
              </a:rPr>
              <a:t>локална мрежа</a:t>
            </a:r>
            <a:r>
              <a:rPr lang="ru-RU" sz="5000" dirty="0"/>
              <a:t> или в </a:t>
            </a:r>
            <a:r>
              <a:rPr lang="ru-RU" sz="5000" dirty="0">
                <a:hlinkClick r:id="rId6" tooltip="Интернет"/>
              </a:rPr>
              <a:t>интернет</a:t>
            </a:r>
            <a:r>
              <a:rPr lang="ru-RU" sz="5000" dirty="0"/>
              <a:t>.</a:t>
            </a:r>
          </a:p>
          <a:p>
            <a:r>
              <a:rPr lang="ru-RU" sz="5000" dirty="0"/>
              <a:t>Протоколът за пренос на файлове използва </a:t>
            </a:r>
            <a:r>
              <a:rPr lang="ru-RU" sz="5000" dirty="0">
                <a:hlinkClick r:id="rId7" tooltip="TCP"/>
              </a:rPr>
              <a:t>TCP</a:t>
            </a:r>
            <a:r>
              <a:rPr lang="ru-RU" sz="5000" dirty="0"/>
              <a:t> за комуникация между </a:t>
            </a:r>
            <a:r>
              <a:rPr lang="ru-RU" sz="5000" dirty="0">
                <a:hlinkClick r:id="rId8" tooltip="Клиент (информатика)"/>
              </a:rPr>
              <a:t>клиент</a:t>
            </a:r>
            <a:r>
              <a:rPr lang="ru-RU" sz="5000" dirty="0"/>
              <a:t> и </a:t>
            </a:r>
            <a:r>
              <a:rPr lang="ru-RU" sz="5000" dirty="0">
                <a:hlinkClick r:id="rId9" tooltip="Сървър"/>
              </a:rPr>
              <a:t>сървър</a:t>
            </a:r>
            <a:r>
              <a:rPr lang="ru-RU" sz="5000" dirty="0"/>
              <a:t>. Клиентът е специално разработена програма, чрез която се предоставя лесен начин за използване на възможностите за комуникация. Съществуват множество FTP клиенти, които могат да се ползват безплатно</a:t>
            </a:r>
            <a:r>
              <a:rPr lang="ru-RU" sz="5000" dirty="0" smtClean="0"/>
              <a:t>, </a:t>
            </a:r>
            <a:r>
              <a:rPr lang="ru-RU" sz="5000" dirty="0"/>
              <a:t>и такива, които са платени. Повечето от тях са </a:t>
            </a:r>
            <a:r>
              <a:rPr lang="ru-RU" sz="5000" dirty="0">
                <a:hlinkClick r:id="rId10" tooltip="Графичен потребителски интерфейс"/>
              </a:rPr>
              <a:t>графични</a:t>
            </a:r>
            <a:r>
              <a:rPr lang="ru-RU" sz="5000" dirty="0"/>
              <a:t>, като малката част </a:t>
            </a:r>
            <a:r>
              <a:rPr lang="ru-RU" sz="5000" dirty="0">
                <a:hlinkClick r:id="rId11" tooltip="Интерфейс с команден ред"/>
              </a:rPr>
              <a:t>текстови</a:t>
            </a:r>
            <a:r>
              <a:rPr lang="ru-RU" sz="5000" dirty="0"/>
              <a:t> (конзолни) клиенти са предназначени за специалисти с по-задълбочени познания за FTP или са предназначени за строго специфични системни задачи.</a:t>
            </a:r>
          </a:p>
          <a:p>
            <a:r>
              <a:rPr lang="ru-RU" sz="5000" dirty="0"/>
              <a:t>Протоколът предоставя възможността за изпълняване на операции на сървъра като показване на съдържанието на директории, смяна на директорията, създаване на директории и триене на файлове</a:t>
            </a:r>
            <a:r>
              <a:rPr lang="ru-RU" sz="5000" dirty="0" smtClean="0"/>
              <a:t>.</a:t>
            </a:r>
            <a:endParaRPr lang="en-US" sz="5000" dirty="0" smtClean="0"/>
          </a:p>
          <a:p>
            <a:r>
              <a:rPr lang="ru-RU" sz="5000" dirty="0"/>
              <a:t>Свързването със сървъра може да бъде „сигурно“ или „анонимно“. При сигурното свързване достъпът до сървъра се осигурява само при </a:t>
            </a:r>
            <a:r>
              <a:rPr lang="ru-RU" sz="5000" dirty="0">
                <a:hlinkClick r:id="rId12" tooltip="Автентикация (компютърна сигурност)"/>
              </a:rPr>
              <a:t>автентикация</a:t>
            </a:r>
            <a:r>
              <a:rPr lang="ru-RU" sz="5000" dirty="0"/>
              <a:t> с потребителско име и парола на потребител с достатъчни права. Анонимно свързване се осъществява с потребителско име </a:t>
            </a:r>
            <a:r>
              <a:rPr lang="ru-RU" sz="5000" i="1" dirty="0"/>
              <a:t>anonymous</a:t>
            </a:r>
            <a:r>
              <a:rPr lang="ru-RU" sz="5000" dirty="0"/>
              <a:t> и каквато и да е парола и може да се използва за сървъри, които позволяват такъв достъп.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458656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</TotalTime>
  <Words>43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Times New Roman</vt:lpstr>
      <vt:lpstr>Trebuchet MS</vt:lpstr>
      <vt:lpstr>Tw Cen MT</vt:lpstr>
      <vt:lpstr>Circuit</vt:lpstr>
      <vt:lpstr>Протоколи на приложен слой</vt:lpstr>
      <vt:lpstr>Въведение</vt:lpstr>
      <vt:lpstr>NNTP(Network News Reader Protocol)  </vt:lpstr>
      <vt:lpstr>DNS (Domain Name System) </vt:lpstr>
      <vt:lpstr>FTP (File Transfer Protocol)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Протоколи на приложен слой</dc:title>
  <dc:creator>STUDENTS-1312-6</dc:creator>
  <cp:lastModifiedBy>STUDENTS-1312-6</cp:lastModifiedBy>
  <cp:revision>2</cp:revision>
  <dcterms:created xsi:type="dcterms:W3CDTF">2024-02-08T09:24:16Z</dcterms:created>
  <dcterms:modified xsi:type="dcterms:W3CDTF">2024-02-22T09:02:31Z</dcterms:modified>
</cp:coreProperties>
</file>