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69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2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97F80-9EB9-4B8E-8FA7-127B94EDDAA0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1A006-C21E-469F-857A-B91A6BBE56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4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 smtClean="0"/>
              <a:t>Заголовок</a:t>
            </a:r>
            <a:br>
              <a:rPr lang="ru-RU" dirty="0" smtClean="0"/>
            </a:br>
            <a:r>
              <a:rPr lang="ru-RU" dirty="0" err="1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C0F6D6C-0C95-42E6-9625-2BE046D761F7}" type="datetime1">
              <a:rPr lang="ru-RU" smtClean="0"/>
              <a:pPr/>
              <a:t>14.06.2023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37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3392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6585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339490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780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313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23961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7743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6328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00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573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0C3-4B01-42A5-97CB-461D82E2E66F}" type="datetime1">
              <a:rPr lang="ru-RU" smtClean="0"/>
              <a:pPr/>
              <a:t>14.06.2023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176521" y="6240463"/>
            <a:ext cx="675853" cy="436562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240462"/>
            <a:ext cx="2743200" cy="436563"/>
          </a:xfrm>
        </p:spPr>
        <p:txBody>
          <a:bodyPr/>
          <a:lstStyle>
            <a:lvl1pPr algn="r">
              <a:defRPr sz="2000"/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0560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3375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649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084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788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8664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501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</a:t>
            </a:r>
            <a:br>
              <a:rPr lang="ru-RU" dirty="0" smtClean="0"/>
            </a:b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 smtClean="0"/>
              <a:t>Образец </a:t>
            </a:r>
          </a:p>
          <a:p>
            <a:r>
              <a:rPr lang="ru-RU" sz="2400" dirty="0" smtClean="0"/>
              <a:t>заголовка</a:t>
            </a:r>
            <a:endParaRPr lang="ru-RU" sz="24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 smtClean="0"/>
              <a:t>Образец </a:t>
            </a:r>
          </a:p>
          <a:p>
            <a:r>
              <a:rPr lang="ru-RU" sz="2400" dirty="0" smtClean="0"/>
              <a:t>заголовка</a:t>
            </a:r>
            <a:endParaRPr lang="ru-RU" sz="2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 smtClean="0"/>
              <a:t>Образец </a:t>
            </a:r>
          </a:p>
          <a:p>
            <a:r>
              <a:rPr lang="ru-RU" sz="2400" dirty="0" smtClean="0"/>
              <a:t>заголовка</a:t>
            </a:r>
            <a:endParaRPr lang="ru-RU" sz="2400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/>
                </a:solidFill>
              </a:rPr>
              <a:t>Образец заголовка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526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4168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748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71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2847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число</a:t>
            </a:r>
          </a:p>
        </p:txBody>
      </p:sp>
    </p:spTree>
    <p:extLst>
      <p:ext uri="{BB962C8B-B14F-4D97-AF65-F5344CB8AC3E}">
        <p14:creationId xmlns="" xmlns:p14="http://schemas.microsoft.com/office/powerpoint/2010/main" val="340747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9891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770FB-FCFF-4264-A259-EC4AAB581B44}" type="datetime1">
              <a:rPr lang="ru-RU" smtClean="0"/>
              <a:pPr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528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601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3494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5303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113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95023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fld id="{0B4770DF-6D52-466C-8FDF-BAFA2F48837E}" type="datetime1">
              <a:rPr lang="ru-RU" smtClean="0"/>
              <a:pPr/>
              <a:t>14.06.2023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208" y="2858518"/>
            <a:ext cx="9802744" cy="166828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Проектирование, </a:t>
            </a:r>
            <a:r>
              <a:rPr lang="ru-RU" sz="3200" dirty="0" smtClean="0"/>
              <a:t>разработка </a:t>
            </a:r>
            <a:r>
              <a:rPr lang="ru-RU" sz="3200" dirty="0" smtClean="0"/>
              <a:t>и документирование </a:t>
            </a:r>
            <a:r>
              <a:rPr lang="ru-RU" sz="3200" dirty="0" smtClean="0"/>
              <a:t>и </a:t>
            </a:r>
            <a:r>
              <a:rPr lang="ru-RU" sz="3200" dirty="0" smtClean="0"/>
              <a:t>информационной </a:t>
            </a:r>
            <a:r>
              <a:rPr lang="ru-RU" sz="3200" dirty="0"/>
              <a:t>системы учета времени самостоятельной работы студентов </a:t>
            </a:r>
            <a:br>
              <a:rPr lang="ru-RU" sz="3200" dirty="0"/>
            </a:br>
            <a:r>
              <a:rPr lang="ru-RU" sz="3200" dirty="0"/>
              <a:t>в компьютерном </a:t>
            </a:r>
            <a:r>
              <a:rPr lang="ru-RU" sz="3200" dirty="0" smtClean="0"/>
              <a:t>классе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Работу выполнил</a:t>
            </a:r>
            <a:r>
              <a:rPr lang="en-US" dirty="0" smtClean="0"/>
              <a:t>: </a:t>
            </a:r>
            <a:r>
              <a:rPr lang="ru-RU" dirty="0" smtClean="0"/>
              <a:t>Васильев </a:t>
            </a:r>
            <a:r>
              <a:rPr lang="ru-RU" dirty="0"/>
              <a:t>И.Д.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к.п.н</a:t>
            </a:r>
            <a:r>
              <a:rPr lang="ru-RU" dirty="0"/>
              <a:t>., доцент каф. ИТ </a:t>
            </a:r>
            <a:r>
              <a:rPr lang="ru-RU" dirty="0" err="1"/>
              <a:t>Василюк</a:t>
            </a:r>
            <a:r>
              <a:rPr lang="ru-RU" dirty="0"/>
              <a:t> Н.Н.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1185"/>
            <a:ext cx="12191999" cy="30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ru-RU" sz="1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Пермь </a:t>
            </a:r>
            <a:r>
              <a:rPr lang="ru-RU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5664" y="402336"/>
            <a:ext cx="831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Пермский государственный национальный исследовательский университет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Механико-математический факультет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01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4098" name="Picture 2" descr="A:\Github repo\student-class\Диплом файлы\Скрины программы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291" y="1816545"/>
            <a:ext cx="6895759" cy="433431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0" y="6028944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79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студента</a:t>
            </a:r>
            <a:endParaRPr lang="ru-RU" dirty="0"/>
          </a:p>
        </p:txBody>
      </p:sp>
      <p:pic>
        <p:nvPicPr>
          <p:cNvPr id="5122" name="Picture 2" descr="A:\Github repo\student-class\Диплом файлы\Скрины программы\Вкладка Записатьс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008" y="2139106"/>
            <a:ext cx="11391900" cy="3359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25568" y="5431536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компьютера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студента</a:t>
            </a:r>
            <a:endParaRPr lang="ru-RU" dirty="0"/>
          </a:p>
        </p:txBody>
      </p:sp>
      <p:pic>
        <p:nvPicPr>
          <p:cNvPr id="6146" name="Picture 2" descr="A:\Github repo\student-class\Диплом файлы\Скрины программы\Запись есть время.jpg"/>
          <p:cNvPicPr>
            <a:picLocks noChangeAspect="1" noChangeArrowheads="1"/>
          </p:cNvPicPr>
          <p:nvPr/>
        </p:nvPicPr>
        <p:blipFill>
          <a:blip r:embed="rId2" cstate="print"/>
          <a:srcRect b="8099"/>
          <a:stretch>
            <a:fillRect/>
          </a:stretch>
        </p:blipFill>
        <p:spPr bwMode="auto">
          <a:xfrm>
            <a:off x="1453019" y="1854243"/>
            <a:ext cx="9043356" cy="38952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58512" y="5590032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даты и времени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студента</a:t>
            </a:r>
            <a:endParaRPr lang="ru-RU" dirty="0"/>
          </a:p>
        </p:txBody>
      </p:sp>
      <p:pic>
        <p:nvPicPr>
          <p:cNvPr id="7170" name="Picture 2" descr="A:\Github repo\student-class\Диплом файлы\Скрины программы\Запланированные посещен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284" y="2024444"/>
            <a:ext cx="9677400" cy="38401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56048" y="5766816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Отмена записи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лаборанта</a:t>
            </a:r>
            <a:endParaRPr lang="ru-RU" dirty="0"/>
          </a:p>
        </p:txBody>
      </p:sp>
      <p:pic>
        <p:nvPicPr>
          <p:cNvPr id="9218" name="Picture 2" descr="A:\Github repo\student-class\Диплом файлы\Скрины программы\Отметить есть чт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016" y="1800990"/>
            <a:ext cx="10326624" cy="40823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56048" y="57668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Отметить студента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лаборанта</a:t>
            </a:r>
            <a:endParaRPr lang="ru-RU" dirty="0"/>
          </a:p>
        </p:txBody>
      </p:sp>
      <p:pic>
        <p:nvPicPr>
          <p:cNvPr id="8195" name="Picture 3" descr="A:\Github repo\student-class\Диплом файлы\Скрины программы\Отчет.jpg"/>
          <p:cNvPicPr>
            <a:picLocks noChangeAspect="1" noChangeArrowheads="1"/>
          </p:cNvPicPr>
          <p:nvPr/>
        </p:nvPicPr>
        <p:blipFill>
          <a:blip r:embed="rId2" cstate="print"/>
          <a:srcRect t="3775"/>
          <a:stretch>
            <a:fillRect/>
          </a:stretch>
        </p:blipFill>
        <p:spPr bwMode="auto">
          <a:xfrm>
            <a:off x="1276481" y="1865376"/>
            <a:ext cx="9568303" cy="39584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56048" y="5766816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Отчет о студентах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инструментальных средств разработки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52880" y="2359490"/>
          <a:ext cx="9666224" cy="37304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33112"/>
                <a:gridCol w="4833112"/>
              </a:tblGrid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/>
                        <a:t>Система </a:t>
                      </a:r>
                      <a:r>
                        <a:rPr lang="ru-RU" sz="2000" b="0" dirty="0" smtClean="0"/>
                        <a:t>управления</a:t>
                      </a:r>
                      <a:r>
                        <a:rPr lang="ru-RU" sz="2000" b="0" baseline="0" dirty="0" smtClean="0"/>
                        <a:t> базами данных</a:t>
                      </a:r>
                      <a:endParaRPr lang="ru-RU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/>
                        <a:t>PostgreSQL</a:t>
                      </a:r>
                      <a:endParaRPr lang="ru-RU" sz="2000" b="0" dirty="0"/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Язык программирования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Java</a:t>
                      </a:r>
                      <a:endParaRPr lang="ru-RU" sz="2000" dirty="0"/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Фреймворк</a:t>
                      </a:r>
                      <a:r>
                        <a:rPr lang="ru-RU" sz="2000" baseline="0" dirty="0" smtClean="0"/>
                        <a:t> для </a:t>
                      </a:r>
                      <a:r>
                        <a:rPr lang="ru-RU" sz="2000" baseline="0" dirty="0" err="1" smtClean="0"/>
                        <a:t>веб-приложения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Spring Boot</a:t>
                      </a:r>
                      <a:endParaRPr lang="en-US" sz="2000" dirty="0" smtClean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Обработчик шаблонов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FreeMarker</a:t>
                      </a:r>
                      <a:endParaRPr lang="ru-RU" sz="2000" dirty="0" smtClean="0"/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Интерфейсный инструментарий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Bootstrap</a:t>
                      </a:r>
                      <a:endParaRPr lang="ru-RU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smtClean="0"/>
              <a:t>группы сущностей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3" name="Picture 3" descr="A:\Github repo\student-class\Диплом файлы\Основные 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168" y="1728635"/>
            <a:ext cx="8567738" cy="4505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информационной системы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838200" y="2468880"/>
            <a:ext cx="10515600" cy="3611244"/>
          </a:xfrm>
        </p:spPr>
        <p:txBody>
          <a:bodyPr/>
          <a:lstStyle/>
          <a:p>
            <a:pPr>
              <a:buFont typeface="Arial" pitchFamily="34" charset="0"/>
              <a:buChar char="-"/>
            </a:pPr>
            <a:r>
              <a:rPr lang="en-US" sz="4000" dirty="0" smtClean="0"/>
              <a:t>Spring Security;</a:t>
            </a:r>
          </a:p>
          <a:p>
            <a:pPr>
              <a:buFont typeface="Arial" pitchFamily="34" charset="0"/>
              <a:buChar char="-"/>
            </a:pPr>
            <a:r>
              <a:rPr lang="ru-RU" sz="4000" dirty="0" smtClean="0"/>
              <a:t>хеширование паролей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smtClean="0"/>
              <a:t>разделение на роли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Рекомендации по совершенствованию 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783336" y="2667889"/>
            <a:ext cx="10515600" cy="2696591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-"/>
            </a:pPr>
            <a:r>
              <a:rPr lang="ru-RU" sz="4000" dirty="0" smtClean="0"/>
              <a:t>усовершенствование календаря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err="1" smtClean="0"/>
              <a:t>jQuery</a:t>
            </a:r>
            <a:r>
              <a:rPr lang="ru-RU" sz="4000" dirty="0" smtClean="0"/>
              <a:t> </a:t>
            </a:r>
            <a:r>
              <a:rPr lang="en-US" sz="4000" dirty="0" smtClean="0"/>
              <a:t>Ajax;</a:t>
            </a:r>
            <a:endParaRPr lang="ru-RU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smtClean="0"/>
              <a:t>оповещение пользователей о </a:t>
            </a:r>
            <a:r>
              <a:rPr lang="ru-RU" sz="4000" dirty="0" smtClean="0"/>
              <a:t>предстоящей записи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smtClean="0"/>
              <a:t>предмет и</a:t>
            </a:r>
            <a:r>
              <a:rPr lang="en-US" dirty="0" smtClean="0"/>
              <a:t> </a:t>
            </a:r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ea typeface="Tahoma" panose="020B0604030504040204" pitchFamily="34" charset="0"/>
                <a:cs typeface="Tahoma" panose="020B0604030504040204" pitchFamily="34" charset="0"/>
              </a:rPr>
              <a:t>Объектом исследования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является учет времени самостоятельной работы студентов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ea typeface="Tahoma" panose="020B0604030504040204" pitchFamily="34" charset="0"/>
                <a:cs typeface="Tahoma" panose="020B0604030504040204" pitchFamily="34" charset="0"/>
              </a:rPr>
              <a:t>Предметом исследования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является автоматизация учета времени самостоятельной работы студентов в компьютерном классе.</a:t>
            </a:r>
            <a:endParaRPr lang="ru-RU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ea typeface="Tahoma" panose="020B0604030504040204" pitchFamily="34" charset="0"/>
                <a:cs typeface="Tahoma" panose="020B0604030504040204" pitchFamily="34" charset="0"/>
              </a:rPr>
              <a:t>Цель работы </a:t>
            </a: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– проектирование, документирование и разработка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информационной системы учета времени студентов для самостоятельной работы в компьютерном классе, для автоматизации работы сотрудника, отвечающего за компьютерный класс.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382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1851024"/>
            <a:ext cx="10515600" cy="4494911"/>
          </a:xfrm>
        </p:spPr>
        <p:txBody>
          <a:bodyPr>
            <a:normAutofit fontScale="62500" lnSpcReduction="20000"/>
          </a:bodyPr>
          <a:lstStyle/>
          <a:p>
            <a:pPr marL="0" lvl="0" indent="539750">
              <a:buNone/>
            </a:pPr>
            <a:r>
              <a:rPr lang="ru-RU" dirty="0"/>
              <a:t>По итогам проведенной работы</a:t>
            </a:r>
            <a:r>
              <a:rPr lang="en-US" dirty="0"/>
              <a:t>:</a:t>
            </a:r>
            <a:endParaRPr lang="ru-RU" dirty="0"/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изучена существующая литература по теме исследования;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изучены аналоги системы учета времени;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проведен сравнительный анализ этих систем;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выявлены и определены требования к разрабатываемой ИС; 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проведен анализ существующих инструментов для проектирования ИС;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определен набор инструментальных средств в соответствии с требованиями;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спроектирована модель ИС;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разработан прототип интерфейса ИС,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разработан прототип ИС;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сформированы рекомендации по совершенствованию ИС.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Все поставленные задачи выполнены, а цель работы достигнута.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6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30865" y="2461744"/>
            <a:ext cx="7321684" cy="1992466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33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1851024"/>
            <a:ext cx="10515600" cy="4665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изучить существующую литературу по теме исследования;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изучить аналоги системы учета времени;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провести сравнительный анализ этих систем;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выявить и определить требования к разрабатываемой ИС;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провести анализ существующих инструментов для проектирования ИС;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определить набор инструментальных средств в соответствии с требованиями;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спроектировать модель ИС;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разработать прототип интерфейса </a:t>
            </a:r>
            <a:r>
              <a:rPr lang="ru-RU" dirty="0" smtClean="0"/>
              <a:t>ИС</a:t>
            </a:r>
            <a:r>
              <a:rPr lang="en-US" dirty="0" smtClean="0"/>
              <a:t>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разработать прототип ИС</a:t>
            </a:r>
            <a:r>
              <a:rPr lang="en-US" dirty="0" smtClean="0"/>
              <a:t>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сформировать рекомендации по совершенствованию ИС.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73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системы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100328" y="2393569"/>
            <a:ext cx="8732520" cy="42291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̵"/>
            </a:pPr>
            <a:r>
              <a:rPr lang="ru-RU" sz="4000" dirty="0" smtClean="0"/>
              <a:t>«1С: Университет»</a:t>
            </a:r>
          </a:p>
          <a:p>
            <a:pPr>
              <a:buFont typeface="Arial" pitchFamily="34" charset="0"/>
              <a:buChar char="̵"/>
            </a:pPr>
            <a:r>
              <a:rPr lang="ru-RU" sz="4000" dirty="0" smtClean="0"/>
              <a:t>«Электронный журнал»</a:t>
            </a:r>
          </a:p>
          <a:p>
            <a:pPr>
              <a:buFont typeface="Arial" pitchFamily="34" charset="0"/>
              <a:buChar char="̵"/>
            </a:pPr>
            <a:r>
              <a:rPr lang="ru-RU" sz="4000" dirty="0" smtClean="0"/>
              <a:t>«</a:t>
            </a:r>
            <a:r>
              <a:rPr lang="ru-RU" sz="4000" dirty="0" err="1" smtClean="0"/>
              <a:t>Yclients</a:t>
            </a:r>
            <a:r>
              <a:rPr lang="ru-RU" sz="4000" dirty="0" smtClean="0"/>
              <a:t>»</a:t>
            </a:r>
          </a:p>
          <a:p>
            <a:pPr>
              <a:buFont typeface="Arial" pitchFamily="34" charset="0"/>
              <a:buChar char="̵"/>
            </a:pPr>
            <a:r>
              <a:rPr lang="ru-RU" sz="4000" dirty="0" smtClean="0"/>
              <a:t>«Универсальная система учета» </a:t>
            </a:r>
            <a:endParaRPr lang="ru-RU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</a:t>
            </a:r>
            <a:r>
              <a:rPr lang="ru-RU" dirty="0" smtClean="0"/>
              <a:t>ребования </a:t>
            </a:r>
            <a:r>
              <a:rPr lang="ru-RU" dirty="0"/>
              <a:t>к </a:t>
            </a:r>
            <a:r>
              <a:rPr lang="ru-RU" dirty="0" smtClean="0"/>
              <a:t>информационной системе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учет времени работы студента в компьютерном классе;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учет времени бронирования компьютера студентом;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контроль свободных компьютеров в классе;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хранение данных о компьютерах, студентах и времени их работы;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предоставление отчетов по запросу руководителя подразделения;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удобное представление информации работнику образовательного учреждения;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дистанционный доступ к записи для студентов;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отметка о посещении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995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Выбор </a:t>
            </a:r>
            <a:r>
              <a:rPr lang="en-US" dirty="0" smtClean="0"/>
              <a:t>CASE</a:t>
            </a:r>
            <a:r>
              <a:rPr lang="ru-RU" dirty="0" smtClean="0"/>
              <a:t>-средства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826008" y="1979041"/>
            <a:ext cx="4636008" cy="28672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ru-RU" sz="2000" dirty="0" smtClean="0"/>
              <a:t>Требования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поддержка UML;</a:t>
            </a:r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наличие бесплатной версии;</a:t>
            </a:r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поддержка операционной системы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;</a:t>
            </a:r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простой и интуитивно понятный интерфейс.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Текст 4"/>
          <p:cNvSpPr txBox="1">
            <a:spLocks/>
          </p:cNvSpPr>
          <p:nvPr/>
        </p:nvSpPr>
        <p:spPr>
          <a:xfrm>
            <a:off x="6294120" y="2009521"/>
            <a:ext cx="4757928" cy="283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CASE-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средства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err="1" smtClean="0"/>
              <a:t>StarUML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smtClean="0"/>
              <a:t>Violet UML Editor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smtClean="0"/>
              <a:t>Diagram Designer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err="1" smtClean="0"/>
              <a:t>ArgoUML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868680" y="5669280"/>
            <a:ext cx="9896856" cy="56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Наиболее подходящее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CASE-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средство под требования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/>
              <a:t>StarUML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1026" name="Picture 2" descr="Прецеденты Лаборан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216" y="1700783"/>
            <a:ext cx="7485888" cy="45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03776" y="6345936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прецедентов «Лаборант»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36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2050" name="Picture 2" descr="Прецеденты Записать студента"/>
          <p:cNvPicPr>
            <a:picLocks noChangeAspect="1" noChangeArrowheads="1"/>
          </p:cNvPicPr>
          <p:nvPr/>
        </p:nvPicPr>
        <p:blipFill>
          <a:blip r:embed="rId2" cstate="print"/>
          <a:srcRect t="5001" b="3861"/>
          <a:stretch>
            <a:fillRect/>
          </a:stretch>
        </p:blipFill>
        <p:spPr bwMode="auto">
          <a:xfrm>
            <a:off x="2968752" y="1792224"/>
            <a:ext cx="5937504" cy="444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67456" y="6333744"/>
            <a:ext cx="515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прецедентов «Записать студента»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019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3074" name="Picture 2" descr="A:\Github repo\student-class\Диплом файлы\Диаграммы\used\Диаграмма классов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546" y="2558441"/>
            <a:ext cx="10904538" cy="27511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87824" y="5468112"/>
            <a:ext cx="23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336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Другая 29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80231E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2" id="{BC451805-E56B-433C-88EA-0C418AB05B62}" vid="{73603D2E-B1E2-4655-880B-8536CA81F8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213</TotalTime>
  <Words>470</Words>
  <Application>Microsoft Office PowerPoint</Application>
  <PresentationFormat>Произвольный</PresentationFormat>
  <Paragraphs>139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Тема2</vt:lpstr>
      <vt:lpstr>Проектирование, разработка и документирование и информационной системы учета времени самостоятельной работы студентов  в компьютерном классе</vt:lpstr>
      <vt:lpstr>Объект, предмет и цель работы</vt:lpstr>
      <vt:lpstr>Задачи</vt:lpstr>
      <vt:lpstr>Аналоги системы</vt:lpstr>
      <vt:lpstr>Требования к информационной системе</vt:lpstr>
      <vt:lpstr>Выбор CASE-средства</vt:lpstr>
      <vt:lpstr>Проектирование</vt:lpstr>
      <vt:lpstr>Проектирование</vt:lpstr>
      <vt:lpstr>Проектирование</vt:lpstr>
      <vt:lpstr>Интерфейс</vt:lpstr>
      <vt:lpstr>Интерфейс студента</vt:lpstr>
      <vt:lpstr>Интерфейс студента</vt:lpstr>
      <vt:lpstr>Интерфейс студента</vt:lpstr>
      <vt:lpstr>Интерфейс лаборанта</vt:lpstr>
      <vt:lpstr>Интерфейс лаборанта</vt:lpstr>
      <vt:lpstr>Выбор инструментальных средств разработки</vt:lpstr>
      <vt:lpstr>Основные группы сущностей</vt:lpstr>
      <vt:lpstr>Защита информационной системы</vt:lpstr>
      <vt:lpstr>Рекомендации по совершенствованию ИС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документирование информационной системы учета времени самостоятельной работы студентов  в компьютерном классе</dc:title>
  <dc:creator>Vasilev</dc:creator>
  <cp:lastModifiedBy>Vasilev</cp:lastModifiedBy>
  <cp:revision>40</cp:revision>
  <dcterms:created xsi:type="dcterms:W3CDTF">2022-06-14T15:45:50Z</dcterms:created>
  <dcterms:modified xsi:type="dcterms:W3CDTF">2023-06-14T07:44:13Z</dcterms:modified>
</cp:coreProperties>
</file>