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58" r:id="rId6"/>
    <p:sldId id="260" r:id="rId7"/>
    <p:sldId id="261" r:id="rId8"/>
    <p:sldId id="264" r:id="rId9"/>
    <p:sldId id="263" r:id="rId10"/>
    <p:sldId id="262" r:id="rId11"/>
    <p:sldId id="267" r:id="rId12"/>
    <p:sldId id="266" r:id="rId13"/>
    <p:sldId id="26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D799-5BD5-4C55-BF5E-C4CAB72DC9FF}" type="datetimeFigureOut">
              <a:rPr lang="ru-RU" smtClean="0"/>
              <a:pPr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1069-EE0E-4EC8-8CEC-BAC74598F0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734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D799-5BD5-4C55-BF5E-C4CAB72DC9FF}" type="datetimeFigureOut">
              <a:rPr lang="ru-RU" smtClean="0"/>
              <a:pPr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1069-EE0E-4EC8-8CEC-BAC74598F0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777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D799-5BD5-4C55-BF5E-C4CAB72DC9FF}" type="datetimeFigureOut">
              <a:rPr lang="ru-RU" smtClean="0"/>
              <a:pPr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1069-EE0E-4EC8-8CEC-BAC74598F0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8345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D799-5BD5-4C55-BF5E-C4CAB72DC9FF}" type="datetimeFigureOut">
              <a:rPr lang="ru-RU" smtClean="0"/>
              <a:pPr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1069-EE0E-4EC8-8CEC-BAC74598F0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23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D799-5BD5-4C55-BF5E-C4CAB72DC9FF}" type="datetimeFigureOut">
              <a:rPr lang="ru-RU" smtClean="0"/>
              <a:pPr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1069-EE0E-4EC8-8CEC-BAC74598F0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410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D799-5BD5-4C55-BF5E-C4CAB72DC9FF}" type="datetimeFigureOut">
              <a:rPr lang="ru-RU" smtClean="0"/>
              <a:pPr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1069-EE0E-4EC8-8CEC-BAC74598F0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2147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D799-5BD5-4C55-BF5E-C4CAB72DC9FF}" type="datetimeFigureOut">
              <a:rPr lang="ru-RU" smtClean="0"/>
              <a:pPr/>
              <a:t>21.02.2019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1069-EE0E-4EC8-8CEC-BAC74598F0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2056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D799-5BD5-4C55-BF5E-C4CAB72DC9FF}" type="datetimeFigureOut">
              <a:rPr lang="ru-RU" smtClean="0"/>
              <a:pPr/>
              <a:t>21.02.2019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1069-EE0E-4EC8-8CEC-BAC74598F0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3550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D799-5BD5-4C55-BF5E-C4CAB72DC9FF}" type="datetimeFigureOut">
              <a:rPr lang="ru-RU" smtClean="0"/>
              <a:pPr/>
              <a:t>21.02.2019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1069-EE0E-4EC8-8CEC-BAC74598F0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3454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D799-5BD5-4C55-BF5E-C4CAB72DC9FF}" type="datetimeFigureOut">
              <a:rPr lang="ru-RU" smtClean="0"/>
              <a:pPr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1069-EE0E-4EC8-8CEC-BAC74598F0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656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D799-5BD5-4C55-BF5E-C4CAB72DC9FF}" type="datetimeFigureOut">
              <a:rPr lang="ru-RU" smtClean="0"/>
              <a:pPr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1069-EE0E-4EC8-8CEC-BAC74598F0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338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D799-5BD5-4C55-BF5E-C4CAB72DC9FF}" type="datetimeFigureOut">
              <a:rPr lang="ru-RU" smtClean="0"/>
              <a:pPr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01069-EE0E-4EC8-8CEC-BAC74598F0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304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72400" cy="1470025"/>
          </a:xfrm>
        </p:spPr>
        <p:txBody>
          <a:bodyPr/>
          <a:lstStyle/>
          <a:p>
            <a:r>
              <a:rPr lang="ru-RU" dirty="0" smtClean="0"/>
              <a:t>Управление проектами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005064"/>
            <a:ext cx="6400800" cy="17526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7030A0"/>
                </a:solidFill>
              </a:rPr>
              <a:t>Макаров В.А.</a:t>
            </a:r>
          </a:p>
          <a:p>
            <a:r>
              <a:rPr lang="ru-RU" sz="2400" dirty="0">
                <a:solidFill>
                  <a:srgbClr val="7030A0"/>
                </a:solidFill>
              </a:rPr>
              <a:t>о</a:t>
            </a:r>
            <a:r>
              <a:rPr lang="ru-RU" sz="2400" dirty="0" smtClean="0">
                <a:solidFill>
                  <a:srgbClr val="7030A0"/>
                </a:solidFill>
              </a:rPr>
              <a:t>ктябрь 2018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331640" y="544522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tx1"/>
                </a:solidFill>
              </a:rPr>
              <a:t>Великий </a:t>
            </a:r>
            <a:r>
              <a:rPr lang="ru-RU" sz="2400" dirty="0">
                <a:solidFill>
                  <a:schemeClr val="tx1"/>
                </a:solidFill>
              </a:rPr>
              <a:t>Н</a:t>
            </a:r>
            <a:r>
              <a:rPr lang="ru-RU" sz="2400" dirty="0" smtClean="0">
                <a:solidFill>
                  <a:schemeClr val="tx1"/>
                </a:solidFill>
              </a:rPr>
              <a:t>овгород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53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F3119-6CAD-4DAB-8CEF-5861B0D0544C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4932" name="AutoShap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84313"/>
            <a:ext cx="8351837" cy="4824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dirty="0" smtClean="0"/>
              <a:t> </a:t>
            </a:r>
            <a:r>
              <a:rPr lang="ru-RU" sz="1600" b="1" dirty="0" smtClean="0"/>
              <a:t> </a:t>
            </a:r>
            <a:endParaRPr lang="en-US" sz="20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/>
              <a:t>Управление проектом  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12524950" cy="293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28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F3119-6CAD-4DAB-8CEF-5861B0D0544C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4932" name="AutoShap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84313"/>
            <a:ext cx="8351837" cy="4824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dirty="0" smtClean="0"/>
              <a:t> </a:t>
            </a:r>
            <a:r>
              <a:rPr lang="ru-RU" sz="1600" b="1" dirty="0" smtClean="0"/>
              <a:t> </a:t>
            </a:r>
            <a:endParaRPr lang="en-US" sz="20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/>
              <a:t>Управление проектом   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12524950" cy="293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69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F3119-6CAD-4DAB-8CEF-5861B0D0544C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4932" name="AutoShap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84313"/>
            <a:ext cx="8351837" cy="4824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dirty="0" smtClean="0"/>
              <a:t> </a:t>
            </a:r>
            <a:r>
              <a:rPr lang="ru-RU" sz="1600" b="1" dirty="0" smtClean="0"/>
              <a:t> </a:t>
            </a:r>
            <a:endParaRPr lang="en-US" sz="20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/>
              <a:t>Управление проектом   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11725148" cy="358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flipH="1">
            <a:off x="3692987" y="1947093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643042" y="1928802"/>
            <a:ext cx="4214841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8. Управление рисками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55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F3119-6CAD-4DAB-8CEF-5861B0D0544C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4932" name="AutoShap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84313"/>
            <a:ext cx="8351837" cy="4824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dirty="0" smtClean="0"/>
              <a:t> </a:t>
            </a:r>
            <a:r>
              <a:rPr lang="ru-RU" sz="1600" b="1" dirty="0" smtClean="0"/>
              <a:t> </a:t>
            </a:r>
            <a:endParaRPr lang="en-US" sz="20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/>
              <a:t>Управление проектом   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10311478" cy="315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382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F3119-6CAD-4DAB-8CEF-5861B0D0544C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8600"/>
            <a:ext cx="8139112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Управление проектом</a:t>
            </a:r>
            <a:r>
              <a:rPr lang="en-US" dirty="0" smtClean="0"/>
              <a:t>.</a:t>
            </a:r>
            <a:r>
              <a:rPr lang="ru-RU" dirty="0" smtClean="0"/>
              <a:t> Уровни    </a:t>
            </a:r>
          </a:p>
        </p:txBody>
      </p:sp>
      <p:sp>
        <p:nvSpPr>
          <p:cNvPr id="124932" name="AutoShap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84313"/>
            <a:ext cx="8351837" cy="4824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ru-RU" sz="2000" b="1" dirty="0" smtClean="0"/>
              <a:t>стратегический </a:t>
            </a:r>
            <a:r>
              <a:rPr lang="ru-RU" sz="2000" b="1" dirty="0"/>
              <a:t>уровень охватывает весь жизненный цикл проекта и соответствует организационно-экономическому уровню </a:t>
            </a:r>
            <a:r>
              <a:rPr lang="ru-RU" sz="2000" b="1" dirty="0" smtClean="0"/>
              <a:t>проекта;</a:t>
            </a:r>
            <a:endParaRPr lang="ru-RU" sz="2000" b="1" dirty="0"/>
          </a:p>
          <a:p>
            <a:pPr>
              <a:lnSpc>
                <a:spcPct val="90000"/>
              </a:lnSpc>
              <a:defRPr/>
            </a:pPr>
            <a:r>
              <a:rPr lang="ru-RU" sz="2000" b="1" dirty="0" smtClean="0"/>
              <a:t>годовой </a:t>
            </a:r>
            <a:r>
              <a:rPr lang="ru-RU" sz="2000" b="1" dirty="0"/>
              <a:t>уровень управления – рассматривает работы проекта, выполнение которых запланировано в течении </a:t>
            </a:r>
            <a:r>
              <a:rPr lang="ru-RU" sz="2000" b="1" dirty="0" smtClean="0"/>
              <a:t>года;</a:t>
            </a:r>
            <a:endParaRPr lang="ru-RU" sz="2000" b="1" dirty="0"/>
          </a:p>
          <a:p>
            <a:pPr>
              <a:lnSpc>
                <a:spcPct val="90000"/>
              </a:lnSpc>
              <a:defRPr/>
            </a:pPr>
            <a:r>
              <a:rPr lang="ru-RU" sz="2000" b="1" dirty="0" smtClean="0"/>
              <a:t>квартальный </a:t>
            </a:r>
            <a:r>
              <a:rPr lang="ru-RU" sz="2000" b="1" dirty="0"/>
              <a:t>уровень управления – рассматривает работы проекта, выполнение которых запланировано в течении </a:t>
            </a:r>
            <a:r>
              <a:rPr lang="ru-RU" sz="2000" b="1" dirty="0" smtClean="0"/>
              <a:t>квартала;</a:t>
            </a:r>
            <a:endParaRPr lang="ru-RU" sz="2000" b="1" dirty="0"/>
          </a:p>
          <a:p>
            <a:pPr>
              <a:lnSpc>
                <a:spcPct val="90000"/>
              </a:lnSpc>
              <a:defRPr/>
            </a:pPr>
            <a:r>
              <a:rPr lang="ru-RU" sz="2000" b="1" dirty="0" smtClean="0"/>
              <a:t>оперативный </a:t>
            </a:r>
            <a:r>
              <a:rPr lang="ru-RU" sz="2000" b="1" dirty="0"/>
              <a:t>уровень управления - рассматривает работы проекта, выполнение которых соответственно запланировано в течении месяца, декады, недели, </a:t>
            </a:r>
            <a:r>
              <a:rPr lang="ru-RU" sz="2000" b="1" dirty="0" smtClean="0"/>
              <a:t>суток; 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1447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F3119-6CAD-4DAB-8CEF-5861B0D0544C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8600"/>
            <a:ext cx="8139112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Управление проектом</a:t>
            </a:r>
            <a:r>
              <a:rPr lang="en-US" dirty="0" smtClean="0"/>
              <a:t>.</a:t>
            </a:r>
            <a:r>
              <a:rPr lang="ru-RU" dirty="0" smtClean="0"/>
              <a:t> Стадии</a:t>
            </a:r>
          </a:p>
        </p:txBody>
      </p:sp>
      <p:sp>
        <p:nvSpPr>
          <p:cNvPr id="124932" name="AutoShap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84313"/>
            <a:ext cx="8351837" cy="4824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2000" b="1" dirty="0"/>
              <a:t> </a:t>
            </a:r>
            <a:r>
              <a:rPr lang="ru-RU" sz="2400" b="1" dirty="0" smtClean="0"/>
              <a:t>инициализацию </a:t>
            </a:r>
            <a:r>
              <a:rPr lang="ru-RU" sz="2400" b="1" dirty="0"/>
              <a:t>– организацию и запуск проекта и его </a:t>
            </a:r>
            <a:r>
              <a:rPr lang="ru-RU" sz="2400" b="1" dirty="0" smtClean="0"/>
              <a:t>частей;</a:t>
            </a:r>
            <a:endParaRPr lang="ru-RU" sz="2400" b="1" dirty="0"/>
          </a:p>
          <a:p>
            <a:pPr>
              <a:lnSpc>
                <a:spcPct val="90000"/>
              </a:lnSpc>
              <a:defRPr/>
            </a:pPr>
            <a:r>
              <a:rPr lang="ru-RU" sz="2400" b="1" dirty="0" smtClean="0"/>
              <a:t>планирование </a:t>
            </a:r>
            <a:r>
              <a:rPr lang="ru-RU" sz="2400" b="1" dirty="0"/>
              <a:t>работ </a:t>
            </a:r>
            <a:r>
              <a:rPr lang="ru-RU" sz="2400" b="1" dirty="0" smtClean="0"/>
              <a:t>проекта;</a:t>
            </a:r>
            <a:endParaRPr lang="ru-RU" sz="2400" b="1" dirty="0"/>
          </a:p>
          <a:p>
            <a:pPr>
              <a:lnSpc>
                <a:spcPct val="90000"/>
              </a:lnSpc>
              <a:defRPr/>
            </a:pPr>
            <a:r>
              <a:rPr lang="ru-RU" sz="2400" b="1" dirty="0" smtClean="0"/>
              <a:t>организацию </a:t>
            </a:r>
            <a:r>
              <a:rPr lang="ru-RU" sz="2400" b="1" dirty="0"/>
              <a:t>и контроль выполнения работ </a:t>
            </a:r>
            <a:r>
              <a:rPr lang="ru-RU" sz="2400" b="1" dirty="0" smtClean="0"/>
              <a:t>проекта;</a:t>
            </a:r>
            <a:endParaRPr lang="ru-RU" sz="2400" b="1" dirty="0"/>
          </a:p>
          <a:p>
            <a:pPr>
              <a:lnSpc>
                <a:spcPct val="90000"/>
              </a:lnSpc>
              <a:defRPr/>
            </a:pPr>
            <a:r>
              <a:rPr lang="ru-RU" sz="2400" b="1" dirty="0" smtClean="0"/>
              <a:t>анализ </a:t>
            </a:r>
            <a:r>
              <a:rPr lang="ru-RU" sz="2400" b="1" dirty="0"/>
              <a:t>и регулирование хода работ </a:t>
            </a:r>
            <a:r>
              <a:rPr lang="ru-RU" sz="2400" b="1" dirty="0" smtClean="0"/>
              <a:t>проекта;</a:t>
            </a:r>
            <a:endParaRPr lang="ru-RU" sz="2400" b="1" dirty="0"/>
          </a:p>
          <a:p>
            <a:pPr>
              <a:lnSpc>
                <a:spcPct val="90000"/>
              </a:lnSpc>
              <a:defRPr/>
            </a:pPr>
            <a:r>
              <a:rPr lang="ru-RU" sz="2400" b="1" dirty="0" smtClean="0"/>
              <a:t>закрытие </a:t>
            </a:r>
            <a:r>
              <a:rPr lang="ru-RU" sz="2400" b="1" dirty="0"/>
              <a:t>проекта и его </a:t>
            </a:r>
            <a:r>
              <a:rPr lang="ru-RU" sz="2400" b="1" dirty="0" smtClean="0"/>
              <a:t>частей</a:t>
            </a:r>
            <a:r>
              <a:rPr lang="ru-RU" sz="2400" b="1" dirty="0"/>
              <a:t>;</a:t>
            </a:r>
          </a:p>
          <a:p>
            <a:pPr>
              <a:lnSpc>
                <a:spcPct val="90000"/>
              </a:lnSpc>
              <a:defRPr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0258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F3119-6CAD-4DAB-8CEF-5861B0D0544C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8600"/>
            <a:ext cx="8139112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Управление проектом    </a:t>
            </a:r>
          </a:p>
        </p:txBody>
      </p:sp>
      <p:sp>
        <p:nvSpPr>
          <p:cNvPr id="124932" name="AutoShap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84313"/>
            <a:ext cx="8351837" cy="4824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ru-RU" b="1" dirty="0"/>
              <a:t>Для успешного выполнения проекта руководитель проекта и члены проектной команды должны отлично разбираться в 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b="1" dirty="0"/>
              <a:t>основных областях </a:t>
            </a:r>
            <a:r>
              <a:rPr lang="ru-RU" b="1" dirty="0" smtClean="0"/>
              <a:t>знаний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4710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F3119-6CAD-4DAB-8CEF-5861B0D0544C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4932" name="AutoShap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84313"/>
            <a:ext cx="8351837" cy="4824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dirty="0" smtClean="0"/>
              <a:t> </a:t>
            </a:r>
            <a:r>
              <a:rPr lang="ru-RU" sz="1600" b="1" dirty="0" smtClean="0"/>
              <a:t> </a:t>
            </a:r>
            <a:endParaRPr lang="en-US" sz="2000" b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11023641" cy="376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/>
              <a:t>Управление проектом    </a:t>
            </a:r>
          </a:p>
        </p:txBody>
      </p:sp>
    </p:spTree>
    <p:extLst>
      <p:ext uri="{BB962C8B-B14F-4D97-AF65-F5344CB8AC3E}">
        <p14:creationId xmlns:p14="http://schemas.microsoft.com/office/powerpoint/2010/main" xmlns="" val="4239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F3119-6CAD-4DAB-8CEF-5861B0D0544C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4932" name="AutoShap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84313"/>
            <a:ext cx="8351837" cy="4824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dirty="0" smtClean="0"/>
              <a:t> </a:t>
            </a:r>
            <a:r>
              <a:rPr lang="ru-RU" sz="1600" b="1" dirty="0" smtClean="0"/>
              <a:t> </a:t>
            </a:r>
            <a:endParaRPr lang="en-US" sz="2000" b="1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/>
              <a:t>Управление проектом   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10782701" cy="329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40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F3119-6CAD-4DAB-8CEF-5861B0D0544C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4932" name="AutoShap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84313"/>
            <a:ext cx="8351837" cy="4824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dirty="0" smtClean="0"/>
              <a:t> </a:t>
            </a:r>
            <a:r>
              <a:rPr lang="ru-RU" sz="1600" b="1" dirty="0" smtClean="0"/>
              <a:t> </a:t>
            </a:r>
            <a:endParaRPr lang="en-US" sz="20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/>
              <a:t>Управление проектом   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11725148" cy="358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980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F3119-6CAD-4DAB-8CEF-5861B0D0544C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4932" name="AutoShap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84313"/>
            <a:ext cx="8351837" cy="4824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dirty="0" smtClean="0"/>
              <a:t> </a:t>
            </a:r>
            <a:r>
              <a:rPr lang="ru-RU" sz="1600" b="1" dirty="0" smtClean="0"/>
              <a:t> </a:t>
            </a:r>
            <a:endParaRPr lang="en-US" sz="20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/>
              <a:t>Управление проектом 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14948714" cy="297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89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F3119-6CAD-4DAB-8CEF-5861B0D0544C}" type="slidenum">
              <a:rPr lang="en-US" smtClean="0">
                <a:solidFill>
                  <a:schemeClr val="bg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4932" name="AutoShap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484313"/>
            <a:ext cx="8351837" cy="48244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bg2"/>
            </a:solidFill>
            <a:rou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dirty="0" smtClean="0"/>
              <a:t> </a:t>
            </a:r>
            <a:r>
              <a:rPr lang="ru-RU" sz="1600" b="1" dirty="0" smtClean="0"/>
              <a:t> </a:t>
            </a:r>
            <a:endParaRPr lang="en-US" sz="20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/>
              <a:t>Управление проектом  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13863151" cy="275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970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181</Words>
  <Application>Microsoft Office PowerPoint</Application>
  <PresentationFormat>Экран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Управление проектами </vt:lpstr>
      <vt:lpstr>Управление проектом. Уровни    </vt:lpstr>
      <vt:lpstr>Управление проектом. Стадии</vt:lpstr>
      <vt:lpstr>Управление проектом    </vt:lpstr>
      <vt:lpstr>Управление проектом    </vt:lpstr>
      <vt:lpstr>Управление проектом    </vt:lpstr>
      <vt:lpstr>Управление проектом    </vt:lpstr>
      <vt:lpstr>Управление проектом    </vt:lpstr>
      <vt:lpstr>Управление проектом    </vt:lpstr>
      <vt:lpstr>Управление проектом    </vt:lpstr>
      <vt:lpstr>Управление проектом    </vt:lpstr>
      <vt:lpstr>Управление проектом    </vt:lpstr>
      <vt:lpstr>Управление проектом    </vt:lpstr>
    </vt:vector>
  </TitlesOfParts>
  <Company>НовГУ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Макаров</dc:creator>
  <cp:lastModifiedBy>XP GAME 2007</cp:lastModifiedBy>
  <cp:revision>9</cp:revision>
  <dcterms:created xsi:type="dcterms:W3CDTF">2012-10-24T02:33:28Z</dcterms:created>
  <dcterms:modified xsi:type="dcterms:W3CDTF">2019-02-21T05:46:34Z</dcterms:modified>
</cp:coreProperties>
</file>