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2" r:id="rId3"/>
    <p:sldId id="261" r:id="rId4"/>
    <p:sldId id="270" r:id="rId5"/>
    <p:sldId id="269" r:id="rId6"/>
    <p:sldId id="271" r:id="rId7"/>
    <p:sldId id="260" r:id="rId8"/>
    <p:sldId id="257" r:id="rId9"/>
    <p:sldId id="286" r:id="rId10"/>
    <p:sldId id="258" r:id="rId11"/>
    <p:sldId id="263" r:id="rId12"/>
    <p:sldId id="264" r:id="rId13"/>
    <p:sldId id="259" r:id="rId14"/>
    <p:sldId id="265" r:id="rId15"/>
    <p:sldId id="266" r:id="rId16"/>
    <p:sldId id="267" r:id="rId17"/>
    <p:sldId id="268" r:id="rId18"/>
    <p:sldId id="282" r:id="rId19"/>
    <p:sldId id="272" r:id="rId20"/>
    <p:sldId id="273" r:id="rId21"/>
    <p:sldId id="283" r:id="rId22"/>
    <p:sldId id="284" r:id="rId23"/>
    <p:sldId id="275" r:id="rId24"/>
    <p:sldId id="276" r:id="rId25"/>
    <p:sldId id="277" r:id="rId26"/>
    <p:sldId id="278" r:id="rId27"/>
    <p:sldId id="280" r:id="rId28"/>
    <p:sldId id="285" r:id="rId29"/>
    <p:sldId id="279" r:id="rId30"/>
    <p:sldId id="281" r:id="rId31"/>
    <p:sldId id="287" r:id="rId32"/>
    <p:sldId id="289" r:id="rId33"/>
    <p:sldId id="290" r:id="rId34"/>
    <p:sldId id="288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6" autoAdjust="0"/>
    <p:restoredTop sz="81608" autoAdjust="0"/>
  </p:normalViewPr>
  <p:slideViewPr>
    <p:cSldViewPr>
      <p:cViewPr varScale="1">
        <p:scale>
          <a:sx n="87" d="100"/>
          <a:sy n="87" d="100"/>
        </p:scale>
        <p:origin x="6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FFB59-81A7-4F0D-B7BA-1F5550ED6F00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0509C-C347-4611-80FA-0D5ABFF6A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13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0509C-C347-4611-80FA-0D5ABFF6A75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84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0509C-C347-4611-80FA-0D5ABFF6A75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15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0509C-C347-4611-80FA-0D5ABFF6A75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26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0509C-C347-4611-80FA-0D5ABFF6A75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2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0509C-C347-4611-80FA-0D5ABFF6A75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4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93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4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24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33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0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71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5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7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9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42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B171-0988-4610-AF88-EB8A4563BB8A}" type="datetimeFigureOut">
              <a:rPr lang="ru-RU" smtClean="0"/>
              <a:pPr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EA86-C3DA-4DEC-83AC-8E0174488C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fi2.php.net/manual/ru/function.readdir.php" TargetMode="External"/><Relationship Id="rId2" Type="http://schemas.openxmlformats.org/officeDocument/2006/relationships/hyperlink" Target="http://fi2.php.net/manual/ru/function.closedir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2.php.net/manual/ru/function.rewinddir.ph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Загрузка файлов по протоколу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16F53A1-42DC-49A8-80EE-EBAC38E00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97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Множественное содержимое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4824536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POST</a:t>
            </a:r>
            <a:r>
              <a:rPr lang="en-US" sz="1600" dirty="0"/>
              <a:t> /send-message.html HTTP/1.1</a:t>
            </a:r>
          </a:p>
          <a:p>
            <a:pPr marL="0" indent="0">
              <a:buNone/>
            </a:pPr>
            <a:r>
              <a:rPr lang="en-US" sz="1600" b="1" dirty="0"/>
              <a:t>Host: </a:t>
            </a:r>
            <a:r>
              <a:rPr lang="en-US" sz="1600" dirty="0"/>
              <a:t>webmail.example.com</a:t>
            </a:r>
          </a:p>
          <a:p>
            <a:pPr marL="0" indent="0">
              <a:buNone/>
            </a:pPr>
            <a:r>
              <a:rPr lang="en-US" sz="1600" b="1" dirty="0" err="1"/>
              <a:t>Referer</a:t>
            </a:r>
            <a:r>
              <a:rPr lang="en-US" sz="1600" b="1" dirty="0"/>
              <a:t>: </a:t>
            </a:r>
            <a:r>
              <a:rPr lang="en-US" sz="1600" dirty="0"/>
              <a:t>http://webmail.example.com/send-message.html</a:t>
            </a:r>
          </a:p>
          <a:p>
            <a:pPr marL="0" indent="0">
              <a:buNone/>
            </a:pPr>
            <a:r>
              <a:rPr lang="en-US" sz="1600" b="1" dirty="0"/>
              <a:t>User-Agent: </a:t>
            </a:r>
            <a:r>
              <a:rPr lang="en-US" sz="1600" dirty="0" err="1"/>
              <a:t>BrowserForDummies</a:t>
            </a:r>
            <a:r>
              <a:rPr lang="en-US" sz="1600" dirty="0"/>
              <a:t>/4.67b</a:t>
            </a:r>
          </a:p>
          <a:p>
            <a:pPr marL="0" indent="0">
              <a:buNone/>
            </a:pPr>
            <a:r>
              <a:rPr lang="en-US" sz="1600" b="1" dirty="0"/>
              <a:t>Content-Type: </a:t>
            </a:r>
            <a:r>
              <a:rPr lang="en-US" sz="1600" dirty="0"/>
              <a:t>multipart/form-data; boundary=Asrf456BGe4h</a:t>
            </a:r>
          </a:p>
          <a:p>
            <a:pPr marL="0" indent="0">
              <a:buNone/>
            </a:pPr>
            <a:r>
              <a:rPr lang="en-US" sz="1600" b="1" dirty="0"/>
              <a:t>Content-Length: </a:t>
            </a:r>
            <a:r>
              <a:rPr lang="en-US" sz="1600" dirty="0"/>
              <a:t>(</a:t>
            </a:r>
            <a:r>
              <a:rPr lang="ru-RU" sz="1600" dirty="0"/>
              <a:t>суммарный объём, включая дочерние заголовки)</a:t>
            </a:r>
          </a:p>
          <a:p>
            <a:pPr marL="0" indent="0">
              <a:buNone/>
            </a:pPr>
            <a:r>
              <a:rPr lang="en-US" sz="1600" b="1" dirty="0"/>
              <a:t>Connection:</a:t>
            </a:r>
            <a:r>
              <a:rPr lang="en-US" sz="1600" dirty="0"/>
              <a:t> keep-alive</a:t>
            </a:r>
          </a:p>
          <a:p>
            <a:pPr marL="0" indent="0">
              <a:buNone/>
            </a:pPr>
            <a:r>
              <a:rPr lang="en-US" sz="1600" b="1" dirty="0"/>
              <a:t>Keep-Alive:</a:t>
            </a:r>
            <a:r>
              <a:rPr lang="en-US" sz="1600" dirty="0"/>
              <a:t> 300</a:t>
            </a:r>
          </a:p>
          <a:p>
            <a:pPr marL="0" indent="0">
              <a:buNone/>
            </a:pPr>
            <a:r>
              <a:rPr lang="en-US" sz="1600" i="1" dirty="0"/>
              <a:t>(</a:t>
            </a:r>
            <a:r>
              <a:rPr lang="ru-RU" sz="1600" i="1" dirty="0"/>
              <a:t>пустая строка)</a:t>
            </a:r>
          </a:p>
          <a:p>
            <a:pPr marL="0" indent="0">
              <a:buNone/>
            </a:pPr>
            <a:r>
              <a:rPr lang="ru-RU" sz="1600" i="1" dirty="0"/>
              <a:t>(отсутствующая преамбула)</a:t>
            </a:r>
          </a:p>
          <a:p>
            <a:pPr marL="0" indent="0">
              <a:buNone/>
            </a:pPr>
            <a:r>
              <a:rPr lang="ru-RU" sz="1600" b="1" dirty="0"/>
              <a:t>--</a:t>
            </a:r>
            <a:r>
              <a:rPr lang="en-US" sz="1600" b="1" dirty="0"/>
              <a:t>Asrf456BGe4h</a:t>
            </a:r>
          </a:p>
          <a:p>
            <a:pPr marL="0" indent="0">
              <a:buNone/>
            </a:pPr>
            <a:r>
              <a:rPr lang="en-US" sz="1600" b="1" dirty="0"/>
              <a:t>Content-Disposition:</a:t>
            </a:r>
            <a:r>
              <a:rPr lang="en-US" sz="1600" dirty="0"/>
              <a:t> form-data; name="</a:t>
            </a:r>
            <a:r>
              <a:rPr lang="en-US" sz="1600" dirty="0" err="1"/>
              <a:t>DestAddress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i="1" dirty="0"/>
              <a:t>(</a:t>
            </a:r>
            <a:r>
              <a:rPr lang="ru-RU" sz="1600" i="1" dirty="0"/>
              <a:t>пустая строка)</a:t>
            </a:r>
          </a:p>
          <a:p>
            <a:pPr marL="0" indent="0">
              <a:buNone/>
            </a:pPr>
            <a:r>
              <a:rPr lang="en-US" sz="1600" dirty="0"/>
              <a:t>brutal-vasya@example.com</a:t>
            </a:r>
            <a:endParaRPr lang="ru-RU" sz="1600" dirty="0"/>
          </a:p>
          <a:p>
            <a:pPr marL="0" indent="0">
              <a:buNone/>
            </a:pPr>
            <a:r>
              <a:rPr lang="en-US" sz="1600" b="1" dirty="0"/>
              <a:t>--Asrf456BGe4h</a:t>
            </a:r>
          </a:p>
          <a:p>
            <a:pPr marL="0" indent="0">
              <a:buNone/>
            </a:pPr>
            <a:r>
              <a:rPr lang="en-US" sz="1600" b="1" dirty="0"/>
              <a:t>Content-Disposition:</a:t>
            </a:r>
            <a:r>
              <a:rPr lang="en-US" sz="1600" dirty="0"/>
              <a:t> form-data; name="</a:t>
            </a:r>
            <a:r>
              <a:rPr lang="en-US" sz="1600" dirty="0" err="1"/>
              <a:t>MessageTitle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i="1" dirty="0"/>
              <a:t>(</a:t>
            </a:r>
            <a:r>
              <a:rPr lang="ru-RU" sz="1600" i="1" dirty="0"/>
              <a:t>пустая строка)</a:t>
            </a:r>
          </a:p>
          <a:p>
            <a:pPr marL="0" indent="0">
              <a:buNone/>
            </a:pPr>
            <a:r>
              <a:rPr lang="ru-RU" sz="1600" dirty="0"/>
              <a:t>Я негодую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82253" y="692696"/>
            <a:ext cx="4248472" cy="528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--</a:t>
            </a:r>
            <a:r>
              <a:rPr lang="en-US" sz="1600" b="1" dirty="0"/>
              <a:t>Asrf456BGe4h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Content-Disposition:</a:t>
            </a:r>
            <a:r>
              <a:rPr lang="en-US" sz="1600" dirty="0"/>
              <a:t> form-data; name="</a:t>
            </a:r>
            <a:r>
              <a:rPr lang="en-US" sz="1600" dirty="0" err="1"/>
              <a:t>MessageText</a:t>
            </a:r>
            <a:r>
              <a:rPr lang="en-US" sz="1600" dirty="0"/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(</a:t>
            </a:r>
            <a:r>
              <a:rPr lang="ru-RU" sz="1600" i="1" dirty="0"/>
              <a:t>пустая строка)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Привет, Василий! Твой ручной лев, которого ты оставил у меня на прошлой неделе, разодрал весь мой диван.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Пожалуйста забери его скорее!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Во вложении две фотки с последствиями.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--</a:t>
            </a:r>
            <a:r>
              <a:rPr lang="en-US" sz="1600" b="1" dirty="0"/>
              <a:t>Asrf456BGe4h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Content-Disposition:</a:t>
            </a:r>
            <a:r>
              <a:rPr lang="en-US" sz="1600" dirty="0"/>
              <a:t> form-data; name="AttachedFile1"; filename="horror-photo-1.jpg"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Content-Type:</a:t>
            </a:r>
            <a:r>
              <a:rPr lang="en-US" sz="1600" dirty="0"/>
              <a:t> image/jpeg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(</a:t>
            </a:r>
            <a:r>
              <a:rPr lang="ru-RU" sz="1600" i="1" dirty="0"/>
              <a:t>пустая строка)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i="1" dirty="0"/>
              <a:t>(двоичное содержимое первой фотографии)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(</a:t>
            </a:r>
            <a:r>
              <a:rPr lang="ru-RU" sz="1600" i="1" dirty="0"/>
              <a:t>отсутствующий эпилог - пустая строка)</a:t>
            </a:r>
          </a:p>
        </p:txBody>
      </p:sp>
    </p:spTree>
    <p:extLst>
      <p:ext uri="{BB962C8B-B14F-4D97-AF65-F5344CB8AC3E}">
        <p14:creationId xmlns:p14="http://schemas.microsoft.com/office/powerpoint/2010/main" val="55911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 err="1"/>
              <a:t>enctype</a:t>
            </a:r>
            <a:r>
              <a:rPr lang="en-US" dirty="0"/>
              <a:t> </a:t>
            </a:r>
            <a:r>
              <a:rPr lang="ru-RU" dirty="0"/>
              <a:t>у форм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способ кодирования данных формы при их отправке на сервер. Обычно устанавливать значение атрибута </a:t>
            </a:r>
            <a:r>
              <a:rPr lang="ru-RU" b="1" dirty="0" err="1"/>
              <a:t>enctype</a:t>
            </a:r>
            <a:r>
              <a:rPr lang="ru-RU" dirty="0"/>
              <a:t> не требуется. Однако если используется поле для отправки файла (</a:t>
            </a:r>
            <a:r>
              <a:rPr lang="ru-RU" dirty="0" err="1"/>
              <a:t>input</a:t>
            </a:r>
            <a:r>
              <a:rPr lang="ru-RU" dirty="0"/>
              <a:t> 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file</a:t>
            </a:r>
            <a:r>
              <a:rPr lang="ru-RU" dirty="0"/>
              <a:t>"), следует определить атрибут </a:t>
            </a:r>
            <a:r>
              <a:rPr lang="ru-RU" dirty="0" err="1"/>
              <a:t>enctype</a:t>
            </a:r>
            <a:r>
              <a:rPr lang="ru-RU" dirty="0"/>
              <a:t> как </a:t>
            </a:r>
            <a:r>
              <a:rPr lang="ru-RU" b="1" dirty="0" err="1"/>
              <a:t>multipart</a:t>
            </a:r>
            <a:r>
              <a:rPr lang="ru-RU" b="1" dirty="0"/>
              <a:t>/</a:t>
            </a:r>
            <a:r>
              <a:rPr lang="ru-RU" b="1" dirty="0" err="1"/>
              <a:t>form-data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882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 err="1"/>
              <a:t>enctype</a:t>
            </a:r>
            <a:r>
              <a:rPr lang="en-US" dirty="0"/>
              <a:t> </a:t>
            </a:r>
            <a:r>
              <a:rPr lang="ru-RU" dirty="0"/>
              <a:t>у форм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application</a:t>
            </a:r>
            <a:r>
              <a:rPr lang="ru-RU" b="1" dirty="0"/>
              <a:t>/x-</a:t>
            </a:r>
            <a:r>
              <a:rPr lang="ru-RU" b="1" dirty="0" err="1"/>
              <a:t>www</a:t>
            </a:r>
            <a:r>
              <a:rPr lang="ru-RU" b="1" dirty="0"/>
              <a:t>-</a:t>
            </a:r>
            <a:r>
              <a:rPr lang="ru-RU" b="1" dirty="0" err="1"/>
              <a:t>form-urlencoded</a:t>
            </a:r>
            <a:endParaRPr lang="ru-RU" b="1" dirty="0"/>
          </a:p>
          <a:p>
            <a:pPr lvl="1"/>
            <a:r>
              <a:rPr lang="ru-RU" dirty="0"/>
              <a:t>Вместо пробелов ставится +, символы в нестандартных кодировках (например на кириллице) кодируются их шестнадцатеричными значениями (например, %D0%90%D0%BD%D1%8F вместо Аня).</a:t>
            </a:r>
          </a:p>
          <a:p>
            <a:r>
              <a:rPr lang="ru-RU" b="1" dirty="0" err="1"/>
              <a:t>multipart</a:t>
            </a:r>
            <a:r>
              <a:rPr lang="ru-RU" b="1" dirty="0"/>
              <a:t>/</a:t>
            </a:r>
            <a:r>
              <a:rPr lang="ru-RU" b="1" dirty="0" err="1"/>
              <a:t>form-data</a:t>
            </a:r>
            <a:endParaRPr lang="ru-RU" b="1" dirty="0"/>
          </a:p>
          <a:p>
            <a:pPr lvl="1"/>
            <a:r>
              <a:rPr lang="ru-RU" dirty="0"/>
              <a:t>Данные не кодируются. Это значение применяется при отправке файлов.</a:t>
            </a:r>
          </a:p>
          <a:p>
            <a:r>
              <a:rPr lang="ru-RU" b="1" dirty="0" err="1"/>
              <a:t>text</a:t>
            </a:r>
            <a:r>
              <a:rPr lang="ru-RU" b="1" dirty="0"/>
              <a:t>/</a:t>
            </a:r>
            <a:r>
              <a:rPr lang="ru-RU" b="1" dirty="0" err="1"/>
              <a:t>plain</a:t>
            </a:r>
            <a:endParaRPr lang="ru-RU" b="1" dirty="0"/>
          </a:p>
          <a:p>
            <a:pPr lvl="1"/>
            <a:r>
              <a:rPr lang="ru-RU" dirty="0"/>
              <a:t>Пробелы заменяются знаком +, буквы и другие символы не кодируются. </a:t>
            </a:r>
          </a:p>
        </p:txBody>
      </p:sp>
    </p:spTree>
    <p:extLst>
      <p:ext uri="{BB962C8B-B14F-4D97-AF65-F5344CB8AC3E}">
        <p14:creationId xmlns:p14="http://schemas.microsoft.com/office/powerpoint/2010/main" val="275166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Multipart-</a:t>
            </a:r>
            <a:r>
              <a:rPr lang="ru-RU" dirty="0"/>
              <a:t>формы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 файлов на сервер осуществляется с помощью </a:t>
            </a:r>
            <a:r>
              <a:rPr lang="ru-RU" dirty="0" err="1"/>
              <a:t>multipart</a:t>
            </a:r>
            <a:r>
              <a:rPr lang="ru-RU" dirty="0"/>
              <a:t>-формы, в которой есть поле загрузки файла. В качестве атрибута </a:t>
            </a:r>
            <a:r>
              <a:rPr lang="ru-RU" b="1" dirty="0" err="1"/>
              <a:t>enctype</a:t>
            </a:r>
            <a:r>
              <a:rPr lang="ru-RU" dirty="0"/>
              <a:t> указывается значение </a:t>
            </a:r>
            <a:r>
              <a:rPr lang="ru-RU" b="1" dirty="0" err="1"/>
              <a:t>multipart</a:t>
            </a:r>
            <a:r>
              <a:rPr lang="ru-RU" b="1" dirty="0"/>
              <a:t>/</a:t>
            </a:r>
            <a:r>
              <a:rPr lang="ru-RU" b="1" dirty="0" err="1"/>
              <a:t>form-data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09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для ввода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HTML-</a:t>
            </a:r>
            <a:r>
              <a:rPr lang="ru-RU" dirty="0"/>
              <a:t>код поля для ввода имени файла, который будет загружен на </a:t>
            </a:r>
            <a:r>
              <a:rPr lang="en-US" dirty="0"/>
              <a:t>Web-</a:t>
            </a:r>
            <a:r>
              <a:rPr lang="ru-RU" dirty="0"/>
              <a:t>сервер выглядит так: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type="file" name="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ru-RU" dirty="0"/>
              <a:t>В браузере будет отображаться так: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293096"/>
            <a:ext cx="412605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9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Общий вид формы загрузки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17638"/>
            <a:ext cx="8579296" cy="48196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/>
              </a:rPr>
              <a:t>&lt;form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upload.php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"POST"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enctype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"multipart/form-data"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/>
              </a:rPr>
              <a:t>&gt;</a:t>
            </a:r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DejaVu Sans Mono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DejaVu Sans Mono"/>
              </a:rPr>
              <a:t>&lt;!—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DejaVu Sans Mono"/>
              </a:rPr>
              <a:t>Поле MAX_FILE_SIZE должно быть указано до поля загрузки файла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DejaVu Sans Mono"/>
              </a:rPr>
              <a:t>--&gt;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/>
              </a:rPr>
              <a:t>&lt;input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"hidden"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"MAX_FILE_SIZE" 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"30000</a:t>
            </a:r>
            <a:r>
              <a:rPr lang="ru-RU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/>
              </a:rPr>
              <a:t>&gt;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DejaVu Sans Mono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DejaVu Sans Mono"/>
              </a:rPr>
              <a:t>&lt;!– 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DejaVu Sans Mono"/>
              </a:rPr>
              <a:t>Название элемента </a:t>
            </a:r>
            <a:r>
              <a:rPr lang="ru-RU" sz="2400" dirty="0" err="1">
                <a:solidFill>
                  <a:srgbClr val="00B050"/>
                </a:solidFill>
                <a:highlight>
                  <a:srgbClr val="FFFFFF"/>
                </a:highlight>
                <a:latin typeface="DejaVu Sans Mono"/>
              </a:rPr>
              <a:t>input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DejaVu Sans Mono"/>
              </a:rPr>
              <a:t> определяет имя в массиве $_FILES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DejaVu Sans Mono"/>
              </a:rPr>
              <a:t>--&gt;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DejaVu Sans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/>
              </a:rPr>
              <a:t>&lt;input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"file"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myFile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/>
              </a:rPr>
              <a:t>&gt;</a:t>
            </a:r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DejaVu Sans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/>
              </a:rPr>
              <a:t>&lt;input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"submit"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DejaVu Sans Mono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 Sans Mono"/>
              </a:rPr>
              <a:t>=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"</a:t>
            </a:r>
            <a:r>
              <a:rPr lang="ru-RU" sz="2400" dirty="0">
                <a:solidFill>
                  <a:srgbClr val="8000FF"/>
                </a:solidFill>
                <a:highlight>
                  <a:srgbClr val="FFFFFF"/>
                </a:highlight>
                <a:latin typeface="DejaVu Sans Mono"/>
              </a:rPr>
              <a:t>Загрузить"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DejaVu Sans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DejaVu Sans Mono"/>
              </a:rPr>
              <a:t>&lt;/form&gt;</a:t>
            </a:r>
            <a:endParaRPr lang="ru-RU" sz="2400" dirty="0"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7530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файла на сервере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</a:t>
            </a:r>
            <a:r>
              <a:rPr lang="ru-RU" dirty="0"/>
              <a:t>-интерпретатор, получив файл на сервере, сохраняет его во </a:t>
            </a:r>
            <a:r>
              <a:rPr lang="ru-RU" b="1" dirty="0"/>
              <a:t>временную директорию</a:t>
            </a:r>
            <a:r>
              <a:rPr lang="ru-RU" dirty="0"/>
              <a:t> (обычно </a:t>
            </a:r>
            <a:r>
              <a:rPr lang="en-US" b="1" dirty="0"/>
              <a:t>/</a:t>
            </a:r>
            <a:r>
              <a:rPr lang="en-US" b="1" dirty="0" err="1"/>
              <a:t>tmp</a:t>
            </a:r>
            <a:r>
              <a:rPr lang="ru-RU" dirty="0"/>
              <a:t>, но зависит от типа ОС и настроек </a:t>
            </a:r>
            <a:r>
              <a:rPr lang="en-US" dirty="0"/>
              <a:t>PHP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r>
              <a:rPr lang="ru-RU" dirty="0"/>
              <a:t>Во временной директории файл хранится под новым </a:t>
            </a:r>
            <a:r>
              <a:rPr lang="ru-RU" b="1" dirty="0"/>
              <a:t>уникальным именем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После завершения работы скрипта, временный файл будет </a:t>
            </a:r>
            <a:r>
              <a:rPr lang="ru-RU" b="1" dirty="0"/>
              <a:t>удалён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00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Индексы массива </a:t>
            </a:r>
            <a:r>
              <a:rPr lang="en-US" dirty="0"/>
              <a:t>$_FILES[‘</a:t>
            </a:r>
            <a:r>
              <a:rPr lang="en-US" dirty="0" err="1"/>
              <a:t>myFile</a:t>
            </a:r>
            <a:r>
              <a:rPr lang="en-US" dirty="0"/>
              <a:t>’]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Для каждого файла в среде </a:t>
            </a:r>
            <a:r>
              <a:rPr lang="en-US" sz="2200" dirty="0"/>
              <a:t>PHP </a:t>
            </a:r>
            <a:r>
              <a:rPr lang="ru-RU" sz="2200" dirty="0"/>
              <a:t>создаётся глобальный массив </a:t>
            </a:r>
            <a:r>
              <a:rPr lang="en-US" sz="2200" dirty="0">
                <a:solidFill>
                  <a:schemeClr val="tx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$_FILES[</a:t>
            </a:r>
            <a:r>
              <a:rPr lang="ru-RU" sz="2200" dirty="0" err="1">
                <a:solidFill>
                  <a:schemeClr val="tx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имя_файлового_поля</a:t>
            </a:r>
            <a:r>
              <a:rPr lang="en-US" sz="2200" dirty="0">
                <a:solidFill>
                  <a:schemeClr val="tx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ru-RU" sz="2200" dirty="0"/>
              <a:t>в котором существует </a:t>
            </a:r>
            <a:r>
              <a:rPr lang="en-US" sz="2200" dirty="0"/>
              <a:t>5 </a:t>
            </a:r>
            <a:r>
              <a:rPr lang="ru-RU" sz="2200" dirty="0"/>
              <a:t>индексов</a:t>
            </a:r>
            <a:r>
              <a:rPr lang="en-US" sz="2200" dirty="0"/>
              <a:t>.</a:t>
            </a:r>
            <a:endParaRPr lang="ru-RU" sz="2200" dirty="0"/>
          </a:p>
          <a:p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$_FILES['</a:t>
            </a:r>
            <a:r>
              <a:rPr lang="en-US" sz="20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myFile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']['</a:t>
            </a:r>
            <a:r>
              <a:rPr lang="en-US" sz="2000" b="1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</a:t>
            </a: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200" dirty="0"/>
              <a:t>- </a:t>
            </a:r>
            <a:r>
              <a:rPr lang="ru-RU" sz="2200" dirty="0"/>
              <a:t>имя файла до его отправки на сервер, например, </a:t>
            </a:r>
            <a:r>
              <a:rPr lang="en-US" sz="2200" dirty="0"/>
              <a:t>pict.gif;</a:t>
            </a:r>
          </a:p>
          <a:p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$_FILES['</a:t>
            </a:r>
            <a:r>
              <a:rPr lang="en-US" sz="20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myFile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']['</a:t>
            </a:r>
            <a:r>
              <a:rPr lang="en-US" sz="2000" b="1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size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</a:t>
            </a: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200" dirty="0"/>
              <a:t>- </a:t>
            </a:r>
            <a:r>
              <a:rPr lang="ru-RU" sz="2200" dirty="0"/>
              <a:t>размер принятого файла в байтах;</a:t>
            </a:r>
          </a:p>
          <a:p>
            <a:r>
              <a:rPr lang="ru-RU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FILES['</a:t>
            </a:r>
            <a:r>
              <a:rPr lang="en-US" sz="20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myFile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']['</a:t>
            </a:r>
            <a:r>
              <a:rPr lang="en-US" sz="2000" b="1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</a:t>
            </a: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200" dirty="0"/>
              <a:t>- MIME-</a:t>
            </a:r>
            <a:r>
              <a:rPr lang="ru-RU" sz="2200" dirty="0"/>
              <a:t>тип принятого файла (если браузер смог его определить), например: </a:t>
            </a:r>
            <a:r>
              <a:rPr lang="en-US" sz="2200" dirty="0"/>
              <a:t>image/gif, image/</a:t>
            </a:r>
            <a:r>
              <a:rPr lang="en-US" sz="2200" dirty="0" err="1"/>
              <a:t>png</a:t>
            </a:r>
            <a:r>
              <a:rPr lang="en-US" sz="2200" dirty="0"/>
              <a:t>, image/jpeg, text/html;</a:t>
            </a:r>
          </a:p>
          <a:p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$_FILES['</a:t>
            </a:r>
            <a:r>
              <a:rPr lang="en-US" sz="20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myFile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']['</a:t>
            </a:r>
            <a:r>
              <a:rPr lang="en-US" sz="2000" b="1" dirty="0" err="1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tmp_name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</a:t>
            </a: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ru-RU" sz="2200" dirty="0"/>
              <a:t>- содержит имя файла во временном каталоге, например: /</a:t>
            </a:r>
            <a:r>
              <a:rPr lang="en-US" sz="2200" dirty="0" err="1"/>
              <a:t>tmp</a:t>
            </a:r>
            <a:r>
              <a:rPr lang="en-US" sz="2200" dirty="0"/>
              <a:t>/phpV3b3qY;</a:t>
            </a:r>
          </a:p>
          <a:p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$_FILES['</a:t>
            </a:r>
            <a:r>
              <a:rPr lang="en-US" sz="20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myFile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']['</a:t>
            </a:r>
            <a:r>
              <a:rPr lang="en-US" sz="2000" b="1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error</a:t>
            </a:r>
            <a:r>
              <a:rPr lang="en-US" sz="20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</a:t>
            </a:r>
            <a:r>
              <a:rPr lang="en-US" sz="2000" dirty="0"/>
              <a:t> </a:t>
            </a:r>
            <a:r>
              <a:rPr lang="en-US" sz="2200" dirty="0"/>
              <a:t>- </a:t>
            </a:r>
            <a:r>
              <a:rPr lang="ru-RU" sz="2200" dirty="0"/>
              <a:t>Код ошибки, которая может возникнуть при загрузке файла. Ключ ['</a:t>
            </a:r>
            <a:r>
              <a:rPr lang="en-US" sz="2200" dirty="0"/>
              <a:t>error'] </a:t>
            </a:r>
            <a:r>
              <a:rPr lang="ru-RU" sz="2200" dirty="0"/>
              <a:t>был добавлен в </a:t>
            </a:r>
            <a:r>
              <a:rPr lang="en-US" sz="2200" dirty="0"/>
              <a:t>PHP 4.2.0. </a:t>
            </a:r>
            <a:r>
              <a:rPr lang="ru-RU" sz="2200" dirty="0"/>
              <a:t>С соответствующими кодами ошибок вы можете ознакомиться здесь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7664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Директивы конфигурационного файла </a:t>
            </a:r>
            <a:r>
              <a:rPr lang="en-US" dirty="0"/>
              <a:t>php.ini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file_uploads</a:t>
            </a:r>
            <a:r>
              <a:rPr lang="en-US" dirty="0"/>
              <a:t> - </a:t>
            </a:r>
            <a:r>
              <a:rPr lang="ru-RU" dirty="0"/>
              <a:t>Разрешать или не разрешать закачивание файлов</a:t>
            </a:r>
            <a:r>
              <a:rPr lang="en-US" dirty="0"/>
              <a:t>;</a:t>
            </a:r>
          </a:p>
          <a:p>
            <a:r>
              <a:rPr lang="en-US" b="1" dirty="0" err="1"/>
              <a:t>upload_tmp_dir</a:t>
            </a:r>
            <a:r>
              <a:rPr lang="en-US" b="1" dirty="0"/>
              <a:t> string</a:t>
            </a:r>
            <a:r>
              <a:rPr lang="en-US" dirty="0"/>
              <a:t> - </a:t>
            </a:r>
            <a:r>
              <a:rPr lang="ru-RU" dirty="0"/>
              <a:t>Временная директория, используемая для хранения файлов во время закачивания. Должна быть доступна для записи пользователю, от имени которого запущен PHP. Если не указана, используется директория по умолчанию для вашей системы;</a:t>
            </a:r>
          </a:p>
          <a:p>
            <a:r>
              <a:rPr lang="en-US" b="1" dirty="0" err="1"/>
              <a:t>upload_max_filesize</a:t>
            </a:r>
            <a:r>
              <a:rPr lang="en-US" dirty="0"/>
              <a:t> - </a:t>
            </a:r>
            <a:r>
              <a:rPr lang="ru-RU" dirty="0"/>
              <a:t>Максимальный размер закачиваемого файла</a:t>
            </a:r>
            <a:r>
              <a:rPr lang="en-US" dirty="0"/>
              <a:t>;</a:t>
            </a:r>
          </a:p>
          <a:p>
            <a:r>
              <a:rPr lang="en-US" b="1" dirty="0" err="1"/>
              <a:t>max_file_uploads</a:t>
            </a:r>
            <a:r>
              <a:rPr lang="en-US" dirty="0"/>
              <a:t> </a:t>
            </a:r>
            <a:r>
              <a:rPr lang="ru-RU" dirty="0"/>
              <a:t>- Максимально разрешенное количество одновременно закачиваемых файлов</a:t>
            </a:r>
            <a:r>
              <a:rPr lang="en-US" dirty="0"/>
              <a:t>;</a:t>
            </a:r>
          </a:p>
          <a:p>
            <a:r>
              <a:rPr lang="en-US" b="1" dirty="0" err="1"/>
              <a:t>post_max_size</a:t>
            </a:r>
            <a:r>
              <a:rPr lang="en-US" dirty="0"/>
              <a:t> - </a:t>
            </a:r>
            <a:r>
              <a:rPr lang="ru-RU" dirty="0"/>
              <a:t>Устанавливает максимально допустимый размер данных, отправляемых методом POST. Это значение также влияет на загрузку файлов. Для загрузки больших файлов это значение должно быть больше значения директивы </a:t>
            </a:r>
            <a:r>
              <a:rPr lang="ru-RU" dirty="0" err="1"/>
              <a:t>upload_max_filesize</a:t>
            </a:r>
            <a:r>
              <a:rPr lang="ru-RU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234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временного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bool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move_uploaded_file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$filename,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$destination)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ru-RU" dirty="0"/>
              <a:t>Функция проверяет, является ли файл </a:t>
            </a:r>
            <a:r>
              <a:rPr lang="ru-RU" i="1" dirty="0" err="1"/>
              <a:t>filename</a:t>
            </a:r>
            <a:r>
              <a:rPr lang="ru-RU" dirty="0"/>
              <a:t> загруженным на сервер (переданным по протоколу HTTP POST). Если файл действительно загружен на сервер, он будет перемещён в место, указанное в аргументе </a:t>
            </a:r>
            <a:r>
              <a:rPr lang="ru-RU" i="1" dirty="0" err="1"/>
              <a:t>destination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22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файлов на сервер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Загрузка файлов на сервер осуществляется пользователями сети интернет довольно часто:</a:t>
            </a:r>
          </a:p>
          <a:p>
            <a:r>
              <a:rPr lang="ru-RU" dirty="0"/>
              <a:t>Веб-интерфейсы почтовых сервисов</a:t>
            </a:r>
          </a:p>
          <a:p>
            <a:r>
              <a:rPr lang="ru-RU" dirty="0"/>
              <a:t>Интерактивные фотогалереи и фотоальбомы</a:t>
            </a:r>
            <a:endParaRPr lang="en-US" dirty="0"/>
          </a:p>
          <a:p>
            <a:r>
              <a:rPr lang="ru-RU" dirty="0" err="1"/>
              <a:t>Видеохостинги</a:t>
            </a:r>
            <a:r>
              <a:rPr lang="ru-RU" dirty="0"/>
              <a:t> </a:t>
            </a:r>
          </a:p>
          <a:p>
            <a:r>
              <a:rPr lang="ru-RU" dirty="0"/>
              <a:t>Файловые хостинги (</a:t>
            </a:r>
            <a:r>
              <a:rPr lang="ru-RU" dirty="0" err="1"/>
              <a:t>файлообменники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75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Скрипт загрузки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highlight>
                  <a:srgbClr val="FDF8E3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&lt;?</a:t>
            </a:r>
            <a:r>
              <a:rPr lang="en-US" sz="1700" dirty="0" err="1">
                <a:solidFill>
                  <a:srgbClr val="FF0000"/>
                </a:solidFill>
                <a:highlight>
                  <a:srgbClr val="FDF8E3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php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sz="1700" dirty="0" err="1">
                <a:solidFill>
                  <a:srgbClr val="000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uploadfile</a:t>
            </a:r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dirname</a:t>
            </a:r>
            <a:r>
              <a:rPr lang="en-US" sz="1700" dirty="0">
                <a:solidFill>
                  <a:srgbClr val="000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(__FILE__)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.”/”</a:t>
            </a:r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700" dirty="0" err="1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basename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700" dirty="0">
                <a:solidFill>
                  <a:srgbClr val="000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$_FILES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700" b="0" dirty="0" err="1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myFile</a:t>
            </a:r>
            <a:r>
              <a:rPr lang="en-US" sz="170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en-US" sz="170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'name'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]);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ru-RU" sz="800" b="1" dirty="0">
              <a:solidFill>
                <a:srgbClr val="0000FF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echo</a:t>
            </a:r>
            <a:r>
              <a:rPr lang="en-US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'&lt;pre&gt;'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8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move_uploaded_file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700" b="0" dirty="0">
                <a:solidFill>
                  <a:srgbClr val="000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$_FILES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700" b="0" dirty="0" err="1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myFile</a:t>
            </a:r>
            <a:r>
              <a:rPr lang="en-US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en-US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700" b="0" dirty="0" err="1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tmp_name</a:t>
            </a:r>
            <a:r>
              <a:rPr lang="en-US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</a:t>
            </a:r>
            <a:r>
              <a:rPr lang="en-US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700" b="0" dirty="0">
                <a:solidFill>
                  <a:srgbClr val="000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</a:t>
            </a:r>
            <a:r>
              <a:rPr lang="en-US" sz="1700" b="0" dirty="0" err="1">
                <a:solidFill>
                  <a:srgbClr val="000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uploadfile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)){</a:t>
            </a:r>
            <a:endParaRPr lang="en-US" sz="17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ru-RU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ru-RU" sz="1700" b="1" dirty="0" err="1">
                <a:solidFill>
                  <a:srgbClr val="0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echo</a:t>
            </a:r>
            <a:r>
              <a:rPr lang="ru-RU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ru-RU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"Файл корректен и был успешно загружен.\n"</a:t>
            </a:r>
            <a:r>
              <a:rPr lang="ru-RU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ru-RU" sz="17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endParaRPr lang="en-US" sz="17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ru-RU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ru-RU" sz="1700" b="1" dirty="0" err="1">
                <a:solidFill>
                  <a:srgbClr val="0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echo</a:t>
            </a:r>
            <a:r>
              <a:rPr lang="ru-RU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ru-RU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"Возможная атака с помощью файловой загрузки!\n"</a:t>
            </a:r>
            <a:r>
              <a:rPr lang="ru-RU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ru-RU" sz="17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ru-RU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ru-RU" sz="17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ru-RU" sz="8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echo</a:t>
            </a:r>
            <a:r>
              <a:rPr lang="en-US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ru-RU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Некоторая отладочная информация:'</a:t>
            </a:r>
            <a:r>
              <a:rPr lang="ru-RU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ru-RU" sz="17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700" b="1" dirty="0" err="1">
                <a:solidFill>
                  <a:srgbClr val="0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print_r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700" b="0" dirty="0">
                <a:solidFill>
                  <a:srgbClr val="000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$_FILES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sz="17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ru-RU" sz="8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700" b="0" dirty="0">
                <a:solidFill>
                  <a:srgbClr val="00000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"&lt;/pre&gt;"</a:t>
            </a:r>
            <a:r>
              <a:rPr lang="en-US" sz="1700" b="0" dirty="0">
                <a:solidFill>
                  <a:srgbClr val="8000FF"/>
                </a:solidFill>
                <a:highlight>
                  <a:srgbClr val="FEFCF5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sz="1700" b="0" dirty="0">
              <a:solidFill>
                <a:srgbClr val="000000"/>
              </a:solidFill>
              <a:highlight>
                <a:srgbClr val="FEFCF5"/>
              </a:highligh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ru-RU" sz="1700" b="0" dirty="0">
                <a:solidFill>
                  <a:srgbClr val="FF0000"/>
                </a:solidFill>
                <a:highlight>
                  <a:srgbClr val="FDF8E3"/>
                </a:highligh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?&gt;</a:t>
            </a:r>
            <a:endParaRPr lang="ru-RU" sz="17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1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нескольких 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&lt;form action="" method="post"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="multipart/form-data"&gt; &lt;p&gt;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Изображения: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input type="file" name="pictures[]" /&gt; &lt;input type="file" name="pictures[]" /&gt; &lt;input type="file" name="pictures[]" /&gt; &lt;input type="submit" value="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Отправить" /&gt; &lt;/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p&gt; &lt;/form&gt;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80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нескольких 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&lt;?</a:t>
            </a:r>
            <a:r>
              <a:rPr lang="en-US" sz="2200" dirty="0" err="1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php</a:t>
            </a:r>
            <a:b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</a:br>
            <a:r>
              <a:rPr lang="en-US" sz="2200" dirty="0" err="1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foreach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(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$_FILES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[</a:t>
            </a:r>
            <a:r>
              <a:rPr lang="en-US" sz="2200" dirty="0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"pictures"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][</a:t>
            </a:r>
            <a:r>
              <a:rPr lang="en-US" sz="2200" dirty="0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"error"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] as 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$key 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=&gt; 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$error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)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  if (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$error 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== 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UPLOAD_ERR_OK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)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  {</a:t>
            </a:r>
            <a:endParaRPr lang="en-US" sz="2200" dirty="0">
              <a:solidFill>
                <a:srgbClr val="0077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</a:t>
            </a:r>
            <a:r>
              <a:rPr lang="en-US" sz="2200" dirty="0" err="1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tmp_name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 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= 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$_FILES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[</a:t>
            </a:r>
            <a:r>
              <a:rPr lang="en-US" sz="2200" dirty="0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"pictures"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][</a:t>
            </a:r>
            <a:r>
              <a:rPr lang="en-US" sz="2200" dirty="0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"</a:t>
            </a:r>
            <a:r>
              <a:rPr lang="en-US" sz="2200" dirty="0" err="1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tmp_name</a:t>
            </a:r>
            <a:r>
              <a:rPr lang="en-US" sz="2200" dirty="0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"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][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$key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];</a:t>
            </a:r>
            <a:b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</a:b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   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$name 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= 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$_FILES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[</a:t>
            </a:r>
            <a:r>
              <a:rPr lang="en-US" sz="2200" dirty="0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"pictures"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][</a:t>
            </a:r>
            <a:r>
              <a:rPr lang="en-US" sz="2200" dirty="0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"name"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][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$key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];</a:t>
            </a:r>
            <a:b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</a:br>
            <a:r>
              <a:rPr lang="en-US" sz="11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  </a:t>
            </a:r>
            <a:r>
              <a:rPr lang="ru-RU" sz="1100" dirty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100" dirty="0">
              <a:solidFill>
                <a:srgbClr val="0077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7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move_uploaded_file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(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</a:t>
            </a:r>
            <a:r>
              <a:rPr lang="en-US" sz="2200" dirty="0" err="1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tmp_name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, </a:t>
            </a:r>
            <a:r>
              <a:rPr lang="en-US" sz="2200" dirty="0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"data/</a:t>
            </a:r>
            <a:r>
              <a:rPr lang="en-US" sz="22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$name</a:t>
            </a:r>
            <a:r>
              <a:rPr lang="en-US" sz="2200" dirty="0">
                <a:solidFill>
                  <a:srgbClr val="DD0000"/>
                </a:solidFill>
                <a:latin typeface="Inconsolata" panose="020B0609030003000000" pitchFamily="49" charset="0"/>
                <a:cs typeface="Courier New" pitchFamily="49" charset="0"/>
              </a:rPr>
              <a:t>"</a:t>
            </a:r>
            <a: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);</a:t>
            </a:r>
            <a:br>
              <a:rPr lang="en-US" sz="22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  }</a:t>
            </a:r>
            <a:br>
              <a:rPr lang="en-US" sz="20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  <a:t>}</a:t>
            </a:r>
            <a:br>
              <a:rPr lang="en-US" sz="2000" dirty="0">
                <a:solidFill>
                  <a:srgbClr val="007700"/>
                </a:solidFill>
                <a:latin typeface="Inconsolata" panose="020B0609030003000000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BB"/>
                </a:solidFill>
                <a:latin typeface="Inconsolata" panose="020B0609030003000000" pitchFamily="49" charset="0"/>
                <a:cs typeface="Courier New" pitchFamily="49" charset="0"/>
              </a:rPr>
              <a:t>?&gt;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3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2400" cy="1362075"/>
          </a:xfrm>
        </p:spPr>
        <p:txBody>
          <a:bodyPr/>
          <a:lstStyle/>
          <a:p>
            <a:pPr algn="ctr"/>
            <a:r>
              <a:rPr lang="ru-RU" dirty="0"/>
              <a:t>Функции для работы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1521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basename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basename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$path [,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$suffix ] )</a:t>
            </a:r>
          </a:p>
          <a:p>
            <a:r>
              <a:rPr lang="ru-RU" dirty="0"/>
              <a:t>При передаче строки с путем к файлу или каталогу, данная функция вернет последний компонент имени из данного пути. </a:t>
            </a:r>
            <a:endParaRPr lang="en-US" dirty="0"/>
          </a:p>
          <a:p>
            <a:r>
              <a:rPr lang="ru-RU" dirty="0"/>
              <a:t>Если компонент имени заканчивается на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$suffix </a:t>
            </a:r>
            <a:r>
              <a:rPr lang="ru-RU" dirty="0"/>
              <a:t>, то он также будет отброшен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10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basename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DF8E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solidFill>
                  <a:srgbClr val="FF0000"/>
                </a:solidFill>
                <a:highlight>
                  <a:srgbClr val="FDF8E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200" dirty="0">
              <a:solidFill>
                <a:srgbClr val="000000"/>
              </a:solidFill>
              <a:highlight>
                <a:srgbClr val="FEFCF5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echo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"1) 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2200" dirty="0" err="1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dirty="0" err="1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sudoers.d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".d"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200" b="1" dirty="0">
                <a:solidFill>
                  <a:srgbClr val="0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PHP_EOL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EFCF5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echo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"2) 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2200" dirty="0" err="1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dirty="0" err="1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200" b="1" dirty="0">
                <a:solidFill>
                  <a:srgbClr val="0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PHP_EOL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EFCF5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echo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"3) 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2200" dirty="0" err="1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200" b="1" dirty="0">
                <a:solidFill>
                  <a:srgbClr val="0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PHP_EOL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EFCF5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echo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"4) 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200" b="1" dirty="0">
                <a:solidFill>
                  <a:srgbClr val="0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PHP_EOL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EFCF5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echo</a:t>
            </a:r>
            <a:r>
              <a:rPr lang="en-US" sz="2200" dirty="0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"5) 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sz="2200" dirty="0">
                <a:solidFill>
                  <a:srgbClr val="8000FF"/>
                </a:solidFill>
                <a:highlight>
                  <a:srgbClr val="FEFCF5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EFCF5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FF0000"/>
                </a:solidFill>
                <a:highlight>
                  <a:srgbClr val="FDF8E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dirty="0">
              <a:solidFill>
                <a:srgbClr val="FF0000"/>
              </a:solidFill>
              <a:highlight>
                <a:srgbClr val="FDF8E3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Результат выполнения:</a:t>
            </a:r>
          </a:p>
          <a:p>
            <a:pPr marL="457200" indent="-457200">
              <a:buAutoNum type="arabicParenR"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sudoers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arenR"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passwd 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arenR"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arenR"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arenR"/>
            </a:pP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946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dirname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dirname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$path )</a:t>
            </a:r>
          </a:p>
          <a:p>
            <a:pPr marL="0" indent="0">
              <a:buNone/>
            </a:pPr>
            <a:r>
              <a:rPr lang="ru-RU" dirty="0"/>
              <a:t>Получив строку, содержащую путь к файлу или каталогу, функция возвратит родительский каталог данного пути.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php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echo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"1) "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dirname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"/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etc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/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passwd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"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PHP_EOL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// 1) /</a:t>
            </a:r>
            <a:r>
              <a:rPr lang="en-US" sz="2000" dirty="0" err="1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etc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echo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"2) "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dirname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"/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etc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/"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PHP_EOL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// 2) / (</a:t>
            </a:r>
            <a:r>
              <a:rPr lang="ru-RU" sz="20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или \ на </a:t>
            </a:r>
            <a:r>
              <a:rPr lang="en-US" sz="20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Windows)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echo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"3) "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dirname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"."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EFCF5"/>
                </a:highlight>
                <a:latin typeface="Courier New"/>
              </a:rPr>
              <a:t>// 3) .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?&gt;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1424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realpath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realpath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$path )</a:t>
            </a:r>
          </a:p>
          <a:p>
            <a:pPr marL="0" indent="0">
              <a:buNone/>
            </a:pPr>
            <a:r>
              <a:rPr lang="ru-RU" dirty="0"/>
              <a:t>Раскрывает все символические ссылки, переходы типа '/./', '/../' и лишние символы '/' в пути </a:t>
            </a:r>
            <a:r>
              <a:rPr lang="ru-RU" i="1" dirty="0" err="1"/>
              <a:t>path</a:t>
            </a:r>
            <a:r>
              <a:rPr lang="ru-RU" dirty="0"/>
              <a:t>, возвращая канонизированный абсолютный путь к файлу.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php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chdir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'/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var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/www/'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  <a:latin typeface="Courier New"/>
              </a:rPr>
              <a:t>echo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/>
              </a:rPr>
              <a:t>realpath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'./../../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etc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/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passwd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/>
              </a:rPr>
              <a:t>'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  <a:highlight>
                  <a:srgbClr val="FDF8E3"/>
                </a:highlight>
                <a:latin typeface="Courier New"/>
              </a:rPr>
              <a:t>?&gt;</a:t>
            </a:r>
          </a:p>
          <a:p>
            <a:pPr marL="0" indent="0">
              <a:buNone/>
            </a:pPr>
            <a:r>
              <a:rPr lang="ru-RU" sz="2400" dirty="0"/>
              <a:t>Результат:</a:t>
            </a:r>
          </a:p>
          <a:p>
            <a:pPr marL="0" indent="0">
              <a:buNone/>
            </a:pPr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passwd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911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unlink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bool</a:t>
            </a:r>
            <a:r>
              <a:rPr lang="en-US" dirty="0">
                <a:solidFill>
                  <a:srgbClr val="737373"/>
                </a:solidFill>
                <a:latin typeface="+mj-lt"/>
              </a:rPr>
              <a:t> 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unlink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 (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string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 $filename [, resource $context ] )</a:t>
            </a:r>
          </a:p>
          <a:p>
            <a:pPr marL="0" indent="0">
              <a:buNone/>
            </a:pPr>
            <a:r>
              <a:rPr lang="ru-RU" dirty="0"/>
              <a:t>Удаляет файл </a:t>
            </a:r>
            <a:r>
              <a:rPr lang="en-US" b="1" dirty="0">
                <a:solidFill>
                  <a:srgbClr val="0070C0"/>
                </a:solidFill>
              </a:rPr>
              <a:t>filename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800" dirty="0"/>
              <a:t>Возвращает </a:t>
            </a:r>
            <a:r>
              <a:rPr lang="ru-RU" sz="2800" b="1" dirty="0">
                <a:solidFill>
                  <a:srgbClr val="0070C0"/>
                </a:solidFill>
              </a:rPr>
              <a:t>TRUE</a:t>
            </a:r>
            <a:r>
              <a:rPr lang="ru-RU" sz="2800" dirty="0"/>
              <a:t> в случае успешного завершения или </a:t>
            </a:r>
            <a:r>
              <a:rPr lang="ru-RU" sz="2800" b="1" dirty="0">
                <a:solidFill>
                  <a:srgbClr val="0070C0"/>
                </a:solidFill>
              </a:rPr>
              <a:t>FALSE</a:t>
            </a:r>
            <a:r>
              <a:rPr lang="ru-RU" sz="2800" dirty="0"/>
              <a:t> в случае возникновения ошибки.</a:t>
            </a:r>
          </a:p>
        </p:txBody>
      </p:sp>
    </p:spTree>
    <p:extLst>
      <p:ext uri="{BB962C8B-B14F-4D97-AF65-F5344CB8AC3E}">
        <p14:creationId xmlns:p14="http://schemas.microsoft.com/office/powerpoint/2010/main" val="48158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Функции прав доступа, групп и владельцев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21704"/>
              </p:ext>
            </p:extLst>
          </p:nvPr>
        </p:nvGraphicFramePr>
        <p:xfrm>
          <a:off x="457200" y="1600200"/>
          <a:ext cx="8229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bool</a:t>
                      </a:r>
                      <a:r>
                        <a:rPr lang="en-US" sz="2400" b="0" baseline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chown</a:t>
                      </a:r>
                      <a:r>
                        <a:rPr lang="en-US" sz="24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 </a:t>
                      </a: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string</a:t>
                      </a:r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$filename, </a:t>
                      </a: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mixed</a:t>
                      </a:r>
                      <a:r>
                        <a:rPr lang="en-US" sz="2400" baseline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$user</a:t>
                      </a:r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Осуществляет попытку изменения владельца файла с именем </a:t>
                      </a:r>
                      <a:r>
                        <a:rPr lang="ru-RU" sz="2000" i="1" dirty="0" err="1"/>
                        <a:t>filename</a:t>
                      </a:r>
                      <a:r>
                        <a:rPr lang="ru-RU" sz="2000" dirty="0"/>
                        <a:t> на владельца, чье имя передано в параметре </a:t>
                      </a:r>
                      <a:r>
                        <a:rPr lang="ru-RU" sz="2000" i="1" dirty="0" err="1"/>
                        <a:t>user</a:t>
                      </a:r>
                      <a:r>
                        <a:rPr lang="ru-RU" sz="2000" dirty="0"/>
                        <a:t> (в виде числа или строки). Только </a:t>
                      </a:r>
                      <a:r>
                        <a:rPr lang="ru-RU" sz="2000" dirty="0" err="1"/>
                        <a:t>суперпользователь</a:t>
                      </a:r>
                      <a:r>
                        <a:rPr lang="ru-RU" sz="2000" dirty="0"/>
                        <a:t> может изменять владельца файла.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bool</a:t>
                      </a:r>
                      <a:r>
                        <a:rPr lang="en-US" sz="2400" b="0" baseline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chgrp</a:t>
                      </a:r>
                      <a:r>
                        <a:rPr lang="en-US" sz="24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 </a:t>
                      </a: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string</a:t>
                      </a:r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$filename, </a:t>
                      </a: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mixed</a:t>
                      </a:r>
                      <a:r>
                        <a:rPr lang="en-US" sz="2400" baseline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$group</a:t>
                      </a:r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Осуществляет попытку смены группы файла </a:t>
                      </a:r>
                      <a:r>
                        <a:rPr lang="ru-RU" sz="2000" b="0" i="1" dirty="0" err="1"/>
                        <a:t>filename</a:t>
                      </a:r>
                      <a:r>
                        <a:rPr lang="ru-RU" sz="2000" dirty="0"/>
                        <a:t> на группу </a:t>
                      </a:r>
                      <a:r>
                        <a:rPr lang="ru-RU" sz="2000" b="0" i="1" dirty="0" err="1"/>
                        <a:t>group</a:t>
                      </a:r>
                      <a:r>
                        <a:rPr lang="ru-RU" sz="2000" dirty="0"/>
                        <a:t>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bool</a:t>
                      </a: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chmod</a:t>
                      </a:r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( </a:t>
                      </a: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string</a:t>
                      </a:r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$filename , </a:t>
                      </a:r>
                      <a:r>
                        <a:rPr lang="en-US" sz="24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$mode 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Осуществляет попытку изменения режима доступа указанного файла на режим, переданный в параметре </a:t>
                      </a:r>
                      <a:r>
                        <a:rPr lang="ru-RU" sz="2000" i="1" dirty="0" err="1"/>
                        <a:t>mode</a:t>
                      </a:r>
                      <a:r>
                        <a:rPr lang="ru-RU" sz="2000" dirty="0"/>
                        <a:t>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5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MIME</a:t>
            </a:r>
            <a:r>
              <a:rPr lang="ru-RU" dirty="0"/>
              <a:t> (</a:t>
            </a:r>
            <a:r>
              <a:rPr lang="ru-RU" dirty="0" err="1"/>
              <a:t>произн</a:t>
            </a:r>
            <a:r>
              <a:rPr lang="ru-RU" dirty="0"/>
              <a:t>. «</a:t>
            </a:r>
            <a:r>
              <a:rPr lang="ru-RU" dirty="0" err="1"/>
              <a:t>майм</a:t>
            </a:r>
            <a:r>
              <a:rPr lang="ru-RU" dirty="0"/>
              <a:t>», англ.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спецификация для кодирования информации и форматирования сообщений таким образом, чтобы их можно было пересылать по Интернету.</a:t>
            </a:r>
          </a:p>
          <a:p>
            <a:r>
              <a:rPr lang="ru-RU" dirty="0"/>
              <a:t>Формат MIME поддерживает передачу нескольких сущностей в пределах одного сообщения.</a:t>
            </a:r>
          </a:p>
          <a:p>
            <a:r>
              <a:rPr lang="ru-RU" dirty="0"/>
              <a:t>Для обозначения множественного содержимого используются </a:t>
            </a:r>
            <a:r>
              <a:rPr lang="ru-RU" dirty="0" err="1"/>
              <a:t>медиатипы</a:t>
            </a:r>
            <a:r>
              <a:rPr lang="ru-RU" dirty="0"/>
              <a:t>, обозначающие составные типы данных: </a:t>
            </a:r>
            <a:r>
              <a:rPr lang="ru-RU" b="1" dirty="0" err="1"/>
              <a:t>multipart</a:t>
            </a:r>
            <a:r>
              <a:rPr lang="ru-RU" b="1" dirty="0"/>
              <a:t>/*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897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Переменная </a:t>
            </a:r>
            <a:r>
              <a:rPr lang="en-US" dirty="0"/>
              <a:t>$mode </a:t>
            </a:r>
            <a:r>
              <a:rPr lang="ru-RU" dirty="0"/>
              <a:t>у функции </a:t>
            </a:r>
            <a:r>
              <a:rPr lang="en-US" dirty="0" err="1"/>
              <a:t>chmod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br>
              <a:rPr lang="en-US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somedir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755</a:t>
            </a:r>
            <a:r>
              <a:rPr lang="en-US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 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десятичное, скорее всего, указано неверно</a:t>
            </a:r>
            <a:br>
              <a:rPr lang="ru-RU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somedir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u+rwx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go+rx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строка, неверный способ</a:t>
            </a:r>
            <a:br>
              <a:rPr lang="ru-RU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somedir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0755</a:t>
            </a:r>
            <a:r>
              <a:rPr lang="en-US" dirty="0">
                <a:solidFill>
                  <a:srgbClr val="00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ru-RU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восьмеричное, верный способ</a:t>
            </a:r>
            <a:br>
              <a:rPr lang="ru-RU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>
                <a:solidFill>
                  <a:srgbClr val="0000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250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opendir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800" dirty="0" err="1">
                <a:solidFill>
                  <a:srgbClr val="66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800" dirty="0" err="1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opendir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 </a:t>
            </a:r>
            <a:r>
              <a:rPr lang="ru-RU" sz="2800" dirty="0" err="1">
                <a:solidFill>
                  <a:srgbClr val="66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800" dirty="0" err="1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2800" dirty="0">
              <a:solidFill>
                <a:srgbClr val="7373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 </a:t>
            </a:r>
            <a:r>
              <a:rPr lang="ru-RU" sz="2800" dirty="0" err="1">
                <a:solidFill>
                  <a:srgbClr val="66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800" dirty="0" err="1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2800" dirty="0">
              <a:solidFill>
                <a:srgbClr val="7373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ru-RU" sz="2800" dirty="0">
                <a:solidFill>
                  <a:srgbClr val="333333"/>
                </a:solidFill>
              </a:rPr>
              <a:t>Открывает дескриптор каталога для последующего использования</a:t>
            </a:r>
            <a:r>
              <a:rPr lang="en-US" sz="2800" dirty="0">
                <a:solidFill>
                  <a:srgbClr val="333333"/>
                </a:solidFill>
              </a:rPr>
              <a:t> c </a:t>
            </a:r>
            <a:r>
              <a:rPr lang="ru-RU" sz="2800" dirty="0">
                <a:solidFill>
                  <a:srgbClr val="333333"/>
                </a:solidFill>
              </a:rPr>
              <a:t>функциями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ru-RU" sz="2800" dirty="0">
                <a:solidFill>
                  <a:srgbClr val="333333"/>
                </a:solidFill>
              </a:rPr>
              <a:t> </a:t>
            </a:r>
            <a:r>
              <a:rPr lang="ru-RU" sz="2800" dirty="0" err="1">
                <a:solidFill>
                  <a:srgbClr val="336699"/>
                </a:solidFill>
                <a:hlinkClick r:id="rId2"/>
              </a:rPr>
              <a:t>closedir</a:t>
            </a:r>
            <a:r>
              <a:rPr lang="ru-RU" sz="2800" dirty="0">
                <a:solidFill>
                  <a:srgbClr val="336699"/>
                </a:solidFill>
                <a:hlinkClick r:id="rId2"/>
              </a:rPr>
              <a:t>()</a:t>
            </a:r>
            <a:r>
              <a:rPr lang="ru-RU" sz="2800" dirty="0">
                <a:solidFill>
                  <a:srgbClr val="333333"/>
                </a:solidFill>
              </a:rPr>
              <a:t>, 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ru-RU" sz="2800" dirty="0" err="1">
                <a:solidFill>
                  <a:srgbClr val="336699"/>
                </a:solidFill>
                <a:hlinkClick r:id="rId3"/>
              </a:rPr>
              <a:t>readdir</a:t>
            </a:r>
            <a:r>
              <a:rPr lang="ru-RU" sz="2800" dirty="0">
                <a:solidFill>
                  <a:srgbClr val="336699"/>
                </a:solidFill>
                <a:hlinkClick r:id="rId3"/>
              </a:rPr>
              <a:t>()</a:t>
            </a:r>
            <a:r>
              <a:rPr lang="ru-RU" sz="2800" dirty="0">
                <a:solidFill>
                  <a:srgbClr val="333333"/>
                </a:solidFill>
              </a:rPr>
              <a:t> и </a:t>
            </a:r>
            <a:r>
              <a:rPr lang="ru-RU" sz="2800" dirty="0" err="1">
                <a:solidFill>
                  <a:srgbClr val="336699"/>
                </a:solidFill>
                <a:hlinkClick r:id="rId4"/>
              </a:rPr>
              <a:t>rewinddir</a:t>
            </a:r>
            <a:r>
              <a:rPr lang="ru-RU" sz="2800" dirty="0">
                <a:solidFill>
                  <a:srgbClr val="336699"/>
                </a:solidFill>
                <a:hlinkClick r:id="rId4"/>
              </a:rPr>
              <a:t>()</a:t>
            </a:r>
            <a:r>
              <a:rPr lang="ru-RU" sz="2800" dirty="0">
                <a:solidFill>
                  <a:srgbClr val="333333"/>
                </a:solidFill>
              </a:rPr>
              <a:t>.</a:t>
            </a:r>
            <a:endParaRPr lang="en-US" sz="2800" dirty="0"/>
          </a:p>
          <a:p>
            <a:r>
              <a:rPr lang="ru-RU" sz="2800" dirty="0"/>
              <a:t>Возвращает дескриптор каталога (</a:t>
            </a:r>
            <a:r>
              <a:rPr lang="ru-RU" sz="2800" dirty="0" err="1"/>
              <a:t>resource</a:t>
            </a:r>
            <a:r>
              <a:rPr lang="ru-RU" sz="2800" dirty="0"/>
              <a:t>) в случае успеха или FALSE в случае ошибки.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564904" y="14617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01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readdir</a:t>
            </a:r>
            <a:r>
              <a:rPr lang="en-US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800" dirty="0" err="1">
                <a:solidFill>
                  <a:srgbClr val="66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800" dirty="0" err="1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readdir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([ </a:t>
            </a:r>
            <a:r>
              <a:rPr lang="ru-RU" sz="2800" dirty="0" err="1">
                <a:solidFill>
                  <a:srgbClr val="66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800" dirty="0" err="1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dir_handle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] )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ru-RU" sz="2800" dirty="0"/>
              <a:t>Возвращает имя следующего по порядку элемента каталога. Элементы возвращаются в том порядке, в котором они хранятся в файловой системе.</a:t>
            </a:r>
            <a:endParaRPr lang="en-US" sz="2800" dirty="0"/>
          </a:p>
          <a:p>
            <a:r>
              <a:rPr lang="ru-RU" sz="2800" dirty="0"/>
              <a:t>Возвращает имя элемента каталога в случае успеха или FALSE в случае возникновения ошибки.</a:t>
            </a:r>
            <a:endParaRPr lang="en-US" sz="2800" dirty="0"/>
          </a:p>
          <a:p>
            <a:r>
              <a:rPr lang="ru-RU" sz="2800" dirty="0">
                <a:solidFill>
                  <a:schemeClr val="tx2"/>
                </a:solidFill>
              </a:rPr>
              <a:t>Эта функция может возвращать как </a:t>
            </a:r>
            <a:r>
              <a:rPr lang="ru-RU" sz="2800" dirty="0" err="1">
                <a:solidFill>
                  <a:schemeClr val="tx2"/>
                </a:solidFill>
              </a:rPr>
              <a:t>boolean</a:t>
            </a:r>
            <a:r>
              <a:rPr lang="ru-RU" sz="2800" dirty="0">
                <a:solidFill>
                  <a:schemeClr val="tx2"/>
                </a:solidFill>
              </a:rPr>
              <a:t> FALSE, так и не-</a:t>
            </a:r>
            <a:r>
              <a:rPr lang="ru-RU" sz="2800" dirty="0" err="1">
                <a:solidFill>
                  <a:schemeClr val="tx2"/>
                </a:solidFill>
              </a:rPr>
              <a:t>boolean</a:t>
            </a:r>
            <a:r>
              <a:rPr lang="ru-RU" sz="2800" dirty="0">
                <a:solidFill>
                  <a:schemeClr val="tx2"/>
                </a:solidFill>
              </a:rPr>
              <a:t> значение, которое приводится к FALSE. Используйте </a:t>
            </a:r>
            <a:r>
              <a:rPr lang="ru-RU" sz="2800" u="sng" dirty="0">
                <a:solidFill>
                  <a:schemeClr val="tx2"/>
                </a:solidFill>
              </a:rPr>
              <a:t>оператор ===</a:t>
            </a:r>
            <a:r>
              <a:rPr lang="ru-RU" sz="2800" dirty="0">
                <a:solidFill>
                  <a:schemeClr val="tx2"/>
                </a:solidFill>
              </a:rPr>
              <a:t> для проверки значения, возвращаемого этой функцией.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564904" y="14617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93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closedir</a:t>
            </a:r>
            <a:r>
              <a:rPr lang="en-US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800" dirty="0" err="1">
                <a:solidFill>
                  <a:srgbClr val="66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800" dirty="0" err="1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closedir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([ </a:t>
            </a:r>
            <a:r>
              <a:rPr lang="ru-RU" sz="2800" dirty="0" err="1">
                <a:solidFill>
                  <a:srgbClr val="66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800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800" dirty="0" err="1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dir_handle</a:t>
            </a:r>
            <a:r>
              <a:rPr lang="ru-RU" sz="28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] )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800" dirty="0"/>
              <a:t>Закрывает поток, связанный с каталогом и переданный в качестве параметра </a:t>
            </a:r>
            <a:r>
              <a:rPr lang="ru-RU" sz="2800" dirty="0" err="1"/>
              <a:t>dir_handle</a:t>
            </a:r>
            <a:r>
              <a:rPr lang="ru-RU" sz="2800" dirty="0"/>
              <a:t>. Перед использованием данной функции, поток должен быть открыт с помощью функции </a:t>
            </a:r>
            <a:r>
              <a:rPr lang="ru-RU" sz="2800" dirty="0" err="1"/>
              <a:t>opendir</a:t>
            </a:r>
            <a:r>
              <a:rPr lang="ru-RU" sz="2800" dirty="0"/>
              <a:t>().Возвращает имя элемента каталога в случае успеха или FALSE в случае возникновения ошибки.</a:t>
            </a:r>
            <a:endParaRPr lang="en-US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564904" y="14617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21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ru-RU" sz="3200" dirty="0"/>
              <a:t>Пример</a:t>
            </a:r>
            <a:r>
              <a:rPr lang="en-US" sz="3200" dirty="0"/>
              <a:t>: </a:t>
            </a:r>
            <a:r>
              <a:rPr lang="ru-RU" sz="3200" dirty="0"/>
              <a:t>открыть каталог, считать файлы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b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 </a:t>
            </a:r>
            <a:r>
              <a:rPr lang="en-US" sz="2400" dirty="0">
                <a:solidFill>
                  <a:srgbClr val="DD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2400" dirty="0" err="1">
                <a:solidFill>
                  <a:srgbClr val="DD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2400" dirty="0">
                <a:solidFill>
                  <a:srgbClr val="DD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/php5/"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FF8000"/>
                </a:solidFill>
                <a:cs typeface="Consolas" panose="020B0609020204030204" pitchFamily="49" charset="0"/>
              </a:rPr>
              <a:t>// </a:t>
            </a:r>
            <a:r>
              <a:rPr lang="ru-RU" sz="2400" dirty="0">
                <a:solidFill>
                  <a:srgbClr val="FF8000"/>
                </a:solidFill>
                <a:cs typeface="Consolas" panose="020B0609020204030204" pitchFamily="49" charset="0"/>
              </a:rPr>
              <a:t>Открыть известный каталог и начать считывать его содержимое</a:t>
            </a:r>
            <a:br>
              <a:rPr lang="ru-RU" sz="2400" dirty="0">
                <a:solidFill>
                  <a:srgbClr val="FF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 (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is_dir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if (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$dh 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 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opendir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while ((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$file 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 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readdir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$dh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 </a:t>
            </a:r>
            <a:r>
              <a:rPr lang="en-US" sz="2400" b="1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!==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echo </a:t>
            </a:r>
            <a:r>
              <a:rPr lang="en-US" sz="2400" dirty="0">
                <a:solidFill>
                  <a:srgbClr val="DD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DD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файл: "</a:t>
            </a:r>
            <a:r>
              <a:rPr lang="en-US" sz="2400" dirty="0">
                <a:solidFill>
                  <a:srgbClr val="DD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echo</a:t>
            </a:r>
            <a:r>
              <a:rPr lang="en-US" sz="2400" dirty="0">
                <a:solidFill>
                  <a:srgbClr val="DD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ru-RU" sz="2400" dirty="0">
                <a:solidFill>
                  <a:srgbClr val="DD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тип: "</a:t>
            </a:r>
            <a:r>
              <a:rPr lang="ru-RU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 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filetype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 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$file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. </a:t>
            </a:r>
            <a:r>
              <a:rPr lang="en-US" sz="2400" dirty="0">
                <a:solidFill>
                  <a:srgbClr val="DD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closedir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$dh</a:t>
            </a: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77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564904" y="14617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0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ru-RU" sz="2800" dirty="0"/>
              <a:t>Результатом выполнения данного примера будет что-то подобное: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файл: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тип: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файл: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тип: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apache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файл: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cli</a:t>
            </a:r>
            <a:r>
              <a:rPr lang="en-US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ru-RU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564904" y="14617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21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>
                <a:latin typeface="Fira Sans"/>
              </a:rPr>
              <a:t>Объяснение сообщений об ошибках 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PHP возвращает код ошибки наряду с другими атрибутами принятого файла. Он расположен в массиве, создаваемом PHP при загрузке файла, и может быть получен при обращении по ключу </a:t>
            </a:r>
            <a:r>
              <a:rPr lang="ru-RU" dirty="0" err="1"/>
              <a:t>error</a:t>
            </a:r>
            <a:r>
              <a:rPr lang="ru-RU" dirty="0"/>
              <a:t>. Другими словами, код ошибки можно найти в $_FILES['</a:t>
            </a:r>
            <a:r>
              <a:rPr lang="ru-RU" dirty="0" err="1"/>
              <a:t>userfile</a:t>
            </a:r>
            <a:r>
              <a:rPr lang="ru-RU" dirty="0"/>
              <a:t>']['</a:t>
            </a:r>
            <a:r>
              <a:rPr lang="ru-RU" dirty="0" err="1"/>
              <a:t>error</a:t>
            </a:r>
            <a:r>
              <a:rPr lang="ru-RU" dirty="0"/>
              <a:t>'].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638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UPLOAD_ERR_OK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Значение: 0; Ошибок не возникло, файл был успешно загружен на сервер.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170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UPLOAD_ERR_INI_SIZE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Значение: 1; Размер принятого файла превысил максимально допустимый размер, который задан директивой </a:t>
            </a:r>
            <a:r>
              <a:rPr lang="ru-RU" dirty="0" err="1"/>
              <a:t>upload_max_filesize</a:t>
            </a:r>
            <a:r>
              <a:rPr lang="ru-RU" dirty="0"/>
              <a:t> конфигурационного файла php.ini.</a:t>
            </a:r>
          </a:p>
        </p:txBody>
      </p:sp>
    </p:spTree>
    <p:extLst>
      <p:ext uri="{BB962C8B-B14F-4D97-AF65-F5344CB8AC3E}">
        <p14:creationId xmlns:p14="http://schemas.microsoft.com/office/powerpoint/2010/main" val="1126216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UPLOAD_ERR_FORM_SIZE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Значение: 2; Размер загружаемого файла превысил значение MAX_FILE_SIZE, указанное в HTML-форме.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49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</a:t>
            </a:r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Внутренний формат прикладной программы:</a:t>
            </a:r>
          </a:p>
          <a:p>
            <a:r>
              <a:rPr lang="en-US" dirty="0"/>
              <a:t>application/</a:t>
            </a:r>
            <a:r>
              <a:rPr lang="en-US" dirty="0" err="1"/>
              <a:t>json</a:t>
            </a:r>
            <a:r>
              <a:rPr lang="en-US" dirty="0"/>
              <a:t>: JavaScript Object Notation JSON</a:t>
            </a:r>
          </a:p>
          <a:p>
            <a:r>
              <a:rPr lang="en-US" dirty="0"/>
              <a:t>application/</a:t>
            </a:r>
            <a:r>
              <a:rPr lang="en-US" dirty="0" err="1"/>
              <a:t>javascript</a:t>
            </a:r>
            <a:r>
              <a:rPr lang="en-US" dirty="0"/>
              <a:t>: JavaScript</a:t>
            </a:r>
          </a:p>
          <a:p>
            <a:r>
              <a:rPr lang="en-US" dirty="0"/>
              <a:t>application/octet-stream: </a:t>
            </a:r>
            <a:r>
              <a:rPr lang="ru-RU" dirty="0"/>
              <a:t>двоичный файл без указания формата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ogg</a:t>
            </a:r>
            <a:r>
              <a:rPr lang="en-US" dirty="0"/>
              <a:t>: </a:t>
            </a:r>
            <a:r>
              <a:rPr lang="en-US" dirty="0" err="1"/>
              <a:t>Ogg</a:t>
            </a:r>
            <a:endParaRPr lang="en-US" dirty="0"/>
          </a:p>
          <a:p>
            <a:r>
              <a:rPr lang="en-US" dirty="0"/>
              <a:t>application/pdf: Portable Document Format, PDF</a:t>
            </a:r>
          </a:p>
          <a:p>
            <a:r>
              <a:rPr lang="en-US" dirty="0"/>
              <a:t>application/postscript: PostScript</a:t>
            </a:r>
          </a:p>
          <a:p>
            <a:r>
              <a:rPr lang="en-US" dirty="0"/>
              <a:t>application/</a:t>
            </a:r>
            <a:r>
              <a:rPr lang="en-US" dirty="0" err="1"/>
              <a:t>xhtml+xml</a:t>
            </a:r>
            <a:r>
              <a:rPr lang="en-US" dirty="0"/>
              <a:t>: XHTML</a:t>
            </a:r>
          </a:p>
          <a:p>
            <a:r>
              <a:rPr lang="en-US" dirty="0"/>
              <a:t>application/zip: ZIP</a:t>
            </a:r>
          </a:p>
          <a:p>
            <a:r>
              <a:rPr lang="en-US" dirty="0"/>
              <a:t>application/x-</a:t>
            </a:r>
            <a:r>
              <a:rPr lang="en-US" dirty="0" err="1"/>
              <a:t>gzip</a:t>
            </a:r>
            <a:r>
              <a:rPr lang="en-US" dirty="0"/>
              <a:t>: </a:t>
            </a:r>
            <a:r>
              <a:rPr lang="en-US" dirty="0" err="1"/>
              <a:t>Gzip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870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UPLOAD_ERR_PARTIAL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>
                <a:solidFill>
                  <a:srgbClr val="333333"/>
                </a:solidFill>
                <a:latin typeface="Fira Sans"/>
              </a:rPr>
              <a:t>Значение: 3; Загружаемый файл был получен только частично.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40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UPLOAD_ERR_NO_FILE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Значение: 4; Файл не был загружен.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908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UPLOAD_ERR_NO_TMP_DIR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Значение: 6; Отсутствует временная папка. Добавлено в PHP 5.0.3.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9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UPLOAD_ERR_CANT_WRITE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Значение: 7; Не удалось записать файл на диск. Добавлено в PHP 5.1.0.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664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448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UPLOAD_ERR_EXTENSION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Значение: 8; PHP-расширение остановило загрузку файла. PHP не предоставляет способа определить, какое расширение остановило загрузку файла; в этом может помочь просмотр списка загруженных расширений с помощью </a:t>
            </a:r>
            <a:r>
              <a:rPr lang="ru-RU" dirty="0" err="1"/>
              <a:t>phpinfo</a:t>
            </a:r>
            <a:r>
              <a:rPr lang="ru-RU" dirty="0"/>
              <a:t>(). Добавлено в PHP 5.2.0.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1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</a:t>
            </a:r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Аудио:</a:t>
            </a:r>
          </a:p>
          <a:p>
            <a:r>
              <a:rPr lang="en-US" dirty="0"/>
              <a:t>audio/mp4: MP4</a:t>
            </a:r>
          </a:p>
          <a:p>
            <a:r>
              <a:rPr lang="en-US" dirty="0"/>
              <a:t>audio/mpeg: MP3 </a:t>
            </a:r>
            <a:r>
              <a:rPr lang="ru-RU" dirty="0"/>
              <a:t>или др. </a:t>
            </a:r>
            <a:r>
              <a:rPr lang="en-US" dirty="0"/>
              <a:t>MPEG</a:t>
            </a:r>
          </a:p>
          <a:p>
            <a:r>
              <a:rPr lang="en-US" dirty="0"/>
              <a:t>audio/</a:t>
            </a:r>
            <a:r>
              <a:rPr lang="en-US" dirty="0" err="1"/>
              <a:t>ogg</a:t>
            </a:r>
            <a:r>
              <a:rPr lang="en-US" dirty="0"/>
              <a:t>: </a:t>
            </a:r>
            <a:r>
              <a:rPr lang="en-US" dirty="0" err="1"/>
              <a:t>Ogg</a:t>
            </a:r>
            <a:r>
              <a:rPr lang="en-US" dirty="0"/>
              <a:t> </a:t>
            </a:r>
            <a:r>
              <a:rPr lang="en-US" dirty="0" err="1"/>
              <a:t>Vorbis</a:t>
            </a:r>
            <a:r>
              <a:rPr lang="en-US" dirty="0"/>
              <a:t>, </a:t>
            </a:r>
            <a:r>
              <a:rPr lang="en-US" dirty="0" err="1"/>
              <a:t>Speex</a:t>
            </a:r>
            <a:r>
              <a:rPr lang="en-US" dirty="0"/>
              <a:t>, </a:t>
            </a:r>
            <a:r>
              <a:rPr lang="en-US" dirty="0" err="1"/>
              <a:t>Flac</a:t>
            </a:r>
            <a:r>
              <a:rPr lang="en-US" dirty="0"/>
              <a:t> </a:t>
            </a:r>
            <a:r>
              <a:rPr lang="ru-RU" dirty="0"/>
              <a:t>или др. аудио</a:t>
            </a:r>
          </a:p>
          <a:p>
            <a:r>
              <a:rPr lang="en-US" dirty="0"/>
              <a:t>audio/</a:t>
            </a:r>
            <a:r>
              <a:rPr lang="en-US" dirty="0" err="1"/>
              <a:t>vnd.wave</a:t>
            </a:r>
            <a:r>
              <a:rPr lang="en-US" dirty="0"/>
              <a:t>: WAV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Видео:</a:t>
            </a:r>
          </a:p>
          <a:p>
            <a:r>
              <a:rPr lang="en-US" dirty="0"/>
              <a:t>video/mpeg: MPEG-1</a:t>
            </a:r>
          </a:p>
          <a:p>
            <a:r>
              <a:rPr lang="en-US" dirty="0"/>
              <a:t>video/mp4: MP4</a:t>
            </a:r>
          </a:p>
          <a:p>
            <a:r>
              <a:rPr lang="en-US" dirty="0"/>
              <a:t>video/</a:t>
            </a:r>
            <a:r>
              <a:rPr lang="en-US" dirty="0" err="1"/>
              <a:t>ogg</a:t>
            </a:r>
            <a:r>
              <a:rPr lang="en-US" dirty="0"/>
              <a:t>: </a:t>
            </a:r>
            <a:r>
              <a:rPr lang="en-US" dirty="0" err="1"/>
              <a:t>Ogg</a:t>
            </a:r>
            <a:r>
              <a:rPr lang="en-US" dirty="0"/>
              <a:t> </a:t>
            </a:r>
            <a:r>
              <a:rPr lang="en-US" dirty="0" err="1"/>
              <a:t>Theora</a:t>
            </a:r>
            <a:r>
              <a:rPr lang="en-US" dirty="0"/>
              <a:t> </a:t>
            </a:r>
            <a:r>
              <a:rPr lang="ru-RU" dirty="0"/>
              <a:t>или другое видео</a:t>
            </a:r>
            <a:endParaRPr lang="en-US" dirty="0"/>
          </a:p>
          <a:p>
            <a:r>
              <a:rPr lang="en-US" dirty="0"/>
              <a:t>video/</a:t>
            </a:r>
            <a:r>
              <a:rPr lang="en-US" dirty="0" err="1"/>
              <a:t>quicktime</a:t>
            </a:r>
            <a:r>
              <a:rPr lang="en-US" dirty="0"/>
              <a:t>: QuickTime</a:t>
            </a:r>
          </a:p>
          <a:p>
            <a:r>
              <a:rPr lang="en-US" dirty="0"/>
              <a:t>video/x-</a:t>
            </a:r>
            <a:r>
              <a:rPr lang="en-US" dirty="0" err="1"/>
              <a:t>flv</a:t>
            </a:r>
            <a:r>
              <a:rPr lang="en-US" dirty="0"/>
              <a:t>: FLV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09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</a:t>
            </a:r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Изображения:</a:t>
            </a:r>
          </a:p>
          <a:p>
            <a:r>
              <a:rPr lang="en-US" dirty="0"/>
              <a:t>image/gif: GIF</a:t>
            </a:r>
          </a:p>
          <a:p>
            <a:r>
              <a:rPr lang="en-US" dirty="0"/>
              <a:t>image/jpeg: JPEG</a:t>
            </a:r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r>
              <a:rPr lang="en-US" dirty="0"/>
              <a:t>: JPEG</a:t>
            </a:r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r>
              <a:rPr lang="en-US" dirty="0"/>
              <a:t>: Portable Network Graphics</a:t>
            </a:r>
          </a:p>
          <a:p>
            <a:r>
              <a:rPr lang="en-US" dirty="0"/>
              <a:t>image/</a:t>
            </a:r>
            <a:r>
              <a:rPr lang="en-US" dirty="0" err="1"/>
              <a:t>svg+xml</a:t>
            </a:r>
            <a:r>
              <a:rPr lang="en-US" dirty="0"/>
              <a:t>: SVG</a:t>
            </a:r>
          </a:p>
          <a:p>
            <a:r>
              <a:rPr lang="en-US" dirty="0"/>
              <a:t>image/tiff: TIFF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75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появления </a:t>
            </a:r>
            <a:r>
              <a:rPr lang="en-US" dirty="0"/>
              <a:t>MIME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MIME</a:t>
            </a:r>
            <a:r>
              <a:rPr lang="ru-RU" dirty="0"/>
              <a:t> расширяет функционал электронной почты (а впоследствии и протокола </a:t>
            </a:r>
            <a:r>
              <a:rPr lang="en-US" dirty="0"/>
              <a:t>HTTP)</a:t>
            </a:r>
            <a:r>
              <a:rPr lang="ru-RU" dirty="0"/>
              <a:t> для поддержки:</a:t>
            </a:r>
          </a:p>
          <a:p>
            <a:r>
              <a:rPr lang="ru-RU" dirty="0"/>
              <a:t>Текстовых данных в кодировках, отличных от </a:t>
            </a:r>
            <a:r>
              <a:rPr lang="en-US" dirty="0"/>
              <a:t>ASCII</a:t>
            </a:r>
          </a:p>
          <a:p>
            <a:r>
              <a:rPr lang="ru-RU" dirty="0"/>
              <a:t>Не текстовых вложений</a:t>
            </a:r>
          </a:p>
          <a:p>
            <a:r>
              <a:rPr lang="ru-RU" dirty="0"/>
              <a:t>Тел заголовков с множественным содержимым</a:t>
            </a:r>
          </a:p>
        </p:txBody>
      </p:sp>
    </p:spTree>
    <p:extLst>
      <p:ext uri="{BB962C8B-B14F-4D97-AF65-F5344CB8AC3E}">
        <p14:creationId xmlns:p14="http://schemas.microsoft.com/office/powerpoint/2010/main" val="253852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Множественное содержимое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Множественное содержимое (</a:t>
            </a:r>
            <a:r>
              <a:rPr lang="en-US" b="1" dirty="0"/>
              <a:t>Multipart Content</a:t>
            </a:r>
            <a:r>
              <a:rPr lang="en-US" dirty="0"/>
              <a:t>) – </a:t>
            </a:r>
            <a:r>
              <a:rPr lang="ru-RU" dirty="0"/>
              <a:t>наличие больше одного типа данных в едином теле запроса.</a:t>
            </a:r>
          </a:p>
          <a:p>
            <a:r>
              <a:rPr lang="ru-RU" dirty="0"/>
              <a:t>Перед каждой порцией содержимого </a:t>
            </a:r>
            <a:r>
              <a:rPr lang="ru-RU" u="sng" dirty="0"/>
              <a:t>обязан</a:t>
            </a:r>
            <a:r>
              <a:rPr lang="ru-RU" dirty="0"/>
              <a:t> быть разделитель (</a:t>
            </a:r>
            <a:r>
              <a:rPr lang="en-US" b="1" dirty="0"/>
              <a:t>boundary</a:t>
            </a:r>
            <a:r>
              <a:rPr lang="en-US" dirty="0"/>
              <a:t>)</a:t>
            </a:r>
            <a:r>
              <a:rPr lang="ru-RU" dirty="0"/>
              <a:t>, представляющий собой случайный набор </a:t>
            </a:r>
            <a:r>
              <a:rPr lang="ru-RU"/>
              <a:t>символов латиницы.</a:t>
            </a:r>
            <a:endParaRPr lang="en-US" dirty="0"/>
          </a:p>
          <a:p>
            <a:r>
              <a:rPr lang="ru-RU" dirty="0"/>
              <a:t>Наименование разделителя указывается в заголовке </a:t>
            </a:r>
            <a:r>
              <a:rPr lang="en-US" b="1" dirty="0"/>
              <a:t>Content-Type</a:t>
            </a:r>
            <a:r>
              <a:rPr lang="en-US" dirty="0"/>
              <a:t> </a:t>
            </a:r>
            <a:r>
              <a:rPr lang="ru-RU" dirty="0"/>
              <a:t>в основном заголовке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125290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Множественное содержимое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Subject: =</a:t>
            </a:r>
            <a:r>
              <a:rPr lang="ru-RU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Тема письма</a:t>
            </a:r>
          </a:p>
          <a:p>
            <a:pPr marL="0" indent="0">
              <a:buNone/>
            </a:pP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Content-Type: multipart/mixed;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tx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boundary</a:t>
            </a: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="</a:t>
            </a:r>
            <a:r>
              <a:rPr lang="en-US" sz="2900" b="1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----==--bound.402108.web37j.yandex.ru</a:t>
            </a: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pPr marL="0" indent="0">
              <a:buNone/>
            </a:pPr>
            <a:endParaRPr lang="en-US" sz="29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en-US" sz="29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------==--bound.402108.web37j.yandex.ru</a:t>
            </a:r>
          </a:p>
          <a:p>
            <a:pPr marL="0" indent="0">
              <a:buNone/>
            </a:pP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Content-Transfer-Encoding: 8bit</a:t>
            </a:r>
          </a:p>
          <a:p>
            <a:pPr marL="0" indent="0">
              <a:buNone/>
            </a:pP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Content-Type: text/html; charset=utf-8</a:t>
            </a:r>
          </a:p>
          <a:p>
            <a:pPr marL="0" indent="0">
              <a:buNone/>
            </a:pPr>
            <a:endParaRPr lang="en-US" sz="29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8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&lt;div&gt;</a:t>
            </a:r>
            <a:r>
              <a:rPr lang="ru-RU" sz="2900" dirty="0">
                <a:solidFill>
                  <a:srgbClr val="008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Текст письма в </a:t>
            </a:r>
            <a:r>
              <a:rPr lang="en-US" sz="2900" dirty="0">
                <a:solidFill>
                  <a:srgbClr val="008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HTML</a:t>
            </a:r>
            <a:r>
              <a:rPr lang="ru-RU" sz="2900" dirty="0">
                <a:solidFill>
                  <a:srgbClr val="008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&lt;/</a:t>
            </a:r>
            <a:r>
              <a:rPr lang="en-US" sz="2900" dirty="0">
                <a:solidFill>
                  <a:srgbClr val="008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------==--bound.402108.web37j.yandex.ru</a:t>
            </a:r>
          </a:p>
          <a:p>
            <a:pPr marL="0" indent="0">
              <a:buNone/>
            </a:pP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Content-Disposition: attachment;</a:t>
            </a:r>
          </a:p>
          <a:p>
            <a:pPr marL="0" indent="0">
              <a:buNone/>
            </a:pP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filename=“</a:t>
            </a:r>
            <a:r>
              <a:rPr lang="en-US" sz="29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notation.svg</a:t>
            </a: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Content-Transfer-Encoding: base64</a:t>
            </a:r>
          </a:p>
          <a:p>
            <a:pPr marL="0" indent="0">
              <a:buNone/>
            </a:pP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Content-Type: image/</a:t>
            </a:r>
            <a:r>
              <a:rPr lang="en-US" sz="29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svg+xml</a:t>
            </a: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name="</a:t>
            </a:r>
            <a:r>
              <a:rPr lang="en-US" sz="29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notation.svg</a:t>
            </a:r>
            <a:r>
              <a:rPr lang="en-US" sz="29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pPr marL="0" indent="0">
              <a:buNone/>
            </a:pPr>
            <a:endParaRPr lang="en-US" sz="29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8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PD94bWwgdmVyc2lvbj0iMS4wIiBlbmNvZGluZz0iVVRGLTgiPz4KPHN2ZyB4bWxucz0iaHR0cDovL3d3dy53My5vcmcvMjAwMC9zdmciIHhtbG5zOnhsaW5rPSJodHRwOi8vd3d3LnczLm9yZy8xOTk5…</a:t>
            </a:r>
          </a:p>
        </p:txBody>
      </p:sp>
    </p:spTree>
    <p:extLst>
      <p:ext uri="{BB962C8B-B14F-4D97-AF65-F5344CB8AC3E}">
        <p14:creationId xmlns:p14="http://schemas.microsoft.com/office/powerpoint/2010/main" val="3560573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2019</Words>
  <Application>Microsoft Office PowerPoint</Application>
  <PresentationFormat>Экран (4:3)</PresentationFormat>
  <Paragraphs>284</Paragraphs>
  <Slides>44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DejaVu Sans Mono</vt:lpstr>
      <vt:lpstr>Fira Sans</vt:lpstr>
      <vt:lpstr>Inconsolata</vt:lpstr>
      <vt:lpstr>Тема Office</vt:lpstr>
      <vt:lpstr>Загрузка файлов по протоколу HTTP</vt:lpstr>
      <vt:lpstr>Загрузка файлов на сервер</vt:lpstr>
      <vt:lpstr>MIME</vt:lpstr>
      <vt:lpstr>Некоторые MIME-типы</vt:lpstr>
      <vt:lpstr>Некоторые MIME-типы</vt:lpstr>
      <vt:lpstr>Некоторые MIME-типы</vt:lpstr>
      <vt:lpstr>Причины появления MIME</vt:lpstr>
      <vt:lpstr>Множественное содержимое</vt:lpstr>
      <vt:lpstr>Множественное содержимое</vt:lpstr>
      <vt:lpstr>Множественное содержимое</vt:lpstr>
      <vt:lpstr>Атрибут enctype у форм</vt:lpstr>
      <vt:lpstr>Атрибут enctype у форм</vt:lpstr>
      <vt:lpstr>Multipart-формы</vt:lpstr>
      <vt:lpstr>Поле для ввода файла</vt:lpstr>
      <vt:lpstr>Общий вид формы загрузки файла</vt:lpstr>
      <vt:lpstr>Обработка файла на сервере</vt:lpstr>
      <vt:lpstr>Индексы массива $_FILES[‘myFile’]</vt:lpstr>
      <vt:lpstr>Директивы конфигурационного файла php.ini</vt:lpstr>
      <vt:lpstr>Перемещение временного файла</vt:lpstr>
      <vt:lpstr>Скрипт загрузки файла</vt:lpstr>
      <vt:lpstr>Загрузка нескольких файлов</vt:lpstr>
      <vt:lpstr>Загрузка нескольких файлов</vt:lpstr>
      <vt:lpstr>Функции для работы с файлами</vt:lpstr>
      <vt:lpstr>Функция basename</vt:lpstr>
      <vt:lpstr>Функция basename</vt:lpstr>
      <vt:lpstr>Функция dirname</vt:lpstr>
      <vt:lpstr>Функция realpath</vt:lpstr>
      <vt:lpstr>Функция unlink</vt:lpstr>
      <vt:lpstr>Функции прав доступа, групп и владельцев</vt:lpstr>
      <vt:lpstr>Переменная $mode у функции chmod</vt:lpstr>
      <vt:lpstr>Функция opendir()</vt:lpstr>
      <vt:lpstr>Функция readdir()</vt:lpstr>
      <vt:lpstr>Функция closedir()</vt:lpstr>
      <vt:lpstr>Пример: открыть каталог, считать файлы</vt:lpstr>
      <vt:lpstr>Результатом выполнения данного примера будет что-то подобное:</vt:lpstr>
      <vt:lpstr>Объяснение сообщений об ошибках </vt:lpstr>
      <vt:lpstr> UPLOAD_ERR_OK </vt:lpstr>
      <vt:lpstr> UPLOAD_ERR_INI_SIZE </vt:lpstr>
      <vt:lpstr>UPLOAD_ERR_FORM_SIZE</vt:lpstr>
      <vt:lpstr>UPLOAD_ERR_PARTIAL</vt:lpstr>
      <vt:lpstr>UPLOAD_ERR_NO_FILE</vt:lpstr>
      <vt:lpstr>UPLOAD_ERR_NO_TMP_DIR </vt:lpstr>
      <vt:lpstr>UPLOAD_ERR_CANT_WRITE</vt:lpstr>
      <vt:lpstr>UPLOAD_ERR_EXTENSION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Pavel 2</dc:creator>
  <cp:lastModifiedBy>Галина Соколова</cp:lastModifiedBy>
  <cp:revision>69</cp:revision>
  <dcterms:created xsi:type="dcterms:W3CDTF">2013-11-21T18:07:27Z</dcterms:created>
  <dcterms:modified xsi:type="dcterms:W3CDTF">2021-04-17T06:02:37Z</dcterms:modified>
</cp:coreProperties>
</file>