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7" r:id="rId2"/>
    <p:sldId id="359" r:id="rId3"/>
    <p:sldId id="346" r:id="rId4"/>
    <p:sldId id="347" r:id="rId5"/>
    <p:sldId id="348" r:id="rId6"/>
    <p:sldId id="360" r:id="rId7"/>
    <p:sldId id="361" r:id="rId8"/>
    <p:sldId id="362" r:id="rId9"/>
    <p:sldId id="371" r:id="rId10"/>
    <p:sldId id="363" r:id="rId11"/>
    <p:sldId id="364" r:id="rId12"/>
    <p:sldId id="365" r:id="rId13"/>
    <p:sldId id="372" r:id="rId14"/>
    <p:sldId id="366" r:id="rId15"/>
    <p:sldId id="367" r:id="rId16"/>
    <p:sldId id="368" r:id="rId17"/>
    <p:sldId id="369" r:id="rId18"/>
    <p:sldId id="370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4" r:id="rId30"/>
    <p:sldId id="383" r:id="rId31"/>
    <p:sldId id="385" r:id="rId32"/>
    <p:sldId id="258" r:id="rId33"/>
    <p:sldId id="259" r:id="rId34"/>
    <p:sldId id="260" r:id="rId35"/>
    <p:sldId id="261" r:id="rId36"/>
    <p:sldId id="333" r:id="rId37"/>
    <p:sldId id="334" r:id="rId38"/>
    <p:sldId id="335" r:id="rId39"/>
    <p:sldId id="262" r:id="rId40"/>
    <p:sldId id="264" r:id="rId41"/>
    <p:sldId id="265" r:id="rId42"/>
    <p:sldId id="266" r:id="rId43"/>
    <p:sldId id="293" r:id="rId44"/>
    <p:sldId id="283" r:id="rId45"/>
    <p:sldId id="337" r:id="rId46"/>
    <p:sldId id="343" r:id="rId47"/>
    <p:sldId id="344" r:id="rId48"/>
    <p:sldId id="338" r:id="rId49"/>
    <p:sldId id="386" r:id="rId50"/>
    <p:sldId id="345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40" autoAdjust="0"/>
    <p:restoredTop sz="94660"/>
  </p:normalViewPr>
  <p:slideViewPr>
    <p:cSldViewPr>
      <p:cViewPr varScale="1">
        <p:scale>
          <a:sx n="110" d="100"/>
          <a:sy n="110" d="100"/>
        </p:scale>
        <p:origin x="6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60"/>
    </p:cViewPr>
  </p:sorterViewPr>
  <p:notesViewPr>
    <p:cSldViewPr>
      <p:cViewPr varScale="1">
        <p:scale>
          <a:sx n="62" d="100"/>
          <a:sy n="62" d="100"/>
        </p:scale>
        <p:origin x="-15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D1EA9-0B4C-4492-AF68-741D7977E3C5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667D-5EC1-4746-8C65-366C0A407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40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3667D-5EC1-4746-8C65-366C0A407F3E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82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96463-91BF-4156-A687-448FAC88D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8751D3-B1EA-4619-8920-5E6AF502D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3D0781-09E0-45C5-85B2-3BFF19A0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847C94-20DC-4371-B65C-BF2B1FAE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96E5D7-799D-406E-AE65-F53351D6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502781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72223-D8F7-408C-85F5-F3071814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6AFB23-FB4D-4D7F-9EEB-47A04CC23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DFB6DF-31B5-4EA8-83E6-7BE9CADA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4F102B-9FEC-4FCC-A967-33D4C940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5F3D13-D5BB-4260-B59F-9AA0454E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80646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2E455D-A788-4C61-A8CF-0A5667829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42C899-4F3E-4045-AA22-A3F70A3E5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8B173-508E-4E03-9088-C69424A5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86D0B-BB79-45E0-84D4-B8EC22EA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622225-6BB7-48A4-9030-84E52411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03638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F29EB-71D2-402E-98B8-97F21DCF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D5141D-C7B4-400D-A4E7-9BA429E5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2122BE-1F94-4A3B-B558-DE0CEAE8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647B05-8092-42BB-9F62-AAA9C9E9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2989E5-B10E-4048-9354-770F144A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14721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83B07-79FC-4A23-936E-E23F72F2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094429-B450-4D77-83C0-D377D7FB2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C8D48-7613-41F6-AC00-6D62ED4C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50B084-CE2A-409C-804C-D19C7A1B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DEA824-E159-46AA-B87C-DFC37ADA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4217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F7F91-3694-4C56-A9DE-7C66B5F4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37347-83A1-4994-9A9E-C66A419EF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01CB59-2F2D-4BBB-BAF3-04206F1ED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AF652B-0C2B-45CD-878E-6A570983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EF0B61-1B25-42F0-9F5F-7FCE3E58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CE0DA5-8E19-4B64-8B52-453870EA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2058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D81A9-A6CD-4AD9-A767-98CA6249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6F7906-974F-4EC0-A0B6-5E607F949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7012B4-4D84-4191-BDBE-AD855C6C4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0F3A2B-D1E2-42F4-B89A-756ED73B1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09D64D-F1DC-4FAE-82FE-F82B9ECA7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1C1CFA-7393-4ED1-8C9C-67B49D9D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E6D2CF-F645-4677-8021-783F15F3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1C617FC-C602-408D-9910-F6234CC0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555091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C4506-F200-44DF-8FDD-EBE3D2E9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950E7B-715D-460E-8A1E-EDDECFF3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6607A5D-0335-4BC1-8C40-1DB20A1E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3D259C-8FB7-44AE-8081-2681A034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207159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4673FB-0519-4631-B95F-99B01540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A46AAB-DDDD-4AB6-9D15-609DA142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7C5A19-B3EC-4B37-8C4C-E7DBC9F5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17425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50B01-9F66-418C-A5D1-81B0E653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B951E4-48D2-47F0-826E-5DBCB5351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7179EE-05CA-494B-8E78-6E253B4D3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29E94A-36F3-4B6D-B860-1BCACD41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62AADF-10FF-4038-8358-1CFAB623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6E17E6-D805-40DB-8EAF-ECE5FA1F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605421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96845-E03D-4892-B139-E5634679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4AAB26-F4AE-4FF0-AD52-AA5603927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9384F9-780C-4736-9C50-2858CC6D4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053738-6D9E-462B-8A31-AD2F67FF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21DBF2-7E02-442F-B108-7C761801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002D32-A2EE-499E-8495-84A00732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90489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912DB-32C5-4E71-9E15-E4C6A1A9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7B5821-F5F0-47A5-8E93-AE7592D61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D4A06F-433B-4753-9DF2-F8206417A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D78BD9-32B3-4873-A08B-C8A68E6B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042AFF-F42F-47C8-BD33-A35894354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73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1084747"/>
            <a:ext cx="9141714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9143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5443" y="2076450"/>
            <a:ext cx="8013114" cy="1345134"/>
          </a:xfrm>
        </p:spPr>
        <p:txBody>
          <a:bodyPr anchor="ctr">
            <a:normAutofit/>
          </a:bodyPr>
          <a:lstStyle/>
          <a:p>
            <a:r>
              <a:rPr lang="ru-RU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Взаимодействие </a:t>
            </a:r>
            <a:r>
              <a:rPr lang="en-US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PHP </a:t>
            </a:r>
            <a:r>
              <a:rPr lang="ru-RU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и </a:t>
            </a:r>
            <a:r>
              <a:rPr lang="en-US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MySQL</a:t>
            </a:r>
            <a:endParaRPr lang="ru-RU" b="1" dirty="0">
              <a:solidFill>
                <a:srgbClr val="FFFF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8681" y="4473360"/>
            <a:ext cx="7101908" cy="865639"/>
          </a:xfrm>
        </p:spPr>
        <p:txBody>
          <a:bodyPr anchor="ctr">
            <a:normAutofit/>
          </a:bodyPr>
          <a:lstStyle/>
          <a:p>
            <a:endParaRPr lang="ru-RU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2003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548680"/>
            <a:ext cx="7992888" cy="590465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Пример создания таблицы 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student </a:t>
            </a:r>
            <a:endPara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 базе данных 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stud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 TABLE `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stud`.`student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` (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`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id_stud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` INT(3) NOT NULL AUTO_INCREMENT ,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`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fam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` VARCHAR(30) NOT NULL , 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`name` VARCHAR(30) NOT NULL , 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`age` INT(2) NOT NULL , `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id_group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` INT(3) NOT NULL , 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PRIMARY KEY (`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id_stud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`), 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INDEX (`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id_group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`)) ENGINE =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InnoDB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827570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548680"/>
            <a:ext cx="7848872" cy="590465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Модификация таблицы</a:t>
            </a:r>
          </a:p>
          <a:p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Оператор 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ALTER TABLE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используется для добавления, изменения или удаления столбцов в таблице.</a:t>
            </a:r>
          </a:p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Синтаксис оператора</a:t>
            </a:r>
          </a:p>
          <a:p>
            <a:pPr algn="l"/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ALTER TABLE 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имя_таблицы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спецификация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9827570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548680"/>
            <a:ext cx="7848872" cy="5904656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Спецификация оператора ALTER TABLE 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619824"/>
              </p:ext>
            </p:extLst>
          </p:nvPr>
        </p:nvGraphicFramePr>
        <p:xfrm>
          <a:off x="539552" y="1340768"/>
          <a:ext cx="8064896" cy="37880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64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</a:t>
                      </a:r>
                      <a:r>
                        <a:rPr lang="ru-RU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имя_столбца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[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FIRST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AFTER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имя_столбца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Добавление нового столбца.</a:t>
                      </a:r>
                      <a:endParaRPr lang="ru-RU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5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INDEX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[</a:t>
                      </a:r>
                      <a:r>
                        <a:rPr lang="ru-RU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имя_индекса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 (</a:t>
                      </a:r>
                      <a:r>
                        <a:rPr lang="ru-RU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имя_столбца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,...)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Добавление индекса для столбца</a:t>
                      </a:r>
                      <a:endParaRPr lang="ru-RU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6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 PRIMARY KEY (</a:t>
                      </a:r>
                      <a:r>
                        <a:rPr lang="ru-RU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имя_столбца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,...)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Установка</a:t>
                      </a:r>
                      <a:r>
                        <a:rPr lang="ru-RU" sz="24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столбца</a:t>
                      </a: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или группы столбцов первичным ключом таблицы</a:t>
                      </a:r>
                      <a:endParaRPr lang="ru-RU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7570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548680"/>
            <a:ext cx="7848872" cy="5904656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Спецификация оператора ALTER TABLE 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439290"/>
              </p:ext>
            </p:extLst>
          </p:nvPr>
        </p:nvGraphicFramePr>
        <p:xfrm>
          <a:off x="539552" y="1340768"/>
          <a:ext cx="8064896" cy="3392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8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6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6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CHANGE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имя_столбца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новое_имя_столбца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Изменение столбца на другой столбец с указанным именем и типом </a:t>
                      </a:r>
                      <a:r>
                        <a:rPr lang="ru-RU" sz="2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ru-RU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DROP </a:t>
                      </a: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COLUMN </a:t>
                      </a: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имя_столбца</a:t>
                      </a:r>
                      <a:endParaRPr lang="ru-RU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Удаление столбца с указанным именем</a:t>
                      </a:r>
                      <a:endParaRPr lang="ru-RU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DROP PRIMARY KEY</a:t>
                      </a:r>
                      <a:endParaRPr lang="ru-RU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Удаление первичного ключа таблицы</a:t>
                      </a:r>
                      <a:endParaRPr lang="ru-RU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7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DROP INDEX </a:t>
                      </a:r>
                      <a:r>
                        <a:rPr lang="ru-RU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имя_индекса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Удаление индекса</a:t>
                      </a:r>
                      <a:endParaRPr lang="ru-RU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20831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548680"/>
            <a:ext cx="7848872" cy="590465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Удаление таблицы</a:t>
            </a:r>
          </a:p>
          <a:p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Оператор 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DROP TABLE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позволяет удалить одну или несколько таблиц из базы данных.</a:t>
            </a:r>
          </a:p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Синтаксис оператора</a:t>
            </a:r>
          </a:p>
          <a:p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DROP TABLE имя_таблицы1, имя_таблицы2,…;</a:t>
            </a:r>
          </a:p>
        </p:txBody>
      </p:sp>
    </p:spTree>
    <p:extLst>
      <p:ext uri="{BB962C8B-B14F-4D97-AF65-F5344CB8AC3E}">
        <p14:creationId xmlns:p14="http://schemas.microsoft.com/office/powerpoint/2010/main" val="9827570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548680"/>
            <a:ext cx="7848872" cy="590465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Операторы манипуляции данными</a:t>
            </a:r>
          </a:p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запросы)</a:t>
            </a:r>
          </a:p>
          <a:p>
            <a:endPara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Добавление записей в таблицу</a:t>
            </a:r>
          </a:p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Оператор 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используется для вставки одной записи или несколько записей в таблицу</a:t>
            </a:r>
          </a:p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Синтаксис оператора</a:t>
            </a:r>
          </a:p>
          <a:p>
            <a:pPr algn="l"/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 INTO 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имя_таблицы</a:t>
            </a:r>
            <a:endParaRPr lang="ru-RU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(имя_столбца1, имя_столбца2, … )</a:t>
            </a:r>
          </a:p>
          <a:p>
            <a:pPr algn="l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</a:p>
          <a:p>
            <a:pPr algn="l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(значение1, значение2, … ),</a:t>
            </a:r>
          </a:p>
          <a:p>
            <a:pPr algn="l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…;</a:t>
            </a:r>
          </a:p>
        </p:txBody>
      </p:sp>
    </p:spTree>
    <p:extLst>
      <p:ext uri="{BB962C8B-B14F-4D97-AF65-F5344CB8AC3E}">
        <p14:creationId xmlns:p14="http://schemas.microsoft.com/office/powerpoint/2010/main" val="98275701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548680"/>
            <a:ext cx="7848872" cy="5904656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  <a:endPara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 INTO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proizvod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(id, name)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(14, 'Acer');</a:t>
            </a:r>
          </a:p>
        </p:txBody>
      </p:sp>
    </p:spTree>
    <p:extLst>
      <p:ext uri="{BB962C8B-B14F-4D97-AF65-F5344CB8AC3E}">
        <p14:creationId xmlns:p14="http://schemas.microsoft.com/office/powerpoint/2010/main" val="9827570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548680"/>
            <a:ext cx="7848872" cy="590465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Удаление записей из таблицы</a:t>
            </a:r>
          </a:p>
          <a:p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Оператор 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ru-RU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используется для удаления одной записи или нескольких записей из таблицы в 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Синтаксис оператора</a:t>
            </a:r>
          </a:p>
          <a:p>
            <a:pPr algn="l"/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имя_таблицы</a:t>
            </a:r>
            <a:endParaRPr lang="ru-RU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[WHERE условие];</a:t>
            </a:r>
          </a:p>
          <a:p>
            <a:pPr algn="l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</a:p>
          <a:p>
            <a:pPr algn="l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DELETE FROM 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proizvod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'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Acer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98275701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548680"/>
            <a:ext cx="7848872" cy="590465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Обновление записей в таблице</a:t>
            </a:r>
          </a:p>
          <a:p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Оператор 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UPDATE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используется для обновления существующих записей в таблице в базе данных 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Синтаксис оператора</a:t>
            </a:r>
          </a:p>
          <a:p>
            <a:pPr algn="l"/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имя_таблицы</a:t>
            </a:r>
            <a:endParaRPr lang="ru-RU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имя_столбца1 = значение1,</a:t>
            </a:r>
          </a:p>
          <a:p>
            <a:pPr algn="l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имя_столбца2 = значение2,</a:t>
            </a:r>
          </a:p>
          <a:p>
            <a:pPr algn="l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…</a:t>
            </a:r>
          </a:p>
          <a:p>
            <a:pPr algn="l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[WHERE условие];</a:t>
            </a:r>
          </a:p>
        </p:txBody>
      </p:sp>
    </p:spTree>
    <p:extLst>
      <p:ext uri="{BB962C8B-B14F-4D97-AF65-F5344CB8AC3E}">
        <p14:creationId xmlns:p14="http://schemas.microsoft.com/office/powerpoint/2010/main" val="98275701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548680"/>
            <a:ext cx="7848872" cy="590465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Пример 1 Обновление одного столбца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UPDATE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proizvod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name = 'Acer'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WHERE id = 12;</a:t>
            </a:r>
          </a:p>
          <a:p>
            <a:endParaRPr lang="en-US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Пример 2 Обновление нескольких столбцов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UPDATE customers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state = 'Nevada',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customer_rep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23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customer_id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&gt; 200;</a:t>
            </a:r>
          </a:p>
        </p:txBody>
      </p:sp>
    </p:spTree>
    <p:extLst>
      <p:ext uri="{BB962C8B-B14F-4D97-AF65-F5344CB8AC3E}">
        <p14:creationId xmlns:p14="http://schemas.microsoft.com/office/powerpoint/2010/main" val="202679102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620688"/>
            <a:ext cx="7776864" cy="561662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База данных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это совокупность связанных между собой таблиц.</a:t>
            </a:r>
          </a:p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это структурированный язык запросов, созданный для управления реляционными БД. </a:t>
            </a:r>
          </a:p>
          <a:p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Позволяет пользователям взаимодействовать с базами данных.</a:t>
            </a:r>
          </a:p>
          <a:p>
            <a:r>
              <a:rPr lang="ru-RU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это одна из наиболее популярных и эффективных систем управления базами данных, которая используется при построении современных веб-сайтов.</a:t>
            </a:r>
          </a:p>
          <a:p>
            <a:r>
              <a:rPr lang="ru-RU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это сервер баз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306492132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548680"/>
            <a:ext cx="7848872" cy="590465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Пример 3 Обновление нескольких таблиц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UPDATE customers, suppliers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customers.city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suppliers.city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customers.customer_id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suppliers.supplier_id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6791021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548680"/>
            <a:ext cx="7848872" cy="590465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Выборка записей из таблиц</a:t>
            </a:r>
          </a:p>
          <a:p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Оператор 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ru-RU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используется для извлечения записей из одной или нескольких таблиц.</a:t>
            </a:r>
          </a:p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Синтаксис оператора</a:t>
            </a:r>
          </a:p>
          <a:p>
            <a:pPr algn="l"/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имя_столбца</a:t>
            </a:r>
            <a:endParaRPr lang="ru-RU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имя_таблицы</a:t>
            </a:r>
            <a:endParaRPr lang="ru-RU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условие]; </a:t>
            </a:r>
          </a:p>
          <a:p>
            <a:pPr algn="l"/>
            <a:endParaRPr lang="ru-RU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Символ 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используется для выбора всех столбцов из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2026791021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548680"/>
            <a:ext cx="7848872" cy="590465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Необязательные операторы</a:t>
            </a:r>
          </a:p>
          <a:p>
            <a:pPr algn="l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Оператор 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ORDER BY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используется в SELECT для сортировки записей в результирующем наборе.</a:t>
            </a:r>
          </a:p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Синтаксис оператора</a:t>
            </a:r>
          </a:p>
          <a:p>
            <a:pPr algn="l"/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ORDER BY 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имя_столбца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[ ASC | DESC ];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ASC</a:t>
            </a:r>
            <a:r>
              <a:rPr lang="ru-RU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сортирует результирующий набор в порядке возрастания (по умолчанию, если атрибут не указан);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</a:t>
            </a:r>
            <a:r>
              <a:rPr lang="ru-RU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сортирует результирующий набор в порядке убывания.</a:t>
            </a:r>
          </a:p>
        </p:txBody>
      </p:sp>
    </p:spTree>
    <p:extLst>
      <p:ext uri="{BB962C8B-B14F-4D97-AF65-F5344CB8AC3E}">
        <p14:creationId xmlns:p14="http://schemas.microsoft.com/office/powerpoint/2010/main" val="2026791021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548680"/>
            <a:ext cx="7848872" cy="590465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Оператор GROUP BY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используется в SELECT предложении для сбора данных по нескольким записям и группировки результатов по одному или нескольким столбцам.</a:t>
            </a:r>
          </a:p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Синтаксис оператора</a:t>
            </a:r>
          </a:p>
          <a:p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GROUP BY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имя_столбца1, имя_столбца2, …;</a:t>
            </a:r>
          </a:p>
        </p:txBody>
      </p:sp>
    </p:spTree>
    <p:extLst>
      <p:ext uri="{BB962C8B-B14F-4D97-AF65-F5344CB8AC3E}">
        <p14:creationId xmlns:p14="http://schemas.microsoft.com/office/powerpoint/2010/main" val="2026791021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548680"/>
            <a:ext cx="7488832" cy="590465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Использование функций в запросах</a:t>
            </a:r>
          </a:p>
          <a:p>
            <a:endPara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определяет сумму значений поля.</a:t>
            </a:r>
          </a:p>
          <a:p>
            <a:pPr algn="l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определяет количество записей.</a:t>
            </a:r>
          </a:p>
          <a:p>
            <a:pPr algn="l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определяет минимальное значение.</a:t>
            </a:r>
          </a:p>
          <a:p>
            <a:pPr algn="l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определяет максимальное значение.</a:t>
            </a:r>
          </a:p>
          <a:p>
            <a:pPr algn="l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определяет среднее 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2026791021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548680"/>
            <a:ext cx="7488832" cy="5904656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Выборка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всех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полей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из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одной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таблицы</a:t>
            </a:r>
            <a:endParaRPr lang="en-US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SELECT *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order_details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WHERE quantity &gt;= 100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 BY quantity DESC;</a:t>
            </a:r>
          </a:p>
        </p:txBody>
      </p:sp>
    </p:spTree>
    <p:extLst>
      <p:ext uri="{BB962C8B-B14F-4D97-AF65-F5344CB8AC3E}">
        <p14:creationId xmlns:p14="http://schemas.microsoft.com/office/powerpoint/2010/main" val="3250798285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548680"/>
            <a:ext cx="7488832" cy="590465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Пример 2 Выборка отдельных полей из одной таблицы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order_id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quantity,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unit_price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order_details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WHERE quantity &lt; 300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 BY quantity ASC,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unit_price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3250798285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280920" cy="590465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Пример 3 Выборка полей из нескольких таблиц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order_details.order_id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customers.customer_name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 customers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INNER JOIN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order_details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customers.customer_id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order_details.customer_id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 BY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order_details.order_id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ru-RU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указывается </a:t>
            </a: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имя_таблицы.имя_столбца</a:t>
            </a: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Оператор 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JOINS</a:t>
            </a: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используется для извлечения данных из нескольких таблиц. </a:t>
            </a:r>
          </a:p>
          <a:p>
            <a:pPr algn="l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798285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906872"/>
              </p:ext>
            </p:extLst>
          </p:nvPr>
        </p:nvGraphicFramePr>
        <p:xfrm>
          <a:off x="683568" y="1124744"/>
          <a:ext cx="7992888" cy="4836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5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логический оператор и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8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  <a:endParaRPr lang="ru-RU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логический оператор или</a:t>
                      </a:r>
                      <a:endParaRPr lang="ru-RU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4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LIKE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LIKE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позволяет использовать шаблоны в операторе WHERE для операторов SELECT, INSERT, UPDATE или DELETE.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 позволяет сопоставлять любую строку любой длины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(например, '</a:t>
                      </a:r>
                      <a:r>
                        <a:rPr lang="ru-RU" sz="2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Ber</a:t>
                      </a: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%', '%</a:t>
                      </a:r>
                      <a:r>
                        <a:rPr lang="ru-RU" sz="2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ns</a:t>
                      </a: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%')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 </a:t>
                      </a: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 позволяет сопоставлять один символ (например, '</a:t>
                      </a:r>
                      <a:r>
                        <a:rPr lang="ru-RU" sz="2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Ber_ard</a:t>
                      </a: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', '123_')</a:t>
                      </a:r>
                      <a:endParaRPr lang="ru-RU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987824" y="250776"/>
            <a:ext cx="338437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sz="2800" b="1" dirty="0" err="1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MySQL</a:t>
            </a: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условия</a:t>
            </a:r>
            <a:endPara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798285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014593"/>
              </p:ext>
            </p:extLst>
          </p:nvPr>
        </p:nvGraphicFramePr>
        <p:xfrm>
          <a:off x="683568" y="1124744"/>
          <a:ext cx="7992888" cy="4525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5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позволяет проверить, соответствует ли какое-либо одно из значений выражению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 (value1, value2, …. </a:t>
                      </a:r>
                      <a:r>
                        <a:rPr lang="en-US" sz="2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value_n</a:t>
                      </a: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ru-RU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5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endParaRPr lang="ru-RU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используется для отрицания условия в операторах SELECT, INSERT, UPDATE или DELETE</a:t>
                      </a:r>
                      <a:endParaRPr lang="ru-RU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5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BETWEEN</a:t>
                      </a:r>
                      <a:endParaRPr lang="ru-RU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используется для извлечения значений внутри диапазона в операторе SELECT, INSERT, UPDATE или DELETE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(например, </a:t>
                      </a: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WHERE contact</a:t>
                      </a: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</a:t>
                      </a: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 BETWEEN</a:t>
                      </a: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50 </a:t>
                      </a: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100;)</a:t>
                      </a:r>
                      <a:endParaRPr lang="ru-RU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987824" y="250776"/>
            <a:ext cx="338437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sz="2800" b="1" dirty="0" err="1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MySQL</a:t>
            </a: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условия</a:t>
            </a:r>
            <a:endPara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86557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836712"/>
            <a:ext cx="7848872" cy="561662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Основы языка SQL</a:t>
            </a:r>
          </a:p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Группы операторов языка SQL</a:t>
            </a:r>
          </a:p>
          <a:p>
            <a:pPr algn="l">
              <a:tabLst>
                <a:tab pos="361950" algn="l"/>
              </a:tabLst>
            </a:pP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	Операторы описания данных: 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CREATE, ALTER, DROP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и др.</a:t>
            </a:r>
          </a:p>
          <a:p>
            <a:pPr algn="l">
              <a:tabLst>
                <a:tab pos="361950" algn="l"/>
              </a:tabLst>
            </a:pP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	Операторы манипуляции данными: 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INSERT, DELETE, SELECT, UPDATE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 др.</a:t>
            </a:r>
          </a:p>
          <a:p>
            <a:pPr algn="l">
              <a:tabLst>
                <a:tab pos="361950" algn="l"/>
              </a:tabLst>
            </a:pP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	Операторы задания прав доступа в базе данных.</a:t>
            </a:r>
          </a:p>
          <a:p>
            <a:pPr algn="l">
              <a:tabLst>
                <a:tab pos="361950" algn="l"/>
              </a:tabLst>
            </a:pP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	Операторы защиты, восстановления данных и прочие операторы.</a:t>
            </a:r>
          </a:p>
        </p:txBody>
      </p:sp>
    </p:spTree>
    <p:extLst>
      <p:ext uri="{BB962C8B-B14F-4D97-AF65-F5344CB8AC3E}">
        <p14:creationId xmlns:p14="http://schemas.microsoft.com/office/powerpoint/2010/main" val="211002724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548680"/>
            <a:ext cx="7488832" cy="5904656"/>
          </a:xfrm>
        </p:spPr>
        <p:txBody>
          <a:bodyPr>
            <a:noAutofit/>
          </a:bodyPr>
          <a:lstStyle/>
          <a:p>
            <a:endPara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Операторы сравнения 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	</a:t>
            </a:r>
          </a:p>
          <a:p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=, &lt;=&gt;, &lt;&gt;, !=, &gt;, &gt;=, &lt;, &lt;=.</a:t>
            </a:r>
          </a:p>
        </p:txBody>
      </p:sp>
    </p:spTree>
    <p:extLst>
      <p:ext uri="{BB962C8B-B14F-4D97-AF65-F5344CB8AC3E}">
        <p14:creationId xmlns:p14="http://schemas.microsoft.com/office/powerpoint/2010/main" val="3250798285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548680"/>
            <a:ext cx="7488832" cy="590465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Использование </a:t>
            </a:r>
            <a:r>
              <a:rPr lang="ru-RU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PhpMyAdmin</a:t>
            </a: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для взаимодействия с базой данных </a:t>
            </a:r>
            <a:r>
              <a:rPr lang="ru-RU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endParaRPr lang="en-US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3888432" cy="4733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6451431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836712"/>
            <a:ext cx="7776864" cy="5616624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Библиотека 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php_mysqli.dll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предоставляет современные методы доступа к базе данных 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endParaRPr lang="ru-RU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Установка соединения</a:t>
            </a:r>
          </a:p>
          <a:p>
            <a:pPr algn="l">
              <a:tabLst>
                <a:tab pos="530225" algn="l"/>
              </a:tabLst>
            </a:pP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	$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mysqli_connect</a:t>
            </a: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(&lt;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Имя хоста&gt;, &lt;Имя пользователя&gt;, &lt;Пароль&gt;, &lt;База данных&gt;);</a:t>
            </a:r>
          </a:p>
          <a:p>
            <a:pPr algn="l">
              <a:tabLst>
                <a:tab pos="530225" algn="l"/>
              </a:tabLst>
            </a:pP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	$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ru-RU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mysqli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(&lt;Имя хоста&gt;, &lt;Имя пользователя&gt;, &lt;Пароль&gt;, &lt;База данных&gt;);</a:t>
            </a:r>
          </a:p>
          <a:p>
            <a:endParaRPr lang="ru-RU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35352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836712"/>
            <a:ext cx="7776864" cy="5616624"/>
          </a:xfrm>
        </p:spPr>
        <p:txBody>
          <a:bodyPr>
            <a:noAutofit/>
          </a:bodyPr>
          <a:lstStyle/>
          <a:p>
            <a:pPr>
              <a:tabLst>
                <a:tab pos="622300" algn="l"/>
              </a:tabLst>
            </a:pP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</a:p>
          <a:p>
            <a:pPr algn="just">
              <a:tabLst>
                <a:tab pos="622300" algn="l"/>
              </a:tabLst>
            </a:pP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(@$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mysqli_connect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", "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", "123456", "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tests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")) {</a:t>
            </a:r>
          </a:p>
          <a:p>
            <a:pPr algn="just">
              <a:tabLst>
                <a:tab pos="622300" algn="l"/>
              </a:tabLst>
            </a:pP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// Выполняем работу с базой данных</a:t>
            </a:r>
          </a:p>
          <a:p>
            <a:pPr algn="just">
              <a:tabLst>
                <a:tab pos="622300" algn="l"/>
              </a:tabLst>
            </a:pP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tabLst>
                <a:tab pos="622300" algn="l"/>
              </a:tabLst>
            </a:pP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algn="just">
              <a:tabLst>
                <a:tab pos="622300" algn="l"/>
              </a:tabLst>
            </a:pP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echo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"Не удалось установить подключение к базе данных";</a:t>
            </a:r>
          </a:p>
          <a:p>
            <a:pPr algn="just">
              <a:tabLst>
                <a:tab pos="622300" algn="l"/>
              </a:tabLst>
            </a:pP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tabLst>
                <a:tab pos="622300" algn="l"/>
              </a:tabLst>
            </a:pP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@ - подавляет вывод ошибки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929910354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548680"/>
            <a:ext cx="7920880" cy="5616624"/>
          </a:xfrm>
        </p:spPr>
        <p:txBody>
          <a:bodyPr>
            <a:noAutofit/>
          </a:bodyPr>
          <a:lstStyle/>
          <a:p>
            <a:pPr>
              <a:tabLst>
                <a:tab pos="530225" algn="l"/>
              </a:tabLst>
            </a:pP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mysqli_connect_errno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проверяет отсутствие ошибок при подключении </a:t>
            </a:r>
          </a:p>
          <a:p>
            <a:pPr algn="just">
              <a:tabLst>
                <a:tab pos="530225" algn="l"/>
              </a:tabLst>
            </a:pP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@$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mysqli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", "root", "123456", "tests");</a:t>
            </a:r>
          </a:p>
          <a:p>
            <a:pPr algn="just">
              <a:tabLst>
                <a:tab pos="530225" algn="l"/>
              </a:tabLst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(!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mysqli_connect_errno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 {</a:t>
            </a:r>
          </a:p>
          <a:p>
            <a:pPr algn="just">
              <a:tabLst>
                <a:tab pos="530225" algn="l"/>
              </a:tabLst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Выполняем работу с базой данных</a:t>
            </a:r>
          </a:p>
          <a:p>
            <a:pPr algn="just">
              <a:tabLst>
                <a:tab pos="530225" algn="l"/>
              </a:tabLst>
            </a:pP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tabLst>
                <a:tab pos="530225" algn="l"/>
              </a:tabLst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else {</a:t>
            </a:r>
          </a:p>
          <a:p>
            <a:pPr algn="just">
              <a:tabLst>
                <a:tab pos="530225" algn="l"/>
              </a:tabLst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echo "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Не удалось установить подключение к базе данных";</a:t>
            </a:r>
          </a:p>
          <a:p>
            <a:pPr algn="just">
              <a:tabLst>
                <a:tab pos="530225" algn="l"/>
              </a:tabLst>
            </a:pP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0900837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836712"/>
            <a:ext cx="7848872" cy="518457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Закрытие соединения</a:t>
            </a:r>
          </a:p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Процедурный стиль</a:t>
            </a:r>
          </a:p>
          <a:p>
            <a:pPr algn="just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mysqli_close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algn="just"/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mysqli_close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(&lt;Идентификатор&gt;);</a:t>
            </a:r>
          </a:p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Объектный стиль</a:t>
            </a:r>
          </a:p>
          <a:p>
            <a:pPr algn="just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Используется метод </a:t>
            </a: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algn="just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&lt;Экземпляр класса&gt;-&gt;</a:t>
            </a: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5765243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836712"/>
            <a:ext cx="7848872" cy="518457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Процедурный стиль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(@$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mysqli_connect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", "root", "123456", "tests")) {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Выполняем работу с базой данных</a:t>
            </a:r>
          </a:p>
          <a:p>
            <a:pPr algn="just"/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mysqli_close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($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 //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Закрываем соединение</a:t>
            </a:r>
          </a:p>
          <a:p>
            <a:pPr algn="just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else {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echo "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Не удалось установить подключение к базе данных";</a:t>
            </a:r>
          </a:p>
          <a:p>
            <a:pPr algn="just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8260156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836712"/>
            <a:ext cx="7848872" cy="518457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Объектный стиль</a:t>
            </a:r>
          </a:p>
          <a:p>
            <a:pPr algn="just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@$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mysqli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", "root", "123456", "tests");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(!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mysqli_connect_errno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 {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Выполняем работу с базой данных</a:t>
            </a:r>
          </a:p>
          <a:p>
            <a:pPr algn="just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-&gt;close(); //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Закрываем соединение</a:t>
            </a:r>
          </a:p>
          <a:p>
            <a:pPr algn="just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else {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echo "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Не удалось установить подключение к базе данных";</a:t>
            </a:r>
          </a:p>
          <a:p>
            <a:pPr algn="just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3453643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836712"/>
            <a:ext cx="7848872" cy="518457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Выбор базы данных</a:t>
            </a:r>
          </a:p>
          <a:p>
            <a:pPr algn="just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mysqli_select_db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служит для выбора базы данных уже после подключения </a:t>
            </a:r>
          </a:p>
          <a:p>
            <a:pPr algn="just"/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Формат</a:t>
            </a:r>
          </a:p>
          <a:p>
            <a:pPr algn="just"/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mysqli_select_db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(&lt;Идентификатор&gt;, &lt;Имя базы данных&gt;);</a:t>
            </a:r>
          </a:p>
        </p:txBody>
      </p:sp>
    </p:spTree>
    <p:extLst>
      <p:ext uri="{BB962C8B-B14F-4D97-AF65-F5344CB8AC3E}">
        <p14:creationId xmlns:p14="http://schemas.microsoft.com/office/powerpoint/2010/main" val="159946908"/>
      </p:ext>
    </p:extLst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476672"/>
            <a:ext cx="7776864" cy="561662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(@$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mysqli_connect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", "root", "123456")) {</a:t>
            </a:r>
          </a:p>
          <a:p>
            <a:pPr algn="just"/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mysqli_select_db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($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"tests");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Выполняем работу с базой данных</a:t>
            </a:r>
          </a:p>
          <a:p>
            <a:pPr algn="just"/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mysqli_close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($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else {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echo "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Не удалось установить подключение к базе данных";</a:t>
            </a:r>
          </a:p>
          <a:p>
            <a:pPr algn="just"/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175732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836712"/>
            <a:ext cx="7776864" cy="561662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Создание базы данных</a:t>
            </a:r>
          </a:p>
          <a:p>
            <a:endPara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Синтаксис оператора</a:t>
            </a:r>
          </a:p>
          <a:p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 DATABASE </a:t>
            </a:r>
            <a:r>
              <a:rPr lang="ru-RU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имя_БД</a:t>
            </a:r>
            <a:endParaRPr lang="ru-RU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492132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620688"/>
            <a:ext cx="8496944" cy="5616624"/>
          </a:xfrm>
        </p:spPr>
        <p:txBody>
          <a:bodyPr>
            <a:noAutofit/>
          </a:bodyPr>
          <a:lstStyle/>
          <a:p>
            <a:pPr>
              <a:tabLst>
                <a:tab pos="530225" algn="l"/>
              </a:tabLst>
            </a:pP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 объектном стиле используется метод </a:t>
            </a: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select_db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(). </a:t>
            </a:r>
          </a:p>
          <a:p>
            <a:pPr>
              <a:tabLst>
                <a:tab pos="530225" algn="l"/>
              </a:tabLst>
            </a:pP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Формат:</a:t>
            </a:r>
          </a:p>
          <a:p>
            <a:pPr>
              <a:tabLst>
                <a:tab pos="530225" algn="l"/>
              </a:tabLst>
            </a:pP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&lt;Экземпляр класса&gt;-&gt;</a:t>
            </a: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select_db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(&lt;Имя базы данных&gt;);</a:t>
            </a:r>
          </a:p>
          <a:p>
            <a:pPr>
              <a:tabLst>
                <a:tab pos="530225" algn="l"/>
              </a:tabLst>
            </a:pPr>
            <a:endPara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37217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836712"/>
            <a:ext cx="7776864" cy="5616624"/>
          </a:xfrm>
        </p:spPr>
        <p:txBody>
          <a:bodyPr>
            <a:noAutofit/>
          </a:bodyPr>
          <a:lstStyle/>
          <a:p>
            <a:pPr>
              <a:tabLst>
                <a:tab pos="530225" algn="l"/>
              </a:tabLst>
            </a:pP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</a:p>
          <a:p>
            <a:pPr algn="just">
              <a:tabLst>
                <a:tab pos="530225" algn="l"/>
              </a:tabLst>
            </a:pP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@$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mysqli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", "root", "123456");</a:t>
            </a:r>
          </a:p>
          <a:p>
            <a:pPr algn="just">
              <a:tabLst>
                <a:tab pos="530225" algn="l"/>
              </a:tabLst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(!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mysqli_connect_errno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 {</a:t>
            </a:r>
          </a:p>
          <a:p>
            <a:pPr algn="just">
              <a:tabLst>
                <a:tab pos="530225" algn="l"/>
              </a:tabLst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select_db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("tests");</a:t>
            </a:r>
          </a:p>
          <a:p>
            <a:pPr algn="just">
              <a:tabLst>
                <a:tab pos="530225" algn="l"/>
              </a:tabLst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Выполняем работу с базой данных</a:t>
            </a:r>
          </a:p>
          <a:p>
            <a:pPr algn="just">
              <a:tabLst>
                <a:tab pos="530225" algn="l"/>
              </a:tabLst>
            </a:pP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-&gt;close();</a:t>
            </a:r>
          </a:p>
          <a:p>
            <a:pPr algn="just">
              <a:tabLst>
                <a:tab pos="530225" algn="l"/>
              </a:tabLst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tabLst>
                <a:tab pos="530225" algn="l"/>
              </a:tabLst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else {</a:t>
            </a:r>
          </a:p>
          <a:p>
            <a:pPr algn="just">
              <a:tabLst>
                <a:tab pos="530225" algn="l"/>
              </a:tabLst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echo "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Не удалось установить подключение к базе данных";</a:t>
            </a:r>
          </a:p>
          <a:p>
            <a:pPr algn="just">
              <a:tabLst>
                <a:tab pos="530225" algn="l"/>
              </a:tabLst>
            </a:pP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7537217"/>
      </p:ext>
    </p:extLst>
  </p:cSld>
  <p:clrMapOvr>
    <a:masterClrMapping/>
  </p:clrMapOvr>
  <p:transition spd="slow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620688"/>
            <a:ext cx="7776864" cy="5616624"/>
          </a:xfrm>
        </p:spPr>
        <p:txBody>
          <a:bodyPr>
            <a:noAutofit/>
          </a:bodyPr>
          <a:lstStyle/>
          <a:p>
            <a:pPr>
              <a:tabLst>
                <a:tab pos="438150" algn="l"/>
              </a:tabLst>
            </a:pP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Выполнение запроса к базе данных</a:t>
            </a:r>
          </a:p>
          <a:p>
            <a:pPr algn="just">
              <a:tabLst>
                <a:tab pos="438150" algn="l"/>
              </a:tabLst>
            </a:pP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Выполнить запрос к базе данных в процедурном стиле позволяет функция </a:t>
            </a: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mysqli_query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(). </a:t>
            </a:r>
          </a:p>
          <a:p>
            <a:pPr algn="just">
              <a:tabLst>
                <a:tab pos="438150" algn="l"/>
              </a:tabLst>
            </a:pP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Функция имеет следующий формат:</a:t>
            </a:r>
          </a:p>
          <a:p>
            <a:pPr algn="just">
              <a:tabLst>
                <a:tab pos="438150" algn="l"/>
              </a:tabLst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mysqli_query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(&lt;Идентификатор&gt;, &lt;SQL-запрос&gt;);</a:t>
            </a:r>
          </a:p>
        </p:txBody>
      </p:sp>
    </p:spTree>
    <p:extLst>
      <p:ext uri="{BB962C8B-B14F-4D97-AF65-F5344CB8AC3E}">
        <p14:creationId xmlns:p14="http://schemas.microsoft.com/office/powerpoint/2010/main" val="2027537217"/>
      </p:ext>
    </p:extLst>
  </p:cSld>
  <p:clrMapOvr>
    <a:masterClrMapping/>
  </p:clrMapOvr>
  <p:transition spd="slow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620688"/>
            <a:ext cx="8136904" cy="5616624"/>
          </a:xfrm>
        </p:spPr>
        <p:txBody>
          <a:bodyPr>
            <a:noAutofit/>
          </a:bodyPr>
          <a:lstStyle/>
          <a:p>
            <a:pPr>
              <a:tabLst>
                <a:tab pos="365125" algn="l"/>
              </a:tabLst>
            </a:pP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Для удаления идентификатора результата и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освобождения используемых ресурсов применяется функция </a:t>
            </a: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mysqli_free_result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(). </a:t>
            </a:r>
          </a:p>
          <a:p>
            <a:pPr>
              <a:tabLst>
                <a:tab pos="365125" algn="l"/>
              </a:tabLst>
            </a:pP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Формат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tabLst>
                <a:tab pos="365125" algn="l"/>
              </a:tabLst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mysqli_free_result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(&lt;Идентификатор результата&gt;);</a:t>
            </a:r>
          </a:p>
        </p:txBody>
      </p:sp>
    </p:spTree>
    <p:extLst>
      <p:ext uri="{BB962C8B-B14F-4D97-AF65-F5344CB8AC3E}">
        <p14:creationId xmlns:p14="http://schemas.microsoft.com/office/powerpoint/2010/main" val="3790575419"/>
      </p:ext>
    </p:extLst>
  </p:cSld>
  <p:clrMapOvr>
    <a:masterClrMapping/>
  </p:clrMapOvr>
  <p:transition spd="slow">
    <p:cov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332656"/>
            <a:ext cx="8280920" cy="5328592"/>
          </a:xfrm>
        </p:spPr>
        <p:txBody>
          <a:bodyPr>
            <a:noAutofit/>
          </a:bodyPr>
          <a:lstStyle/>
          <a:p>
            <a:pPr>
              <a:tabLst>
                <a:tab pos="365125" algn="l"/>
              </a:tabLst>
            </a:pP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Выполнить запрос к базе данных при объектном стиле позволяет метод </a:t>
            </a: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(). </a:t>
            </a:r>
          </a:p>
          <a:p>
            <a:pPr algn="just">
              <a:tabLst>
                <a:tab pos="365125" algn="l"/>
              </a:tabLst>
            </a:pP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Формат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tabLst>
                <a:tab pos="365125" algn="l"/>
              </a:tabLst>
            </a:pP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&lt;Экземпляр класса&gt;-&gt;</a:t>
            </a: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(&lt;SQL-запрос&gt;);</a:t>
            </a:r>
          </a:p>
          <a:p>
            <a:pPr algn="just">
              <a:tabLst>
                <a:tab pos="365125" algn="l"/>
              </a:tabLst>
            </a:pP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Метод возвращает экземпляр результата. </a:t>
            </a:r>
          </a:p>
          <a:p>
            <a:pPr algn="just">
              <a:tabLst>
                <a:tab pos="365125" algn="l"/>
              </a:tabLst>
            </a:pPr>
            <a:endParaRPr lang="ru-RU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365125" algn="l"/>
              </a:tabLst>
            </a:pP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Для удаления экземпляра результата применяется метод </a:t>
            </a: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(). </a:t>
            </a:r>
          </a:p>
          <a:p>
            <a:pPr algn="just">
              <a:tabLst>
                <a:tab pos="365125" algn="l"/>
              </a:tabLst>
            </a:pP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Формат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tabLst>
                <a:tab pos="365125" algn="l"/>
              </a:tabLst>
            </a:pP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&lt;Экземпляр результата&gt;-&gt;</a:t>
            </a: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91028119"/>
      </p:ext>
    </p:extLst>
  </p:cSld>
  <p:clrMapOvr>
    <a:masterClrMapping/>
  </p:clrMapOvr>
  <p:transition spd="slow">
    <p:cov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332656"/>
            <a:ext cx="8280920" cy="5760640"/>
          </a:xfrm>
        </p:spPr>
        <p:txBody>
          <a:bodyPr>
            <a:noAutofit/>
          </a:bodyPr>
          <a:lstStyle/>
          <a:p>
            <a:pPr>
              <a:tabLst>
                <a:tab pos="365125" algn="l"/>
              </a:tabLst>
            </a:pP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Обработка результата запроса</a:t>
            </a:r>
          </a:p>
          <a:p>
            <a:pPr>
              <a:tabLst>
                <a:tab pos="365125" algn="l"/>
              </a:tabLst>
            </a:pP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Процедурный стиль</a:t>
            </a:r>
          </a:p>
          <a:p>
            <a:pPr marL="457200" indent="-457200" algn="just">
              <a:buFont typeface="+mj-lt"/>
              <a:buAutoNum type="arabicPeriod"/>
              <a:tabLst>
                <a:tab pos="365125" algn="l"/>
              </a:tabLst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mysqli_num_rows</a:t>
            </a: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(&lt;Идентификатор результата&gt;)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возвращает количество записей в результате</a:t>
            </a:r>
          </a:p>
          <a:p>
            <a:pPr marL="457200" indent="-457200" algn="just">
              <a:buFont typeface="+mj-lt"/>
              <a:buAutoNum type="arabicPeriod"/>
              <a:tabLst>
                <a:tab pos="365125" algn="l"/>
              </a:tabLst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mysqli_field_count</a:t>
            </a: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(&lt;Идентификатор соединения&gt;)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возвращает количество полей в результате последнего SQL-запроса</a:t>
            </a:r>
          </a:p>
          <a:p>
            <a:pPr marL="457200" indent="-457200" algn="just">
              <a:buFont typeface="+mj-lt"/>
              <a:buAutoNum type="arabicPeriod"/>
              <a:tabLst>
                <a:tab pos="365125" algn="l"/>
              </a:tabLst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mysqli_fetch_array</a:t>
            </a: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(&lt;Идентификатор результата&gt;, [&lt;Флаг&gt;])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возвращает результат в виде списка и (или) ассоциативного массива</a:t>
            </a:r>
          </a:p>
        </p:txBody>
      </p:sp>
    </p:spTree>
    <p:extLst>
      <p:ext uri="{BB962C8B-B14F-4D97-AF65-F5344CB8AC3E}">
        <p14:creationId xmlns:p14="http://schemas.microsoft.com/office/powerpoint/2010/main" val="3337877484"/>
      </p:ext>
    </p:extLst>
  </p:cSld>
  <p:clrMapOvr>
    <a:masterClrMapping/>
  </p:clrMapOvr>
  <p:transition spd="slow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332656"/>
            <a:ext cx="8280920" cy="5688632"/>
          </a:xfrm>
        </p:spPr>
        <p:txBody>
          <a:bodyPr>
            <a:noAutofit/>
          </a:bodyPr>
          <a:lstStyle/>
          <a:p>
            <a:pPr>
              <a:tabLst>
                <a:tab pos="365125" algn="l"/>
              </a:tabLst>
            </a:pP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Параметр </a:t>
            </a: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Флаг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может принимать следующие значения:</a:t>
            </a:r>
          </a:p>
          <a:p>
            <a:pPr marL="342900" indent="-342900" algn="just">
              <a:buFont typeface="Arial" pitchFamily="34" charset="0"/>
              <a:buChar char="•"/>
              <a:tabLst>
                <a:tab pos="365125" algn="l"/>
              </a:tabLst>
            </a:pP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MYSQLI_BOTH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результат в виде списка и ассоциативного массива (значение по умолчанию);</a:t>
            </a:r>
          </a:p>
          <a:p>
            <a:pPr marL="342900" indent="-342900" algn="just">
              <a:buFont typeface="Arial" pitchFamily="34" charset="0"/>
              <a:buChar char="•"/>
              <a:tabLst>
                <a:tab pos="365125" algn="l"/>
              </a:tabLst>
            </a:pP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MYSQLI_NUM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результат в виде списка;</a:t>
            </a:r>
          </a:p>
          <a:p>
            <a:pPr marL="342900" indent="-342900" algn="just">
              <a:buFont typeface="Arial" pitchFamily="34" charset="0"/>
              <a:buChar char="•"/>
              <a:tabLst>
                <a:tab pos="365125" algn="l"/>
              </a:tabLst>
            </a:pP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MYSQLI_ASSOC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результат в виде ассоциативного массива.</a:t>
            </a:r>
          </a:p>
          <a:p>
            <a:pPr marL="457200" indent="-457200" algn="just">
              <a:buFont typeface="+mj-lt"/>
              <a:buAutoNum type="arabicPeriod" startAt="4"/>
              <a:tabLst>
                <a:tab pos="365125" algn="l"/>
              </a:tabLst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mysqli_fetch_row</a:t>
            </a: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(&lt;Идентификатор результата&gt;)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возвращает результат в виде списка</a:t>
            </a:r>
          </a:p>
          <a:p>
            <a:pPr marL="457200" indent="-457200" algn="just">
              <a:buFont typeface="+mj-lt"/>
              <a:buAutoNum type="arabicPeriod" startAt="5"/>
              <a:tabLst>
                <a:tab pos="365125" algn="l"/>
              </a:tabLst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mysqli_fetch_assoc</a:t>
            </a: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(&lt;Идентификатор результата&gt;)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возвращает результат в виде ассоциативного массива</a:t>
            </a:r>
          </a:p>
        </p:txBody>
      </p:sp>
    </p:spTree>
    <p:extLst>
      <p:ext uri="{BB962C8B-B14F-4D97-AF65-F5344CB8AC3E}">
        <p14:creationId xmlns:p14="http://schemas.microsoft.com/office/powerpoint/2010/main" val="1738887141"/>
      </p:ext>
    </p:extLst>
  </p:cSld>
  <p:clrMapOvr>
    <a:masterClrMapping/>
  </p:clrMapOvr>
  <p:transition spd="slow">
    <p:cov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332656"/>
            <a:ext cx="8280920" cy="5328592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 startAt="6"/>
              <a:tabLst>
                <a:tab pos="365125" algn="l"/>
              </a:tabLst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mysqli_fetch_object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(&lt;</a:t>
            </a: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Идентификатор результата&gt;)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возвращает результат в виде объекта</a:t>
            </a:r>
          </a:p>
          <a:p>
            <a:pPr marL="457200" indent="-457200" algn="just">
              <a:buFont typeface="+mj-lt"/>
              <a:buAutoNum type="arabicPeriod" startAt="7"/>
              <a:tabLst>
                <a:tab pos="365125" algn="l"/>
              </a:tabLst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mysqli_data_seek</a:t>
            </a: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(&lt;Идентификатор результата&gt;, &lt;Смещение&gt;)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перемещает указатель результата на выбранную строку. Нумерация начинается с нуля</a:t>
            </a:r>
          </a:p>
        </p:txBody>
      </p:sp>
    </p:spTree>
    <p:extLst>
      <p:ext uri="{BB962C8B-B14F-4D97-AF65-F5344CB8AC3E}">
        <p14:creationId xmlns:p14="http://schemas.microsoft.com/office/powerpoint/2010/main" val="3822201065"/>
      </p:ext>
    </p:extLst>
  </p:cSld>
  <p:clrMapOvr>
    <a:masterClrMapping/>
  </p:clrMapOvr>
  <p:transition spd="slow">
    <p:cov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332656"/>
            <a:ext cx="8280920" cy="5328592"/>
          </a:xfrm>
        </p:spPr>
        <p:txBody>
          <a:bodyPr>
            <a:noAutofit/>
          </a:bodyPr>
          <a:lstStyle/>
          <a:p>
            <a:pPr>
              <a:tabLst>
                <a:tab pos="365125" algn="l"/>
              </a:tabLst>
            </a:pP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Объектный стиль </a:t>
            </a:r>
          </a:p>
          <a:p>
            <a:pPr marL="457200" indent="-457200" algn="just">
              <a:buFont typeface="+mj-lt"/>
              <a:buAutoNum type="arabicPeriod"/>
              <a:tabLst>
                <a:tab pos="365125" algn="l"/>
              </a:tabLst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num_rows</a:t>
            </a: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возвращает количество записей в результате</a:t>
            </a:r>
          </a:p>
          <a:p>
            <a:pPr marL="457200" indent="-457200" algn="just">
              <a:buFont typeface="+mj-lt"/>
              <a:buAutoNum type="arabicPeriod"/>
              <a:tabLst>
                <a:tab pos="365125" algn="l"/>
              </a:tabLst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field_count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возвращает количество полей в результате</a:t>
            </a:r>
          </a:p>
          <a:p>
            <a:pPr marL="457200" indent="-457200" algn="just">
              <a:buFont typeface="+mj-lt"/>
              <a:buAutoNum type="arabicPeriod"/>
              <a:tabLst>
                <a:tab pos="365125" algn="l"/>
              </a:tabLst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fetch_array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([&lt;Флаг&gt;])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возвращает результат в виде списка и (или) ассоциативного массива в зависимости от значения необязательного параметра &lt;Флаг&gt;. </a:t>
            </a:r>
          </a:p>
        </p:txBody>
      </p:sp>
    </p:spTree>
    <p:extLst>
      <p:ext uri="{BB962C8B-B14F-4D97-AF65-F5344CB8AC3E}">
        <p14:creationId xmlns:p14="http://schemas.microsoft.com/office/powerpoint/2010/main" val="3337877484"/>
      </p:ext>
    </p:extLst>
  </p:cSld>
  <p:clrMapOvr>
    <a:masterClrMapping/>
  </p:clrMapOvr>
  <p:transition spd="slow">
    <p:cov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332656"/>
            <a:ext cx="8280920" cy="5328592"/>
          </a:xfrm>
        </p:spPr>
        <p:txBody>
          <a:bodyPr>
            <a:noAutofit/>
          </a:bodyPr>
          <a:lstStyle/>
          <a:p>
            <a:pPr>
              <a:tabLst>
                <a:tab pos="365125" algn="l"/>
              </a:tabLst>
            </a:pP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Параметр </a:t>
            </a: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Флаг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может принимать следующие значения:</a:t>
            </a:r>
          </a:p>
          <a:p>
            <a:pPr marL="342900" indent="-342900" algn="just">
              <a:buFont typeface="Arial" pitchFamily="34" charset="0"/>
              <a:buChar char="•"/>
              <a:tabLst>
                <a:tab pos="365125" algn="l"/>
              </a:tabLst>
            </a:pP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MYSQLI_BOTH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результат в виде списка и ассоциативного массива	(значение по умолчанию);</a:t>
            </a:r>
          </a:p>
          <a:p>
            <a:pPr marL="342900" indent="-342900" algn="just">
              <a:buFont typeface="Arial" pitchFamily="34" charset="0"/>
              <a:buChar char="•"/>
              <a:tabLst>
                <a:tab pos="365125" algn="l"/>
              </a:tabLst>
            </a:pP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MYSQLI_NUM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результат в виде списка;</a:t>
            </a:r>
          </a:p>
          <a:p>
            <a:pPr marL="342900" indent="-342900" algn="just">
              <a:buFont typeface="Arial" pitchFamily="34" charset="0"/>
              <a:buChar char="•"/>
              <a:tabLst>
                <a:tab pos="365125" algn="l"/>
              </a:tabLst>
            </a:pP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MYSQLI_ASSOC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результат в виде ассоциативного массива</a:t>
            </a:r>
          </a:p>
        </p:txBody>
      </p:sp>
    </p:spTree>
    <p:extLst>
      <p:ext uri="{BB962C8B-B14F-4D97-AF65-F5344CB8AC3E}">
        <p14:creationId xmlns:p14="http://schemas.microsoft.com/office/powerpoint/2010/main" val="216628190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548680"/>
            <a:ext cx="7848872" cy="590465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Создание таблицы</a:t>
            </a:r>
          </a:p>
          <a:p>
            <a:pPr>
              <a:spcBef>
                <a:spcPts val="0"/>
              </a:spcBef>
            </a:pPr>
            <a:r>
              <a:rPr lang="ru-RU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Оператор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 TABLE </a:t>
            </a:r>
            <a:r>
              <a:rPr lang="ru-RU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предназначен для описания структуры таблицы.</a:t>
            </a:r>
          </a:p>
          <a:p>
            <a:pPr>
              <a:spcBef>
                <a:spcPts val="0"/>
              </a:spcBef>
            </a:pPr>
            <a:r>
              <a:rPr lang="ru-RU" sz="2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Синтаксис оператора</a:t>
            </a:r>
          </a:p>
          <a:p>
            <a:pPr algn="l">
              <a:spcBef>
                <a:spcPts val="0"/>
              </a:spcBef>
            </a:pP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 TABLE </a:t>
            </a:r>
            <a:r>
              <a:rPr lang="ru-RU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имя_таблицы</a:t>
            </a:r>
            <a:r>
              <a:rPr lang="ru-RU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</a:t>
            </a:r>
          </a:p>
          <a:p>
            <a:pPr algn="l">
              <a:spcBef>
                <a:spcPts val="0"/>
              </a:spcBef>
            </a:pPr>
            <a:r>
              <a:rPr lang="ru-RU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имя_столбца</a:t>
            </a:r>
            <a:r>
              <a:rPr lang="ru-RU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тип_данных</a:t>
            </a:r>
            <a:r>
              <a:rPr lang="ru-RU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NOT NULL|NULL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[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AUTO_INCREMENT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spcBef>
                <a:spcPts val="0"/>
              </a:spcBef>
            </a:pPr>
            <a:r>
              <a:rPr lang="ru-RU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имя_столбца</a:t>
            </a:r>
            <a:r>
              <a:rPr lang="ru-RU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тип_данных</a:t>
            </a:r>
            <a:r>
              <a:rPr lang="ru-RU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NOT NULL|NULL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[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AUTO_INCREMENT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spcBef>
                <a:spcPts val="0"/>
              </a:spcBef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l">
              <a:spcBef>
                <a:spcPts val="0"/>
              </a:spcBef>
            </a:pP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PRIMARY KEY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имя_столбца</a:t>
            </a:r>
            <a:r>
              <a:rPr lang="ru-RU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имя_индекса|имя_столбца</a:t>
            </a:r>
            <a:r>
              <a:rPr lang="ru-RU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имя_индекса|имя_столбца</a:t>
            </a:r>
            <a:r>
              <a:rPr lang="ru-RU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ru-RU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492132"/>
      </p:ext>
    </p:extLst>
  </p:cSld>
  <p:clrMapOvr>
    <a:masterClrMapping/>
  </p:clrMapOvr>
  <p:transition spd="slow">
    <p:cove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332656"/>
            <a:ext cx="8280920" cy="5328592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 startAt="4"/>
              <a:tabLst>
                <a:tab pos="365125" algn="l"/>
              </a:tabLst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fetch_row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возвращает результат в виде списка</a:t>
            </a:r>
          </a:p>
          <a:p>
            <a:pPr marL="457200" indent="-457200" algn="just">
              <a:buFont typeface="+mj-lt"/>
              <a:buAutoNum type="arabicPeriod" startAt="5"/>
              <a:tabLst>
                <a:tab pos="365125" algn="l"/>
              </a:tabLst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fetch_assoc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возвращает результат в виде ассоциативного массива</a:t>
            </a:r>
          </a:p>
          <a:p>
            <a:pPr marL="457200" indent="-457200" algn="just">
              <a:buFont typeface="+mj-lt"/>
              <a:buAutoNum type="arabicPeriod" startAt="6"/>
              <a:tabLst>
                <a:tab pos="365125" algn="l"/>
              </a:tabLst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fetch_object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возвращает результат в виде объекта</a:t>
            </a:r>
          </a:p>
          <a:p>
            <a:pPr marL="457200" indent="-457200" algn="just">
              <a:buFont typeface="+mj-lt"/>
              <a:buAutoNum type="arabicPeriod" startAt="7"/>
              <a:tabLst>
                <a:tab pos="365125" algn="l"/>
              </a:tabLst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data_seek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(&lt;Смещение&gt;)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перемещает указатель результата на выбранную строку. Нумерация начинается с нуля</a:t>
            </a:r>
          </a:p>
        </p:txBody>
      </p:sp>
    </p:spTree>
    <p:extLst>
      <p:ext uri="{BB962C8B-B14F-4D97-AF65-F5344CB8AC3E}">
        <p14:creationId xmlns:p14="http://schemas.microsoft.com/office/powerpoint/2010/main" val="49288734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548680"/>
            <a:ext cx="7848872" cy="5904656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NOT NULL|NULL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запрещает|разрешает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в таблице пустые ячейки в данном столбце</a:t>
            </a:r>
          </a:p>
          <a:p>
            <a:pPr algn="l"/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AUTO_INCREMENT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устанавливает столбец, как поле с 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автонумерацией</a:t>
            </a:r>
            <a:endParaRPr lang="ru-RU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PRIMARY KEY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описывает первичный ключ</a:t>
            </a:r>
          </a:p>
          <a:p>
            <a:pPr algn="l"/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описывает внешний ключ</a:t>
            </a:r>
          </a:p>
          <a:p>
            <a:pPr algn="l"/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описывает индекс </a:t>
            </a:r>
          </a:p>
        </p:txBody>
      </p:sp>
    </p:spTree>
    <p:extLst>
      <p:ext uri="{BB962C8B-B14F-4D97-AF65-F5344CB8AC3E}">
        <p14:creationId xmlns:p14="http://schemas.microsoft.com/office/powerpoint/2010/main" val="9827570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548680"/>
            <a:ext cx="7848872" cy="590465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Первичный ключ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primary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PK) – это уникальный индекс, который применяется для уникальной идентификации записей таблицы. Никакие из двух записей таблицы не могут иметь одинаковых значений первичного ключа. </a:t>
            </a:r>
          </a:p>
          <a:p>
            <a:endParaRPr lang="ru-RU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Внешний ключ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foreign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FK) является ссылкой на первичный ключ, устанавливая однозначную логическую связь между записями таблиц. Важная часть механизма обеспечения ссылочной целостности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9827570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548680"/>
            <a:ext cx="7848872" cy="590465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Типы данных</a:t>
            </a:r>
          </a:p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Числовые типы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TINYINT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1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байт;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SMALLINT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2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байта;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MEDIUMINT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3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байт;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4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байта;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BIGINT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8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байт;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DECIMAL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 фиксированной точкой;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 плавающей точкой.</a:t>
            </a:r>
          </a:p>
          <a:p>
            <a:pPr algn="l"/>
            <a:endParaRPr lang="ru-RU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7570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548680"/>
            <a:ext cx="7848872" cy="590465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Символьные типы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строка символов фиксированной длины;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строка символов переменной длины.</a:t>
            </a:r>
          </a:p>
          <a:p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Типы даты и времени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дата;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время;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DATETIME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 другие.</a:t>
            </a:r>
          </a:p>
        </p:txBody>
      </p:sp>
    </p:spTree>
    <p:extLst>
      <p:ext uri="{BB962C8B-B14F-4D97-AF65-F5344CB8AC3E}">
        <p14:creationId xmlns:p14="http://schemas.microsoft.com/office/powerpoint/2010/main" val="414533109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2173</Words>
  <Application>Microsoft Office PowerPoint</Application>
  <PresentationFormat>Экран (4:3)</PresentationFormat>
  <Paragraphs>309</Paragraphs>
  <Slides>50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Times New Roman</vt:lpstr>
      <vt:lpstr>Wingdings</vt:lpstr>
      <vt:lpstr>Тема Office</vt:lpstr>
      <vt:lpstr>Взаимодействие PHP и MySQL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Взаимодействие PHP и MySQL</dc:title>
  <dc:creator>Сергей Моркин</dc:creator>
  <cp:lastModifiedBy>Сергей Моркин</cp:lastModifiedBy>
  <cp:revision>1</cp:revision>
  <dcterms:created xsi:type="dcterms:W3CDTF">2020-11-20T08:12:58Z</dcterms:created>
  <dcterms:modified xsi:type="dcterms:W3CDTF">2020-11-20T08:13:25Z</dcterms:modified>
</cp:coreProperties>
</file>