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45"/>
  </p:notesMasterIdLst>
  <p:handoutMasterIdLst>
    <p:handoutMasterId r:id="rId46"/>
  </p:handoutMasterIdLst>
  <p:sldIdLst>
    <p:sldId id="311" r:id="rId2"/>
    <p:sldId id="290" r:id="rId3"/>
    <p:sldId id="258" r:id="rId4"/>
    <p:sldId id="293" r:id="rId5"/>
    <p:sldId id="294" r:id="rId6"/>
    <p:sldId id="295" r:id="rId7"/>
    <p:sldId id="282" r:id="rId8"/>
    <p:sldId id="296" r:id="rId9"/>
    <p:sldId id="259" r:id="rId10"/>
    <p:sldId id="261" r:id="rId11"/>
    <p:sldId id="262" r:id="rId12"/>
    <p:sldId id="263" r:id="rId13"/>
    <p:sldId id="292" r:id="rId14"/>
    <p:sldId id="260" r:id="rId15"/>
    <p:sldId id="264" r:id="rId16"/>
    <p:sldId id="265" r:id="rId17"/>
    <p:sldId id="266" r:id="rId18"/>
    <p:sldId id="269" r:id="rId19"/>
    <p:sldId id="270" r:id="rId20"/>
    <p:sldId id="267" r:id="rId21"/>
    <p:sldId id="268" r:id="rId22"/>
    <p:sldId id="306" r:id="rId23"/>
    <p:sldId id="285" r:id="rId24"/>
    <p:sldId id="307" r:id="rId25"/>
    <p:sldId id="308" r:id="rId26"/>
    <p:sldId id="309" r:id="rId27"/>
    <p:sldId id="310" r:id="rId28"/>
    <p:sldId id="291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1" r:id="rId39"/>
    <p:sldId id="287" r:id="rId40"/>
    <p:sldId id="318" r:id="rId41"/>
    <p:sldId id="316" r:id="rId42"/>
    <p:sldId id="289" r:id="rId43"/>
    <p:sldId id="28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B30C3DB-DE26-4C9A-826E-0B2F23CDA8C3}">
          <p14:sldIdLst>
            <p14:sldId id="311"/>
            <p14:sldId id="290"/>
            <p14:sldId id="258"/>
          </p14:sldIdLst>
        </p14:section>
        <p14:section name="AJAX" id="{2B60F27C-68F5-414B-84D7-73A489FFAF42}">
          <p14:sldIdLst>
            <p14:sldId id="293"/>
            <p14:sldId id="294"/>
            <p14:sldId id="295"/>
            <p14:sldId id="282"/>
            <p14:sldId id="296"/>
          </p14:sldIdLst>
        </p14:section>
        <p14:section name="Asynchronous Programming" id="{C6760811-DCFA-42EF-92A7-268C9BA3ACE0}">
          <p14:sldIdLst>
            <p14:sldId id="259"/>
            <p14:sldId id="261"/>
            <p14:sldId id="262"/>
            <p14:sldId id="263"/>
            <p14:sldId id="292"/>
            <p14:sldId id="260"/>
          </p14:sldIdLst>
        </p14:section>
        <p14:section name="Promises" id="{D2E248CC-1AB4-4038-A8BA-A817A77AF320}">
          <p14:sldIdLst>
            <p14:sldId id="264"/>
            <p14:sldId id="265"/>
            <p14:sldId id="266"/>
            <p14:sldId id="269"/>
            <p14:sldId id="270"/>
            <p14:sldId id="267"/>
            <p14:sldId id="268"/>
            <p14:sldId id="306"/>
            <p14:sldId id="285"/>
            <p14:sldId id="307"/>
            <p14:sldId id="308"/>
            <p14:sldId id="309"/>
            <p14:sldId id="310"/>
            <p14:sldId id="291"/>
          </p14:sldIdLst>
        </p14:section>
        <p14:section name="Exercise" id="{BCB36EA2-269E-4968-B978-3F5E7D886AFC}">
          <p14:sldIdLst>
            <p14:sldId id="271"/>
          </p14:sldIdLst>
        </p14:section>
        <p14:section name="Async / Await" id="{CF344DF5-3346-4725-9BD8-60D537195A28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A2D6C8CA-4632-4284-8911-2281FDC2E9D0}">
          <p14:sldIdLst>
            <p14:sldId id="281"/>
            <p14:sldId id="287"/>
            <p14:sldId id="318"/>
            <p14:sldId id="316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6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911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this slides code -&gt; I think it can be optimized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089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896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388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553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92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3965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40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690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439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93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957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557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67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2.jp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5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www.youtube.com/c/CodeItUpwithIvo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Fetch API, Promises, </a:t>
            </a:r>
            <a:r>
              <a:rPr lang="en-US" noProof="1"/>
              <a:t>async</a:t>
            </a:r>
            <a:r>
              <a:rPr lang="en-US" dirty="0"/>
              <a:t>/await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pic>
        <p:nvPicPr>
          <p:cNvPr id="9" name="Picture 2" descr="C:\Users\ko7ebo7e\Desktop\shuffle.png">
            <a:extLst>
              <a:ext uri="{FF2B5EF4-FFF2-40B4-BE49-F238E27FC236}">
                <a16:creationId xmlns:a16="http://schemas.microsoft.com/office/drawing/2014/main" id="{06D0AE29-474D-444D-9539-7EF4FF6C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1000" y="2619000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09800" y="1299985"/>
            <a:ext cx="9927138" cy="509721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asynchronous code</a:t>
            </a:r>
            <a:r>
              <a:rPr lang="en-US" dirty="0"/>
              <a:t>, but it is </a:t>
            </a:r>
            <a:r>
              <a:rPr lang="en-US" b="1" dirty="0">
                <a:solidFill>
                  <a:schemeClr val="bg1"/>
                </a:solidFill>
              </a:rPr>
              <a:t>generally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single-threaded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Structured 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Callbacks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b="1" dirty="0">
                <a:solidFill>
                  <a:schemeClr val="bg1"/>
                </a:solidFill>
              </a:rPr>
              <a:t> Functions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JS</a:t>
            </a:r>
          </a:p>
        </p:txBody>
      </p:sp>
    </p:spTree>
    <p:extLst>
      <p:ext uri="{BB962C8B-B14F-4D97-AF65-F5344CB8AC3E}">
        <p14:creationId xmlns:p14="http://schemas.microsoft.com/office/powerpoint/2010/main" val="37178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Runs several tasks (pieces of code) in parallel, </a:t>
            </a:r>
            <a:r>
              <a:rPr lang="en-US" sz="34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4000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7246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6115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70460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6468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9733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087" y="3593733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1681" y="4160662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5615" y="460563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6492" y="512058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6151" y="558573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48561" y="3309998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52325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6627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Asynchronous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4177" y="3550931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6205" y="3760209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2955" y="383606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6205" y="429796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7439" y="435656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1025" y="4811424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4554" y="488728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01025" y="5369824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9022" y="541612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</p:spTree>
    <p:extLst>
      <p:ext uri="{BB962C8B-B14F-4D97-AF65-F5344CB8AC3E}">
        <p14:creationId xmlns:p14="http://schemas.microsoft.com/office/powerpoint/2010/main" val="35809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205" y="132184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Programming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3802" y="2374183"/>
            <a:ext cx="5334000" cy="252643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console.log("Hello.");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console.log("Goodbye!");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 again!");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3401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3401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3401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</p:spTree>
    <p:extLst>
      <p:ext uri="{BB962C8B-B14F-4D97-AF65-F5344CB8AC3E}">
        <p14:creationId xmlns:p14="http://schemas.microsoft.com/office/powerpoint/2010/main" val="3320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16974" y="1122411"/>
            <a:ext cx="10321675" cy="5546589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into another function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</a:p>
          <a:p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inside the outer function to complete some kind of routine or action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1000" y="3339000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11000" y="34740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829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9829800" cy="54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2590800" cy="2590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 Holding Asynchronous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251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</p:spTree>
    <p:extLst>
      <p:ext uri="{BB962C8B-B14F-4D97-AF65-F5344CB8AC3E}">
        <p14:creationId xmlns:p14="http://schemas.microsoft.com/office/powerpoint/2010/main" val="212293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981000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722162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Flowchart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058238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058237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76402" y="4419601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76401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6068344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083392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2054" name="Straight Arrow Connector 2053"/>
          <p:cNvCxnSpPr>
            <a:cxnSpLocks/>
            <a:stCxn id="13" idx="3"/>
          </p:cNvCxnSpPr>
          <p:nvPr/>
        </p:nvCxnSpPr>
        <p:spPr>
          <a:xfrm flipV="1">
            <a:off x="7750474" y="3400426"/>
            <a:ext cx="1348402" cy="44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7729783" y="3850343"/>
            <a:ext cx="1369092" cy="57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20317056">
            <a:off x="7553571" y="33077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 data</a:t>
            </a:r>
          </a:p>
        </p:txBody>
      </p:sp>
      <p:sp>
        <p:nvSpPr>
          <p:cNvPr id="62" name="Rectangle 61"/>
          <p:cNvSpPr/>
          <p:nvPr/>
        </p:nvSpPr>
        <p:spPr>
          <a:xfrm rot="1453643">
            <a:off x="7542538" y="41382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throw error</a:t>
            </a:r>
          </a:p>
        </p:txBody>
      </p:sp>
    </p:spTree>
    <p:extLst>
      <p:ext uri="{BB962C8B-B14F-4D97-AF65-F5344CB8AC3E}">
        <p14:creationId xmlns:p14="http://schemas.microsoft.com/office/powerpoint/2010/main" val="25143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61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</p:spTree>
    <p:extLst>
      <p:ext uri="{BB962C8B-B14F-4D97-AF65-F5344CB8AC3E}">
        <p14:creationId xmlns:p14="http://schemas.microsoft.com/office/powerpoint/2010/main" val="4901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2200" y="2011798"/>
            <a:ext cx="9067800" cy="31112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new Promise(function 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 ()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reject('fail');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.then (function (result) { console.log(result); 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.catch (function(error) { console.log(error); });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Promise.catch()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2200" y="1203881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5800" y="3567401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62200" y="5493393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</p:spTree>
    <p:extLst>
      <p:ext uri="{BB962C8B-B14F-4D97-AF65-F5344CB8AC3E}">
        <p14:creationId xmlns:p14="http://schemas.microsoft.com/office/powerpoint/2010/main" val="13219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  <a:p>
            <a:r>
              <a:rPr lang="en-US" dirty="0"/>
              <a:t>Asynchronous Programming</a:t>
            </a:r>
          </a:p>
          <a:p>
            <a:r>
              <a:rPr lang="en-US" dirty="0"/>
              <a:t>Promises Deep Dive</a:t>
            </a:r>
          </a:p>
          <a:p>
            <a:r>
              <a:rPr lang="en-US" noProof="1"/>
              <a:t>Async</a:t>
            </a:r>
            <a:r>
              <a:rPr lang="en-US" dirty="0"/>
              <a:t> / </a:t>
            </a:r>
            <a:r>
              <a:rPr lang="en-US" noProof="1"/>
              <a:t>Await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3400" dirty="0"/>
              <a:t>(reason)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that is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400" dirty="0"/>
              <a:t>(value)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object that is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dirty="0"/>
              <a:t>(</a:t>
            </a:r>
            <a:r>
              <a:rPr lang="en-US" sz="3400" dirty="0" err="1"/>
              <a:t>iterable</a:t>
            </a:r>
            <a:r>
              <a:rPr lang="en-US" sz="3400" dirty="0"/>
              <a:t>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promises </a:t>
            </a:r>
            <a:r>
              <a:rPr lang="en-US" sz="3000" b="1" dirty="0">
                <a:solidFill>
                  <a:schemeClr val="bg1"/>
                </a:solidFill>
              </a:rPr>
              <a:t>have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</p:spTree>
    <p:extLst>
      <p:ext uri="{BB962C8B-B14F-4D97-AF65-F5344CB8AC3E}">
        <p14:creationId xmlns:p14="http://schemas.microsoft.com/office/powerpoint/2010/main" val="910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Promise.allSettled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Wait until all promises have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Promise.race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Returns a promise that fulfills or rejects as soon as one of the promises in an iterable is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Promise.prototype.finally</a:t>
            </a:r>
            <a:r>
              <a:rPr lang="en-US" sz="3600" dirty="0"/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The handler is called when the promise is settled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 (2)</a:t>
            </a:r>
          </a:p>
        </p:txBody>
      </p:sp>
    </p:spTree>
    <p:extLst>
      <p:ext uri="{BB962C8B-B14F-4D97-AF65-F5344CB8AC3E}">
        <p14:creationId xmlns:p14="http://schemas.microsoft.com/office/powerpoint/2010/main" val="28766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2642" y="1230952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200" dirty="0"/>
              <a:t> method allows making network requests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It is similar to </a:t>
            </a:r>
            <a:r>
              <a:rPr lang="en-US" sz="3200" b="1" dirty="0">
                <a:solidFill>
                  <a:schemeClr val="bg1"/>
                </a:solidFill>
              </a:rPr>
              <a:t>XMLHttpRequest</a:t>
            </a:r>
            <a:r>
              <a:rPr lang="en-US" sz="3200" dirty="0"/>
              <a:t> (XHR). The main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difference</a:t>
            </a:r>
            <a:r>
              <a:rPr lang="en-US" sz="3200" dirty="0"/>
              <a:t> is that the </a:t>
            </a:r>
            <a:r>
              <a:rPr lang="en-US" sz="3200" b="1" dirty="0">
                <a:solidFill>
                  <a:schemeClr val="bg1"/>
                </a:solidFill>
              </a:rPr>
              <a:t>Fetch API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Uses </a:t>
            </a:r>
            <a:r>
              <a:rPr lang="en-US" sz="3000" b="1" dirty="0">
                <a:solidFill>
                  <a:schemeClr val="bg1"/>
                </a:solidFill>
              </a:rPr>
              <a:t>Promises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Enables a </a:t>
            </a:r>
            <a:r>
              <a:rPr lang="en-US" sz="3000" b="1" dirty="0">
                <a:solidFill>
                  <a:schemeClr val="bg1"/>
                </a:solidFill>
              </a:rPr>
              <a:t>simpler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cleaner</a:t>
            </a:r>
            <a:r>
              <a:rPr lang="en-US" sz="3000" dirty="0"/>
              <a:t> API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Makes code more readable and maintainable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Fetch?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71000" y="5226803"/>
            <a:ext cx="5867400" cy="1428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('./</a:t>
            </a:r>
            <a:r>
              <a:rPr lang="en-US" sz="2400" b="1" dirty="0" err="1">
                <a:latin typeface="Consolas" panose="020B0609020204030204" pitchFamily="49" charset="0"/>
              </a:rPr>
              <a:t>api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latin typeface="Consolas" panose="020B0609020204030204" pitchFamily="49" charset="0"/>
              </a:rPr>
              <a:t>some.json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(function(response)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(function(err) {…})</a:t>
            </a:r>
          </a:p>
        </p:txBody>
      </p:sp>
    </p:spTree>
    <p:extLst>
      <p:ext uri="{BB962C8B-B14F-4D97-AF65-F5344CB8AC3E}">
        <p14:creationId xmlns:p14="http://schemas.microsoft.com/office/powerpoint/2010/main" val="24472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The response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request is a </a:t>
            </a:r>
            <a:r>
              <a:rPr lang="en-US" sz="3400" b="1" dirty="0">
                <a:solidFill>
                  <a:schemeClr val="bg1"/>
                </a:solidFill>
              </a:rPr>
              <a:t>Stream</a:t>
            </a:r>
            <a:r>
              <a:rPr lang="en-US" sz="34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reading</a:t>
            </a:r>
            <a:r>
              <a:rPr lang="en-US" sz="3400" dirty="0"/>
              <a:t> of the stream happens </a:t>
            </a:r>
            <a:r>
              <a:rPr lang="en-US" sz="3400" b="1" dirty="0">
                <a:solidFill>
                  <a:schemeClr val="bg1"/>
                </a:solidFill>
              </a:rPr>
              <a:t>asynchronously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json()</a:t>
            </a:r>
            <a:r>
              <a:rPr lang="en-US" sz="3400" dirty="0"/>
              <a:t> method is called, a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response status </a:t>
            </a:r>
            <a:r>
              <a:rPr lang="en-US" sz="3200" dirty="0"/>
              <a:t>is checked (should be </a:t>
            </a:r>
            <a:r>
              <a:rPr lang="en-US" sz="3200" b="1" dirty="0">
                <a:solidFill>
                  <a:schemeClr val="bg1"/>
                </a:solidFill>
              </a:rPr>
              <a:t>200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bg1"/>
                </a:solidFill>
              </a:rPr>
              <a:t>before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parsing</a:t>
            </a:r>
            <a:r>
              <a:rPr lang="en-US" sz="3200" dirty="0"/>
              <a:t> the response as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Fetch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1000" y="4374000"/>
            <a:ext cx="85344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response.status</a:t>
            </a:r>
            <a:r>
              <a:rPr lang="en-US" sz="2400" b="1" dirty="0">
                <a:latin typeface="Consolas" panose="020B0609020204030204" pitchFamily="49" charset="0"/>
              </a:rPr>
              <a:t> !== 200)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handle error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.then(function(data) { console.log(data)})</a:t>
            </a:r>
          </a:p>
        </p:txBody>
      </p:sp>
    </p:spTree>
    <p:extLst>
      <p:ext uri="{BB962C8B-B14F-4D97-AF65-F5344CB8AC3E}">
        <p14:creationId xmlns:p14="http://schemas.microsoft.com/office/powerpoint/2010/main" val="7075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8758C-D880-405D-8064-48BC418C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63428"/>
            <a:ext cx="8625520" cy="882654"/>
          </a:xfrm>
        </p:spPr>
        <p:txBody>
          <a:bodyPr/>
          <a:lstStyle/>
          <a:p>
            <a:r>
              <a:rPr lang="en-US" dirty="0"/>
              <a:t>GET Request</a:t>
            </a:r>
            <a:endParaRPr lang="bg-BG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586B2A0-39FB-4FF0-B56C-7A4CFBCE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754000"/>
            <a:ext cx="9323063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https://api.github.com/users/testnakov/repos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.then((response) =&gt; 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.then((data) =&gt; console.log (data))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.catch((error) =&gt;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(error))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51D06-6994-44C6-8983-306CAA94092D}"/>
              </a:ext>
            </a:extLst>
          </p:cNvPr>
          <p:cNvSpPr/>
          <p:nvPr/>
        </p:nvSpPr>
        <p:spPr>
          <a:xfrm>
            <a:off x="2316000" y="1349260"/>
            <a:ext cx="89125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Fetch API</a:t>
            </a:r>
            <a:r>
              <a:rPr lang="en-US" sz="3400" dirty="0"/>
              <a:t> uses the </a:t>
            </a:r>
            <a:r>
              <a:rPr lang="en-US" sz="3400" b="1" dirty="0">
                <a:solidFill>
                  <a:schemeClr val="bg1"/>
                </a:solidFill>
              </a:rPr>
              <a:t>GET</a:t>
            </a:r>
            <a:r>
              <a:rPr lang="en-US" sz="3400" dirty="0"/>
              <a:t> method so that a direct call would be like this</a:t>
            </a:r>
            <a:endParaRPr lang="bg-BG" sz="3400" dirty="0"/>
          </a:p>
        </p:txBody>
      </p:sp>
    </p:spTree>
    <p:extLst>
      <p:ext uri="{BB962C8B-B14F-4D97-AF65-F5344CB8AC3E}">
        <p14:creationId xmlns:p14="http://schemas.microsoft.com/office/powerpoint/2010/main" val="5059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To make a </a:t>
            </a:r>
            <a:r>
              <a:rPr lang="en-US" sz="3400" b="1" dirty="0">
                <a:solidFill>
                  <a:schemeClr val="bg1"/>
                </a:solidFill>
              </a:rPr>
              <a:t>POST</a:t>
            </a:r>
            <a:r>
              <a:rPr lang="en-US" sz="3400" dirty="0"/>
              <a:t> request, we can set the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body</a:t>
            </a:r>
            <a:r>
              <a:rPr lang="en-US" sz="3400" dirty="0"/>
              <a:t> parameters 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87633" y="2891870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'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body: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244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55214-106F-4DA9-9F68-DB17EDB51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a clone of the response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JSON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new promise but with different URL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string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arrayBuffer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ArrayBuffer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blob()</a:t>
            </a:r>
            <a:r>
              <a:rPr lang="en-US" sz="3400" dirty="0"/>
              <a:t> resolve body with Blob (file, image, etc.)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FormData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FDC2B-5378-4B78-AF11-13AF33A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46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824D0-289D-441E-92A9-C06590F9C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basic</a:t>
            </a:r>
            <a:r>
              <a:rPr lang="en-US" sz="3400" dirty="0"/>
              <a:t> -  normal, same origin response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cors</a:t>
            </a:r>
            <a:r>
              <a:rPr lang="en-US" sz="3400" dirty="0"/>
              <a:t> -  response was received from a valid</a:t>
            </a:r>
            <a:br>
              <a:rPr lang="en-US" sz="3400" dirty="0"/>
            </a:br>
            <a:r>
              <a:rPr lang="en-US" sz="3400" dirty="0"/>
              <a:t>cross-origin request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3400" dirty="0"/>
              <a:t> - error network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opaque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 Response for "no-cors" request to</a:t>
            </a:r>
            <a:br>
              <a:rPr lang="en-US" sz="3400" dirty="0"/>
            </a:br>
            <a:r>
              <a:rPr lang="en-US" sz="3400" dirty="0"/>
              <a:t>cross-origin resource</a:t>
            </a:r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opaqueredirect</a:t>
            </a:r>
            <a:r>
              <a:rPr lang="en-US" sz="3400" dirty="0"/>
              <a:t> - the fetch request was made with</a:t>
            </a:r>
            <a:r>
              <a:rPr lang="en-US" sz="3400" b="1" dirty="0">
                <a:solidFill>
                  <a:schemeClr val="bg1"/>
                </a:solidFill>
              </a:rPr>
              <a:t> redirect: "manual"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89113-69F7-423C-80DB-3BC65B3C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22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1846" y="1250446"/>
            <a:ext cx="10201640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sz="3400" dirty="0"/>
              <a:t>When working with a JSON API, you can:</a:t>
            </a:r>
          </a:p>
          <a:p>
            <a:pPr lvl="1" eaLnBrk="0" latinLnBrk="0" hangingPunct="0"/>
            <a:r>
              <a:rPr lang="en-US" sz="3200" dirty="0"/>
              <a:t>Define the </a:t>
            </a:r>
            <a:r>
              <a:rPr lang="en-US" sz="3200" b="1" dirty="0">
                <a:solidFill>
                  <a:schemeClr val="bg1"/>
                </a:solidFill>
              </a:rPr>
              <a:t>status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JSON parsing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separate functions</a:t>
            </a:r>
          </a:p>
          <a:p>
            <a:pPr lvl="1" eaLnBrk="0" latinLnBrk="0" hangingPunct="0"/>
            <a:r>
              <a:rPr lang="en-US" sz="3200" dirty="0"/>
              <a:t>The functions </a:t>
            </a:r>
            <a:r>
              <a:rPr lang="en-US" sz="3200" b="1" dirty="0">
                <a:solidFill>
                  <a:schemeClr val="bg1"/>
                </a:solidFill>
              </a:rPr>
              <a:t>return promises</a:t>
            </a:r>
            <a:r>
              <a:rPr lang="en-US" sz="3200" dirty="0"/>
              <a:t> which can be </a:t>
            </a:r>
            <a:r>
              <a:rPr lang="en-US" sz="3200" b="1" dirty="0">
                <a:solidFill>
                  <a:schemeClr val="bg1"/>
                </a:solidFill>
              </a:rPr>
              <a:t>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11000" y="3930540"/>
            <a:ext cx="54102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 err="1">
                <a:latin typeface="Consolas" panose="020B0609020204030204" pitchFamily="49" charset="0"/>
              </a:rPr>
              <a:t>users.json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(status)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(function(data)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(function(error) {…});</a:t>
            </a:r>
          </a:p>
        </p:txBody>
      </p:sp>
    </p:spTree>
    <p:extLst>
      <p:ext uri="{BB962C8B-B14F-4D97-AF65-F5344CB8AC3E}">
        <p14:creationId xmlns:p14="http://schemas.microsoft.com/office/powerpoint/2010/main" val="42766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9776" y="1332458"/>
            <a:ext cx="10670224" cy="529642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GitHub username: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&lt;input type="text" id="username" value="</a:t>
            </a:r>
            <a:r>
              <a:rPr lang="en-US" sz="2400" b="1" dirty="0" err="1">
                <a:latin typeface="Consolas" panose="020B0609020204030204" pitchFamily="49" charset="0"/>
              </a:rPr>
              <a:t>nakov</a:t>
            </a:r>
            <a:r>
              <a:rPr lang="en-US" sz="2400" b="1" dirty="0">
                <a:latin typeface="Consolas" panose="020B0609020204030204" pitchFamily="49" charset="0"/>
              </a:rPr>
              <a:t>" /&gt; &lt;</a:t>
            </a:r>
            <a:r>
              <a:rPr lang="en-US" sz="2400" b="1" dirty="0" err="1">
                <a:latin typeface="Consolas" panose="020B0609020204030204" pitchFamily="49" charset="0"/>
              </a:rPr>
              <a:t>br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Repo: &lt;input type="text" id="repo" value="</a:t>
            </a:r>
            <a:r>
              <a:rPr lang="en-US" sz="2400" b="1" dirty="0" err="1">
                <a:latin typeface="Consolas" panose="020B0609020204030204" pitchFamily="49" charset="0"/>
              </a:rPr>
              <a:t>nakov.io.cin</a:t>
            </a:r>
            <a:r>
              <a:rPr lang="en-US" sz="2400" b="1" dirty="0">
                <a:latin typeface="Consolas" panose="020B0609020204030204" pitchFamily="49" charset="0"/>
              </a:rPr>
              <a:t>" /&gt;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 err="1"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()"&gt;Load Commits&lt;/button&gt;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id="commits"&gt;&lt;/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&lt;script&gt;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Use Fetch API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8061" y="3788813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262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03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2971800" cy="2971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Simplified Promises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 / Await</a:t>
            </a:r>
          </a:p>
        </p:txBody>
      </p:sp>
    </p:spTree>
    <p:extLst>
      <p:ext uri="{BB962C8B-B14F-4D97-AF65-F5344CB8AC3E}">
        <p14:creationId xmlns:p14="http://schemas.microsoft.com/office/powerpoint/2010/main" val="10753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</a:rPr>
              <a:t>promise</a:t>
            </a:r>
            <a:r>
              <a:rPr lang="en-US" sz="3600" dirty="0"/>
              <a:t>, that can await other promises in a way that </a:t>
            </a:r>
            <a:r>
              <a:rPr lang="en-US" sz="3600" b="1" dirty="0">
                <a:solidFill>
                  <a:schemeClr val="bg1"/>
                </a:solidFill>
              </a:rPr>
              <a:t>looks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sz="3600" dirty="0"/>
              <a:t>Operate </a:t>
            </a:r>
            <a:r>
              <a:rPr lang="en-US" sz="3600" b="1" dirty="0">
                <a:solidFill>
                  <a:schemeClr val="bg1"/>
                </a:solidFill>
              </a:rPr>
              <a:t>asynchronously</a:t>
            </a:r>
            <a:r>
              <a:rPr lang="en-US" sz="3600" dirty="0"/>
              <a:t> via the event loop</a:t>
            </a:r>
          </a:p>
          <a:p>
            <a:r>
              <a:rPr lang="en-US" sz="3600" dirty="0"/>
              <a:t>Contains an </a:t>
            </a:r>
            <a:r>
              <a:rPr lang="en-US" sz="3600" b="1" dirty="0">
                <a:solidFill>
                  <a:schemeClr val="bg1"/>
                </a:solidFill>
              </a:rPr>
              <a:t>await</a:t>
            </a:r>
            <a:r>
              <a:rPr lang="en-US" sz="3600" dirty="0"/>
              <a:t> expression that: </a:t>
            </a:r>
          </a:p>
          <a:p>
            <a:pPr lvl="1"/>
            <a:r>
              <a:rPr lang="en-US" sz="3600" dirty="0"/>
              <a:t>Is </a:t>
            </a:r>
            <a:r>
              <a:rPr lang="en-US" sz="3600" b="1" dirty="0">
                <a:solidFill>
                  <a:schemeClr val="bg1"/>
                </a:solidFill>
              </a:rPr>
              <a:t>only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valid</a:t>
            </a:r>
            <a:r>
              <a:rPr lang="en-US" sz="3600" dirty="0"/>
              <a:t> inside </a:t>
            </a:r>
            <a:r>
              <a:rPr lang="en-US" sz="3600" b="1" dirty="0" err="1">
                <a:solidFill>
                  <a:schemeClr val="bg1"/>
                </a:solidFill>
              </a:rPr>
              <a:t>async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Pauses</a:t>
            </a:r>
            <a:r>
              <a:rPr lang="en-US" sz="3600" dirty="0"/>
              <a:t> the execution </a:t>
            </a:r>
            <a:r>
              <a:rPr lang="en-US" sz="3200" dirty="0"/>
              <a:t>of that function</a:t>
            </a:r>
          </a:p>
          <a:p>
            <a:pPr lvl="1"/>
            <a:r>
              <a:rPr lang="en-US" sz="3600" dirty="0"/>
              <a:t>Waits for the Promise's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0996" y="1245568"/>
            <a:ext cx="5133392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resolveAfter2Seconds()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000" b="1" dirty="0">
                <a:latin typeface="Consolas" panose="020B0609020204030204" pitchFamily="49" charset="0"/>
              </a:rPr>
              <a:t>(resolve =&gt;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  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resolve('resolved');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});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0996" y="4495831"/>
            <a:ext cx="8112783" cy="17569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asyncCall</a:t>
            </a:r>
            <a:r>
              <a:rPr lang="en-US" sz="2000" b="1" dirty="0">
                <a:latin typeface="Consolas" panose="020B0609020204030204" pitchFamily="49" charset="0"/>
              </a:rPr>
              <a:t>() {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console.log('calling');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resolveAfter2Seconds();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console.log(result);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9601" y="2286001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</p:spTree>
    <p:extLst>
      <p:ext uri="{BB962C8B-B14F-4D97-AF65-F5344CB8AC3E}">
        <p14:creationId xmlns:p14="http://schemas.microsoft.com/office/powerpoint/2010/main" val="25577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Do not confuse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Promise.then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is always used for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</a:p>
          <a:p>
            <a:pPr lvl="1" latinLnBrk="0"/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b="1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use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Promise.all()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/>
            <a:r>
              <a:rPr lang="en-US" sz="3400" dirty="0"/>
              <a:t>If a promise resolves normally, then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promise </a:t>
            </a:r>
            <a:r>
              <a:rPr lang="en-US" sz="3400" b="1" dirty="0">
                <a:solidFill>
                  <a:schemeClr val="bg1"/>
                </a:solidFill>
              </a:rPr>
              <a:t>returns the result</a:t>
            </a:r>
          </a:p>
          <a:p>
            <a:pPr latinLnBrk="0"/>
            <a:r>
              <a:rPr lang="en-US" sz="3400" dirty="0"/>
              <a:t>In case of a rejection, it </a:t>
            </a:r>
            <a:r>
              <a:rPr lang="en-US" sz="3400" b="1" dirty="0">
                <a:solidFill>
                  <a:schemeClr val="bg1"/>
                </a:solidFill>
              </a:rPr>
              <a:t>throws an error</a:t>
            </a:r>
            <a:endParaRPr lang="en-US" sz="3400" dirty="0">
              <a:solidFill>
                <a:schemeClr val="bg1"/>
              </a:solidFill>
            </a:endParaRPr>
          </a:p>
          <a:p>
            <a:pPr latinLnBrk="0"/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</p:spTree>
    <p:extLst>
      <p:ext uri="{BB962C8B-B14F-4D97-AF65-F5344CB8AC3E}">
        <p14:creationId xmlns:p14="http://schemas.microsoft.com/office/powerpoint/2010/main" val="15752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vs </a:t>
            </a:r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821024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(response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return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(text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console.log(text);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.catch</a:t>
            </a:r>
            <a:r>
              <a:rPr lang="en-US" sz="2000" b="1" dirty="0">
                <a:latin typeface="Consolas" panose="020B0609020204030204" pitchFamily="49" charset="0"/>
              </a:rPr>
              <a:t>(err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 err="1">
                <a:latin typeface="Consolas" panose="020B0609020204030204" pitchFamily="49" charset="0"/>
              </a:rPr>
              <a:t>console.error</a:t>
            </a:r>
            <a:r>
              <a:rPr lang="en-US" sz="2000" b="1" dirty="0">
                <a:latin typeface="Consolas" panose="020B0609020204030204" pitchFamily="49" charset="0"/>
              </a:rPr>
              <a:t>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75500" y="1821024"/>
            <a:ext cx="48006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response =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fetch(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Error Handling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67000" y="1106105"/>
            <a:ext cx="8514000" cy="292654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user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latin typeface="Consolas" panose="020B0609020204030204" pitchFamily="49" charset="0"/>
              </a:rPr>
              <a:t>response.json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catches errors both in fetch 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andresponse.json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alert(err);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49308" y="4585413"/>
            <a:ext cx="8531691" cy="19108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f() becomes a rejected promise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f().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2200" b="1" dirty="0">
                <a:latin typeface="Consolas" panose="020B0609020204030204" pitchFamily="49" charset="0"/>
              </a:rPr>
              <a:t>alert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031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12377"/>
            <a:ext cx="4972194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execute(</a:t>
            </a:r>
            <a:r>
              <a:rPr lang="en-US" sz="2000" b="1" dirty="0" err="1">
                <a:latin typeface="Consolas" panose="020B0609020204030204" pitchFamily="49" charset="0"/>
              </a:rPr>
              <a:t>x,sec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new Promise(resolve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console.log('Start: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console.log('End: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}, sec *1000); });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4295211"/>
            <a:ext cx="7086600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serialFlow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result1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execute(1, 1);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result2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execute(2, 2);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result3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execute(3, 3);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 = result1 + result2 + result3;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1600" y="2362201"/>
            <a:ext cx="2420988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406" y="1258378"/>
            <a:ext cx="119921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To execute different promise methods </a:t>
            </a:r>
            <a:r>
              <a:rPr lang="en-US" sz="3000" b="1" dirty="0">
                <a:ln w="0"/>
                <a:solidFill>
                  <a:srgbClr val="FFA000"/>
                </a:solidFill>
                <a:latin typeface="Calibri"/>
              </a:rPr>
              <a:t>one by one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, use 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 /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5062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58423" y="1727200"/>
            <a:ext cx="6477000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async function </a:t>
            </a:r>
            <a:r>
              <a:rPr lang="en-US" sz="2400" b="1" dirty="0" err="1">
                <a:latin typeface="Consolas" panose="020B0609020204030204" pitchFamily="49" charset="0"/>
              </a:rPr>
              <a:t>parallelFlow</a:t>
            </a:r>
            <a:r>
              <a:rPr lang="en-US" sz="2400" b="1" dirty="0">
                <a:latin typeface="Consolas" panose="020B0609020204030204" pitchFamily="49" charset="0"/>
              </a:rPr>
              <a:t>() {    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result1 = execute(1,1);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result2 = execute(2,2);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result3 = execute(3,3);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result1 +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        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result2 +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   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result3;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5330" y="2158087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Expected output:</a:t>
            </a: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7177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25517" y="1779946"/>
            <a:ext cx="8389884" cy="41636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Asynchronous programming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Runs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several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tasks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in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parallel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, at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same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time</a:t>
            </a:r>
          </a:p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Promises hold 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operations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Can be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resolved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or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rejected</a:t>
            </a:r>
            <a:endParaRPr lang="en-US" sz="3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functions contain an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expression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Yields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execution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Waits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for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Promise's resolution</a:t>
            </a:r>
            <a:endParaRPr lang="en-US" sz="3000" dirty="0">
              <a:solidFill>
                <a:srgbClr val="FFFFFF"/>
              </a:solidFill>
              <a:latin typeface="Calibri"/>
            </a:endParaRPr>
          </a:p>
          <a:p>
            <a:pPr eaLnBrk="0" latinLnBrk="0" hangingPunct="0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8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D6B734-6B58-46D9-9D07-49E66F74BDF1}"/>
              </a:ext>
            </a:extLst>
          </p:cNvPr>
          <p:cNvGrpSpPr/>
          <p:nvPr/>
        </p:nvGrpSpPr>
        <p:grpSpPr>
          <a:xfrm>
            <a:off x="4312499" y="1459604"/>
            <a:ext cx="3567002" cy="2153494"/>
            <a:chOff x="4310911" y="1459604"/>
            <a:chExt cx="3567002" cy="2153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F54544-DE53-4711-B34C-8B716B4268DF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2" name="Arrow: U-Turn 1">
                <a:extLst>
                  <a:ext uri="{FF2B5EF4-FFF2-40B4-BE49-F238E27FC236}">
                    <a16:creationId xmlns:a16="http://schemas.microsoft.com/office/drawing/2014/main" id="{E91DF892-CFF7-4EA5-B284-BD95FE2E6022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Arrow: U-Turn 6">
                <a:extLst>
                  <a:ext uri="{FF2B5EF4-FFF2-40B4-BE49-F238E27FC236}">
                    <a16:creationId xmlns:a16="http://schemas.microsoft.com/office/drawing/2014/main" id="{6943C52F-B3DD-4417-A070-2DBD2C2C9DF3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3821D6-CDB3-4C02-8616-8657E9BC3652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Asynchronous JavaScript and XML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3601" y="1295401"/>
            <a:ext cx="9906195" cy="5378449"/>
          </a:xfrm>
        </p:spPr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Asynchronous JavaScript And XML</a:t>
            </a:r>
          </a:p>
          <a:p>
            <a:pPr lvl="1" latinLnBrk="0"/>
            <a:r>
              <a:rPr lang="en-US" sz="3200" dirty="0">
                <a:latin typeface="+mj-lt"/>
              </a:rPr>
              <a:t>Background loading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dynamic content/data</a:t>
            </a:r>
            <a:endParaRPr lang="bg-BG" sz="3200" b="1" dirty="0">
              <a:solidFill>
                <a:schemeClr val="bg1"/>
              </a:solidFill>
              <a:latin typeface="+mj-lt"/>
            </a:endParaRPr>
          </a:p>
          <a:p>
            <a:pPr lvl="1" latinLnBrk="0"/>
            <a:r>
              <a:rPr lang="en-US" sz="3200" dirty="0">
                <a:latin typeface="+mj-lt"/>
              </a:rPr>
              <a:t>Load data from the Web server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render</a:t>
            </a:r>
            <a:r>
              <a:rPr lang="en-US" sz="3200" dirty="0">
                <a:latin typeface="+mj-lt"/>
              </a:rPr>
              <a:t> it</a:t>
            </a:r>
          </a:p>
          <a:p>
            <a:pPr>
              <a:spcBef>
                <a:spcPts val="1200"/>
              </a:spcBef>
            </a:pPr>
            <a:r>
              <a:rPr lang="en-US" sz="3199" dirty="0">
                <a:latin typeface="+mj-lt"/>
              </a:rPr>
              <a:t>Two types of AJAX</a:t>
            </a: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2" latinLnBrk="0"/>
            <a:r>
              <a:rPr lang="en-US" sz="3000" dirty="0">
                <a:latin typeface="+mj-lt"/>
              </a:rPr>
              <a:t>Load HTML fragment + show it in a </a:t>
            </a:r>
            <a:r>
              <a:rPr lang="en-US" sz="30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&lt;div&gt;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JSON service</a:t>
            </a:r>
          </a:p>
          <a:p>
            <a:pPr lvl="2" latinLnBrk="0"/>
            <a:r>
              <a:rPr lang="en-US" sz="3000" dirty="0">
                <a:latin typeface="+mj-lt"/>
              </a:rPr>
              <a:t>Loads JSON object and displays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</p:spTree>
    <p:extLst>
      <p:ext uri="{BB962C8B-B14F-4D97-AF65-F5344CB8AC3E}">
        <p14:creationId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55593" y="1133254"/>
            <a:ext cx="54632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1. HTTP request (initial page load)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7163" y="1864817"/>
            <a:ext cx="395255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99" dirty="0"/>
              <a:t>2. HTTP response (HTML page)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50725" y="1151716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29186" y="1151715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9607" y="2605129"/>
            <a:ext cx="36398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request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476" y="3422063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response (asynchronous)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9476" y="4025969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Returns data as JSON / HTML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11030" y="2273644"/>
            <a:ext cx="2116431" cy="245819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69195" y="2320784"/>
            <a:ext cx="2004766" cy="2465150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cdn2.hubspot.net/hubfs/295648/computer-icon-1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295" y="4956777"/>
            <a:ext cx="1776930" cy="14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3994" y="2896832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UI Interaction</a:t>
            </a:r>
            <a:endParaRPr lang="en-GB" sz="2499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3994" y="377587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5311" y="5298473"/>
            <a:ext cx="1930622" cy="803606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Modify the page DOM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417573" y="1460858"/>
            <a:ext cx="5601296" cy="2860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3416267" y="2390202"/>
            <a:ext cx="5602602" cy="3125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398855" y="3035904"/>
            <a:ext cx="3620015" cy="3101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5398855" y="3857799"/>
            <a:ext cx="3620015" cy="30078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883929" y="4401079"/>
            <a:ext cx="367110" cy="72141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390470" y="5484786"/>
            <a:ext cx="827099" cy="3482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107603" y="1624877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4107602" y="2902740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65806" y="1867670"/>
            <a:ext cx="2149580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799" b="1" dirty="0">
                <a:solidFill>
                  <a:schemeClr val="bg2"/>
                </a:solidFill>
                <a:cs typeface="Consolas" panose="020B0609020204030204" pitchFamily="49" charset="0"/>
              </a:rPr>
              <a:t>AJAX request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17857" y="1576924"/>
            <a:ext cx="1906751" cy="2348362"/>
            <a:chOff x="8157204" y="3823226"/>
            <a:chExt cx="1907248" cy="2348974"/>
          </a:xfrm>
        </p:grpSpPr>
        <p:sp>
          <p:nvSpPr>
            <p:cNvPr id="8" name="TextBox 7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Server</a:t>
              </a:r>
            </a:p>
          </p:txBody>
        </p:sp>
        <p:pic>
          <p:nvPicPr>
            <p:cNvPr id="9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047532" y="1604812"/>
            <a:ext cx="2116431" cy="2396654"/>
            <a:chOff x="1785220" y="3851122"/>
            <a:chExt cx="2116982" cy="2397278"/>
          </a:xfrm>
        </p:grpSpPr>
        <p:pic>
          <p:nvPicPr>
            <p:cNvPr id="11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Client</a:t>
              </a:r>
            </a:p>
          </p:txBody>
        </p:sp>
        <p:pic>
          <p:nvPicPr>
            <p:cNvPr id="13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04917" y="2885216"/>
            <a:ext cx="2363557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799" b="1" dirty="0">
                <a:solidFill>
                  <a:schemeClr val="bg2"/>
                </a:solidFill>
                <a:cs typeface="Consolas" pitchFamily="49" charset="0"/>
              </a:rPr>
              <a:t>AJAX 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the XMLHttpRequest Object</a:t>
            </a:r>
          </a:p>
        </p:txBody>
      </p:sp>
    </p:spTree>
    <p:extLst>
      <p:ext uri="{BB962C8B-B14F-4D97-AF65-F5344CB8AC3E}">
        <p14:creationId xmlns:p14="http://schemas.microsoft.com/office/powerpoint/2010/main" val="127294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XMLHttpRequest – Standard API for AJAX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0662" y="1213604"/>
            <a:ext cx="11342738" cy="760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 id = "load"&gt;Load Repos&lt;/button&gt;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&lt;div id="res"&gt;&lt;/div&gt;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0662" y="2105220"/>
            <a:ext cx="11342738" cy="440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button = document.querySelector("#load");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button.addEventListener('click', function </a:t>
            </a:r>
            <a:r>
              <a:rPr lang="en-US" sz="2000" b="1" dirty="0" err="1">
                <a:latin typeface="Consolas" panose="020B0609020204030204" pitchFamily="49" charset="0"/>
              </a:rPr>
              <a:t>loadRepos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let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 = 'https://api.github.com/users/</a:t>
            </a:r>
            <a:r>
              <a:rPr lang="en-US" sz="2000" b="1" dirty="0" err="1">
                <a:latin typeface="Consolas" panose="020B0609020204030204" pitchFamily="49" charset="0"/>
              </a:rPr>
              <a:t>testnakov</a:t>
            </a:r>
            <a:r>
              <a:rPr lang="en-US" sz="2000" b="1" dirty="0">
                <a:latin typeface="Consolas" panose="020B0609020204030204" pitchFamily="49" charset="0"/>
              </a:rPr>
              <a:t>/repos';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httpRequest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XMLHttpRequest()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httpRequest.addEventListener(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readystatechange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</a:rPr>
              <a:t>, function 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if 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httpRequest.readyState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2000" b="1" dirty="0">
                <a:latin typeface="Consolas" panose="020B0609020204030204" pitchFamily="49" charset="0"/>
              </a:rPr>
              <a:t> &amp;&amp;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httpRequest.status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document.getElementById("res").</a:t>
            </a:r>
            <a:r>
              <a:rPr lang="en-US" sz="2000" b="1" dirty="0" err="1">
                <a:latin typeface="Consolas" panose="020B0609020204030204" pitchFamily="49" charset="0"/>
              </a:rPr>
              <a:t>textContent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httpRequest.responseText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httpRequest.open</a:t>
            </a:r>
            <a:r>
              <a:rPr lang="en-US" sz="2000" b="1" dirty="0">
                <a:latin typeface="Consolas" panose="020B0609020204030204" pitchFamily="49" charset="0"/>
              </a:rPr>
              <a:t>("GET",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httpRequest.send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541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C2724-730A-4319-8887-D30C738BE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08" y="1676401"/>
            <a:ext cx="2067785" cy="206778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Asynchronous Programming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Synchronous vs Asynchronous</a:t>
            </a:r>
          </a:p>
        </p:txBody>
      </p:sp>
    </p:spTree>
    <p:extLst>
      <p:ext uri="{BB962C8B-B14F-4D97-AF65-F5344CB8AC3E}">
        <p14:creationId xmlns:p14="http://schemas.microsoft.com/office/powerpoint/2010/main" val="344520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3808</TotalTime>
  <Words>2384</Words>
  <Application>Microsoft Office PowerPoint</Application>
  <PresentationFormat>Широк екран</PresentationFormat>
  <Paragraphs>440</Paragraphs>
  <Slides>43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1_SoftUni</vt:lpstr>
      <vt:lpstr>Asynchronous Programming and Promises</vt:lpstr>
      <vt:lpstr>Table of Contents</vt:lpstr>
      <vt:lpstr>Have a Question?</vt:lpstr>
      <vt:lpstr>AJAX</vt:lpstr>
      <vt:lpstr>What is AJAX?</vt:lpstr>
      <vt:lpstr>AJAX: Workflow</vt:lpstr>
      <vt:lpstr>Using the XMLHttpRequest Object</vt:lpstr>
      <vt:lpstr>XMLHttpRequest – Standard API for AJAX</vt:lpstr>
      <vt:lpstr>Synchronous vs Asynchronous</vt:lpstr>
      <vt:lpstr>Asynchronous Programming in JS</vt:lpstr>
      <vt:lpstr>Asynchronous Programming</vt:lpstr>
      <vt:lpstr>Asynchronous Programming – Example</vt:lpstr>
      <vt:lpstr>Callbacks</vt:lpstr>
      <vt:lpstr>Event Loop</vt:lpstr>
      <vt:lpstr>Promises</vt:lpstr>
      <vt:lpstr>What is a Promise?</vt:lpstr>
      <vt:lpstr>Promise Flowchart</vt:lpstr>
      <vt:lpstr>Promise.then() – Example</vt:lpstr>
      <vt:lpstr>Promise.catch() – Example</vt:lpstr>
      <vt:lpstr>Promise Methods</vt:lpstr>
      <vt:lpstr>Promise Methods (2)</vt:lpstr>
      <vt:lpstr>What is Fetch?</vt:lpstr>
      <vt:lpstr>Basic Fetch Request</vt:lpstr>
      <vt:lpstr>GET Request</vt:lpstr>
      <vt:lpstr>POST Request</vt:lpstr>
      <vt:lpstr>Body Methods</vt:lpstr>
      <vt:lpstr>Response Types</vt:lpstr>
      <vt:lpstr>Chaining Promises</vt:lpstr>
      <vt:lpstr>Problem: Load GitHub Commits</vt:lpstr>
      <vt:lpstr>Async / Await</vt:lpstr>
      <vt:lpstr>Async Functions</vt:lpstr>
      <vt:lpstr>Async Functions (2)</vt:lpstr>
      <vt:lpstr>Async Functions (3)</vt:lpstr>
      <vt:lpstr>Async/Await vs Promise.then</vt:lpstr>
      <vt:lpstr>Error Handling</vt:lpstr>
      <vt:lpstr>Sequential Execution</vt:lpstr>
      <vt:lpstr>Concurrent Execution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</dc:creator>
  <cp:keywords>JS; JavaScript; programming; course; Fetch;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33</cp:revision>
  <dcterms:created xsi:type="dcterms:W3CDTF">2018-05-23T13:08:44Z</dcterms:created>
  <dcterms:modified xsi:type="dcterms:W3CDTF">2022-02-18T09:21:13Z</dcterms:modified>
  <cp:category>JS; JavaScript; front-end; AJAX; REST; ES6; Web development; computer programming; programming</cp:category>
</cp:coreProperties>
</file>