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61" r:id="rId22"/>
    <p:sldId id="262" r:id="rId23"/>
    <p:sldId id="260" r:id="rId24"/>
    <p:sldId id="263" r:id="rId25"/>
    <p:sldId id="264" r:id="rId26"/>
    <p:sldId id="265" r:id="rId27"/>
    <p:sldId id="266" r:id="rId28"/>
    <p:sldId id="267" r:id="rId29"/>
    <p:sldId id="284" r:id="rId30"/>
    <p:sldId id="285" r:id="rId31"/>
    <p:sldId id="286" r:id="rId32"/>
    <p:sldId id="287" r:id="rId33"/>
    <p:sldId id="288" r:id="rId34"/>
    <p:sldId id="291" r:id="rId35"/>
    <p:sldId id="292" r:id="rId36"/>
    <p:sldId id="293" r:id="rId37"/>
    <p:sldId id="295" r:id="rId38"/>
    <p:sldId id="294" r:id="rId39"/>
    <p:sldId id="296" r:id="rId40"/>
    <p:sldId id="289"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420177C-99D7-4873-A17A-B7F71AE3895A}" type="datetimeFigureOut">
              <a:rPr lang="tr-TR" smtClean="0"/>
              <a:t>25.04.2022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91666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420177C-99D7-4873-A17A-B7F71AE3895A}" type="datetimeFigureOut">
              <a:rPr lang="tr-TR" smtClean="0"/>
              <a:t>25.04.2022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249760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420177C-99D7-4873-A17A-B7F71AE3895A}" type="datetimeFigureOut">
              <a:rPr lang="tr-TR" smtClean="0"/>
              <a:t>25.04.2022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29836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420177C-99D7-4873-A17A-B7F71AE3895A}" type="datetimeFigureOut">
              <a:rPr lang="tr-TR" smtClean="0"/>
              <a:t>25.04.2022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280042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0177C-99D7-4873-A17A-B7F71AE3895A}" type="datetimeFigureOut">
              <a:rPr lang="tr-TR" smtClean="0"/>
              <a:t>25.04.2022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275902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420177C-99D7-4873-A17A-B7F71AE3895A}" type="datetimeFigureOut">
              <a:rPr lang="tr-TR" smtClean="0"/>
              <a:t>25.04.2022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164564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420177C-99D7-4873-A17A-B7F71AE3895A}" type="datetimeFigureOut">
              <a:rPr lang="tr-TR" smtClean="0"/>
              <a:t>25.04.2022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149723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420177C-99D7-4873-A17A-B7F71AE3895A}" type="datetimeFigureOut">
              <a:rPr lang="tr-TR" smtClean="0"/>
              <a:t>25.04.2022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192150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0177C-99D7-4873-A17A-B7F71AE3895A}" type="datetimeFigureOut">
              <a:rPr lang="tr-TR" smtClean="0"/>
              <a:t>25.04.2022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394830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0177C-99D7-4873-A17A-B7F71AE3895A}" type="datetimeFigureOut">
              <a:rPr lang="tr-TR" smtClean="0"/>
              <a:t>25.04.2022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78857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0177C-99D7-4873-A17A-B7F71AE3895A}" type="datetimeFigureOut">
              <a:rPr lang="tr-TR" smtClean="0"/>
              <a:t>25.04.2022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8EC007-DAE2-4F9F-8DF1-CC5021A979A0}" type="slidenum">
              <a:rPr lang="tr-TR" smtClean="0"/>
              <a:t>‹#›</a:t>
            </a:fld>
            <a:endParaRPr lang="tr-TR"/>
          </a:p>
        </p:txBody>
      </p:sp>
    </p:spTree>
    <p:extLst>
      <p:ext uri="{BB962C8B-B14F-4D97-AF65-F5344CB8AC3E}">
        <p14:creationId xmlns:p14="http://schemas.microsoft.com/office/powerpoint/2010/main" val="27173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0177C-99D7-4873-A17A-B7F71AE3895A}" type="datetimeFigureOut">
              <a:rPr lang="tr-TR" smtClean="0"/>
              <a:t>25.04.2022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EC007-DAE2-4F9F-8DF1-CC5021A979A0}" type="slidenum">
              <a:rPr lang="tr-TR" smtClean="0"/>
              <a:t>‹#›</a:t>
            </a:fld>
            <a:endParaRPr lang="tr-TR"/>
          </a:p>
        </p:txBody>
      </p:sp>
    </p:spTree>
    <p:extLst>
      <p:ext uri="{BB962C8B-B14F-4D97-AF65-F5344CB8AC3E}">
        <p14:creationId xmlns:p14="http://schemas.microsoft.com/office/powerpoint/2010/main" val="32222157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More CNN concepts</a:t>
            </a:r>
            <a:endParaRPr lang="tr-TR" b="1" dirty="0"/>
          </a:p>
        </p:txBody>
      </p:sp>
      <p:sp>
        <p:nvSpPr>
          <p:cNvPr id="3" name="Subtitle 2"/>
          <p:cNvSpPr>
            <a:spLocks noGrp="1"/>
          </p:cNvSpPr>
          <p:nvPr>
            <p:ph type="subTitle" idx="1"/>
          </p:nvPr>
        </p:nvSpPr>
        <p:spPr/>
        <p:txBody>
          <a:bodyPr/>
          <a:lstStyle/>
          <a:p>
            <a:r>
              <a:rPr lang="en-US" sz="6000" dirty="0" smtClean="0"/>
              <a:t>OG</a:t>
            </a:r>
            <a:endParaRPr lang="tr-TR" sz="6000" dirty="0"/>
          </a:p>
        </p:txBody>
      </p:sp>
    </p:spTree>
    <p:extLst>
      <p:ext uri="{BB962C8B-B14F-4D97-AF65-F5344CB8AC3E}">
        <p14:creationId xmlns:p14="http://schemas.microsoft.com/office/powerpoint/2010/main" val="2027959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Pooling layers</a:t>
            </a:r>
            <a:endParaRPr lang="tr-TR" b="1" dirty="0"/>
          </a:p>
        </p:txBody>
      </p:sp>
      <p:sp>
        <p:nvSpPr>
          <p:cNvPr id="3" name="Content Placeholder 2"/>
          <p:cNvSpPr>
            <a:spLocks noGrp="1"/>
          </p:cNvSpPr>
          <p:nvPr>
            <p:ph idx="1"/>
          </p:nvPr>
        </p:nvSpPr>
        <p:spPr/>
        <p:txBody>
          <a:bodyPr>
            <a:normAutofit lnSpcReduction="10000"/>
          </a:bodyPr>
          <a:lstStyle/>
          <a:p>
            <a:r>
              <a:rPr lang="en-US" dirty="0" smtClean="0"/>
              <a:t>Pooling is reducing the dimensionality of the problem (speed the algorithm)  Scientists chose this name `pooling` not shrinking just to be cool</a:t>
            </a:r>
          </a:p>
          <a:p>
            <a:r>
              <a:rPr lang="en-US" dirty="0" smtClean="0"/>
              <a:t>Pooling is useful against </a:t>
            </a:r>
            <a:r>
              <a:rPr lang="en-US" b="1" dirty="0" smtClean="0"/>
              <a:t>overfitting (I  show you types of pooling in the  other presentation)</a:t>
            </a:r>
          </a:p>
          <a:p>
            <a:r>
              <a:rPr lang="en-US" dirty="0" smtClean="0"/>
              <a:t>NN can know the rough area of an object in the image( if you have a cloud in an image you don’t need full coordinates)</a:t>
            </a:r>
          </a:p>
          <a:p>
            <a:r>
              <a:rPr lang="en-US" dirty="0" smtClean="0"/>
              <a:t>Apply pooling after Convolution layer</a:t>
            </a:r>
          </a:p>
          <a:p>
            <a:r>
              <a:rPr lang="en-US" dirty="0" smtClean="0"/>
              <a:t>Pooling makes noise, therefore it is harder for the network to learn this </a:t>
            </a:r>
            <a:r>
              <a:rPr lang="en-US" b="1" dirty="0" smtClean="0"/>
              <a:t>noise </a:t>
            </a:r>
            <a:r>
              <a:rPr lang="en-US" dirty="0" smtClean="0"/>
              <a:t>thus it is harder to </a:t>
            </a:r>
            <a:r>
              <a:rPr lang="en-US" b="1" dirty="0" err="1" smtClean="0"/>
              <a:t>overfit</a:t>
            </a:r>
            <a:endParaRPr lang="tr-TR" dirty="0"/>
          </a:p>
        </p:txBody>
      </p:sp>
    </p:spTree>
    <p:extLst>
      <p:ext uri="{BB962C8B-B14F-4D97-AF65-F5344CB8AC3E}">
        <p14:creationId xmlns:p14="http://schemas.microsoft.com/office/powerpoint/2010/main" val="7967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OMG what H$!* is striding</a:t>
            </a:r>
            <a:endParaRPr lang="tr-TR" dirty="0"/>
          </a:p>
        </p:txBody>
      </p:sp>
      <p:sp>
        <p:nvSpPr>
          <p:cNvPr id="3" name="Content Placeholder 2"/>
          <p:cNvSpPr>
            <a:spLocks noGrp="1"/>
          </p:cNvSpPr>
          <p:nvPr>
            <p:ph idx="1"/>
          </p:nvPr>
        </p:nvSpPr>
        <p:spPr/>
        <p:txBody>
          <a:bodyPr>
            <a:normAutofit lnSpcReduction="10000"/>
          </a:bodyPr>
          <a:lstStyle/>
          <a:p>
            <a:r>
              <a:rPr lang="en-US" dirty="0" smtClean="0"/>
              <a:t>Stride: How much Kernel moves at each step</a:t>
            </a:r>
          </a:p>
          <a:p>
            <a:r>
              <a:rPr lang="en-US" dirty="0" smtClean="0"/>
              <a:t>Check </a:t>
            </a:r>
            <a:r>
              <a:rPr lang="en-US" dirty="0" err="1" smtClean="0"/>
              <a:t>github</a:t>
            </a:r>
            <a:r>
              <a:rPr lang="en-US" dirty="0" smtClean="0"/>
              <a:t> link in other presentation</a:t>
            </a:r>
          </a:p>
          <a:p>
            <a:r>
              <a:rPr lang="en-US" dirty="0" smtClean="0"/>
              <a:t>Stride can be any number!</a:t>
            </a:r>
          </a:p>
          <a:p>
            <a:r>
              <a:rPr lang="en-US" dirty="0" smtClean="0"/>
              <a:t>Usually start with stride number equals to kernel side</a:t>
            </a:r>
          </a:p>
          <a:p>
            <a:r>
              <a:rPr lang="en-US" dirty="0" smtClean="0"/>
              <a:t>For example: have 2x2 max pooling with stride 2</a:t>
            </a:r>
          </a:p>
          <a:p>
            <a:r>
              <a:rPr lang="en-US" dirty="0" smtClean="0"/>
              <a:t>Observe the link for visualization</a:t>
            </a:r>
          </a:p>
          <a:p>
            <a:r>
              <a:rPr lang="en-US" dirty="0" smtClean="0"/>
              <a:t>Hint: Start with square kernel initially</a:t>
            </a:r>
          </a:p>
          <a:p>
            <a:r>
              <a:rPr lang="en-US" dirty="0" smtClean="0"/>
              <a:t>Kernel size: choose </a:t>
            </a:r>
            <a:r>
              <a:rPr lang="en-US" b="1" dirty="0" smtClean="0"/>
              <a:t>odd</a:t>
            </a:r>
            <a:r>
              <a:rPr lang="en-US" dirty="0" smtClean="0"/>
              <a:t> number ( to have one pixel to focus in the middle!!!!)  (example:3x3)</a:t>
            </a:r>
            <a:endParaRPr lang="tr-TR" dirty="0"/>
          </a:p>
        </p:txBody>
      </p:sp>
    </p:spTree>
    <p:extLst>
      <p:ext uri="{BB962C8B-B14F-4D97-AF65-F5344CB8AC3E}">
        <p14:creationId xmlns:p14="http://schemas.microsoft.com/office/powerpoint/2010/main" val="1694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579" y="172620"/>
            <a:ext cx="10515600" cy="870117"/>
          </a:xfrm>
        </p:spPr>
        <p:txBody>
          <a:bodyPr/>
          <a:lstStyle/>
          <a:p>
            <a:r>
              <a:rPr lang="en-US" dirty="0" smtClean="0"/>
              <a:t>DIMENSIONS	</a:t>
            </a:r>
            <a:endParaRPr lang="tr-TR" dirty="0"/>
          </a:p>
        </p:txBody>
      </p:sp>
      <p:sp>
        <p:nvSpPr>
          <p:cNvPr id="3" name="Content Placeholder 2"/>
          <p:cNvSpPr>
            <a:spLocks noGrp="1"/>
          </p:cNvSpPr>
          <p:nvPr>
            <p:ph idx="1"/>
          </p:nvPr>
        </p:nvSpPr>
        <p:spPr>
          <a:xfrm>
            <a:off x="838200" y="1042737"/>
            <a:ext cx="10515600" cy="5134226"/>
          </a:xfrm>
        </p:spPr>
        <p:txBody>
          <a:bodyPr/>
          <a:lstStyle/>
          <a:p>
            <a:r>
              <a:rPr lang="en-US" dirty="0" smtClean="0"/>
              <a:t>If you have a color image of 32x32   your input is 32x32x3</a:t>
            </a:r>
          </a:p>
          <a:p>
            <a:r>
              <a:rPr lang="en-US" dirty="0" smtClean="0"/>
              <a:t>As an example use Convolutional layer by 10x5x5x3</a:t>
            </a:r>
          </a:p>
          <a:p>
            <a:r>
              <a:rPr lang="en-US" dirty="0" smtClean="0"/>
              <a:t>Above means with 10 kernels:</a:t>
            </a:r>
          </a:p>
          <a:p>
            <a:r>
              <a:rPr lang="en-US" dirty="0" smtClean="0"/>
              <a:t>(32x32x3) * (10x5x5x3)  =</a:t>
            </a:r>
          </a:p>
          <a:p>
            <a:r>
              <a:rPr lang="en-US" dirty="0" smtClean="0"/>
              <a:t>We ignore the edges that’s why we have four sides </a:t>
            </a:r>
            <a:r>
              <a:rPr lang="en-US" b="1" dirty="0" smtClean="0"/>
              <a:t>truncated (so 28)</a:t>
            </a:r>
          </a:p>
          <a:p>
            <a:r>
              <a:rPr lang="en-US" b="1" dirty="0" smtClean="0"/>
              <a:t>28x28 (feature map) </a:t>
            </a:r>
            <a:r>
              <a:rPr lang="en-US" dirty="0" smtClean="0"/>
              <a:t> but we have 10 kernels: 10 feature maps</a:t>
            </a:r>
          </a:p>
          <a:p>
            <a:r>
              <a:rPr lang="en-US" dirty="0" smtClean="0"/>
              <a:t>Output is: 28x28x10</a:t>
            </a:r>
          </a:p>
          <a:p>
            <a:r>
              <a:rPr lang="en-US" dirty="0" smtClean="0"/>
              <a:t>Lets apply max pooling now</a:t>
            </a:r>
          </a:p>
          <a:p>
            <a:r>
              <a:rPr lang="en-US" dirty="0" smtClean="0"/>
              <a:t>(28x28x10) /2  = (14x14x10)</a:t>
            </a:r>
          </a:p>
        </p:txBody>
      </p:sp>
    </p:spTree>
    <p:extLst>
      <p:ext uri="{BB962C8B-B14F-4D97-AF65-F5344CB8AC3E}">
        <p14:creationId xmlns:p14="http://schemas.microsoft.com/office/powerpoint/2010/main" val="393862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smtClean="0"/>
              <a:t>Input     -&gt;   Convolution1 </a:t>
            </a:r>
            <a:r>
              <a:rPr lang="en-US" dirty="0"/>
              <a:t>-&gt; </a:t>
            </a:r>
            <a:r>
              <a:rPr lang="en-US" dirty="0" smtClean="0"/>
              <a:t>Max pool</a:t>
            </a:r>
            <a:r>
              <a:rPr lang="en-US" dirty="0"/>
              <a:t> -&gt; </a:t>
            </a:r>
            <a:r>
              <a:rPr lang="en-US" dirty="0" smtClean="0"/>
              <a:t> Convolution2(another)</a:t>
            </a:r>
          </a:p>
          <a:p>
            <a:r>
              <a:rPr lang="en-US" dirty="0" smtClean="0"/>
              <a:t>32x32x3 </a:t>
            </a:r>
            <a:r>
              <a:rPr lang="en-US" dirty="0"/>
              <a:t>-&gt;</a:t>
            </a:r>
            <a:r>
              <a:rPr lang="en-US" dirty="0" smtClean="0"/>
              <a:t>   28x28x10 </a:t>
            </a:r>
            <a:r>
              <a:rPr lang="en-US" dirty="0"/>
              <a:t>-&gt;</a:t>
            </a:r>
            <a:r>
              <a:rPr lang="en-US" dirty="0" smtClean="0"/>
              <a:t>    14x14x10 </a:t>
            </a:r>
            <a:r>
              <a:rPr lang="en-US" dirty="0"/>
              <a:t>-&gt;</a:t>
            </a:r>
            <a:r>
              <a:rPr lang="en-US" dirty="0" smtClean="0"/>
              <a:t>        12x12x6</a:t>
            </a:r>
          </a:p>
          <a:p>
            <a:endParaRPr lang="en-US" dirty="0" smtClean="0"/>
          </a:p>
          <a:p>
            <a:r>
              <a:rPr lang="en-US" b="1" dirty="0" smtClean="0"/>
              <a:t>Above 12x12x6 because: 14x14x10 -&gt;  6x (3x3x10) -&gt;  12x12x6</a:t>
            </a:r>
          </a:p>
          <a:p>
            <a:r>
              <a:rPr lang="en-US" b="1" dirty="0" smtClean="0"/>
              <a:t>Good news: you don’t care about this calculation when you use high level libraries</a:t>
            </a:r>
            <a:endParaRPr lang="en-US" b="1" dirty="0"/>
          </a:p>
          <a:p>
            <a:endParaRPr lang="en-US" dirty="0" smtClean="0"/>
          </a:p>
          <a:p>
            <a:endParaRPr lang="tr-TR" dirty="0"/>
          </a:p>
        </p:txBody>
      </p:sp>
    </p:spTree>
    <p:extLst>
      <p:ext uri="{BB962C8B-B14F-4D97-AF65-F5344CB8AC3E}">
        <p14:creationId xmlns:p14="http://schemas.microsoft.com/office/powerpoint/2010/main" val="6232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A Revision of Activation functions</a:t>
            </a:r>
            <a:endParaRPr lang="tr-TR" dirty="0"/>
          </a:p>
        </p:txBody>
      </p:sp>
      <p:sp>
        <p:nvSpPr>
          <p:cNvPr id="3" name="Content Placeholder 2"/>
          <p:cNvSpPr>
            <a:spLocks noGrp="1"/>
          </p:cNvSpPr>
          <p:nvPr>
            <p:ph idx="1"/>
          </p:nvPr>
        </p:nvSpPr>
        <p:spPr>
          <a:xfrm>
            <a:off x="838200" y="1171074"/>
            <a:ext cx="10515600" cy="5005889"/>
          </a:xfrm>
        </p:spPr>
        <p:txBody>
          <a:bodyPr/>
          <a:lstStyle/>
          <a:p>
            <a:r>
              <a:rPr lang="en-US" dirty="0" smtClean="0"/>
              <a:t>We want nonlinear behavior by stacking layers on top of each other</a:t>
            </a:r>
          </a:p>
          <a:p>
            <a:r>
              <a:rPr lang="en-US" dirty="0" smtClean="0"/>
              <a:t>In this way this </a:t>
            </a:r>
            <a:r>
              <a:rPr lang="en-US" dirty="0" err="1" smtClean="0"/>
              <a:t>architechture</a:t>
            </a:r>
            <a:r>
              <a:rPr lang="en-US" dirty="0" smtClean="0"/>
              <a:t> is stronger than just </a:t>
            </a:r>
            <a:r>
              <a:rPr lang="en-US" b="1" dirty="0" smtClean="0"/>
              <a:t>summing.</a:t>
            </a:r>
          </a:p>
          <a:p>
            <a:r>
              <a:rPr lang="en-US" dirty="0" smtClean="0"/>
              <a:t>SAY GOODBYE TO LINEAR REGRESSION IN Deep NNs we have nonlinearity</a:t>
            </a:r>
          </a:p>
          <a:p>
            <a:r>
              <a:rPr lang="en-US" dirty="0" smtClean="0"/>
              <a:t>Non-linearity + layer</a:t>
            </a:r>
          </a:p>
          <a:p>
            <a:r>
              <a:rPr lang="en-US" dirty="0" smtClean="0"/>
              <a:t>Linear Layer + </a:t>
            </a:r>
            <a:r>
              <a:rPr lang="en-US" dirty="0"/>
              <a:t>Linear Layer + Linear Layer </a:t>
            </a:r>
            <a:r>
              <a:rPr lang="en-US" dirty="0" smtClean="0"/>
              <a:t>-&gt; Linear (</a:t>
            </a:r>
            <a:r>
              <a:rPr lang="en-US" b="1" dirty="0" smtClean="0"/>
              <a:t>boring)</a:t>
            </a:r>
            <a:endParaRPr lang="en-US" dirty="0"/>
          </a:p>
          <a:p>
            <a:endParaRPr lang="en-US" dirty="0"/>
          </a:p>
          <a:p>
            <a:endParaRPr lang="en-US" dirty="0" smtClean="0"/>
          </a:p>
        </p:txBody>
      </p:sp>
    </p:spTree>
    <p:extLst>
      <p:ext uri="{BB962C8B-B14F-4D97-AF65-F5344CB8AC3E}">
        <p14:creationId xmlns:p14="http://schemas.microsoft.com/office/powerpoint/2010/main" val="302981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9812"/>
            <a:ext cx="10515600" cy="5487152"/>
          </a:xfrm>
        </p:spPr>
        <p:txBody>
          <a:bodyPr>
            <a:normAutofit/>
          </a:bodyPr>
          <a:lstStyle/>
          <a:p>
            <a:r>
              <a:rPr lang="en-US" dirty="0" smtClean="0"/>
              <a:t>I hope you remember RELU, it’s the most common activation functions, we use it or we use its </a:t>
            </a:r>
            <a:r>
              <a:rPr lang="en-US" b="1" dirty="0" smtClean="0"/>
              <a:t>derivations</a:t>
            </a:r>
          </a:p>
          <a:p>
            <a:r>
              <a:rPr lang="en-US" b="1" dirty="0" smtClean="0"/>
              <a:t>RELU: </a:t>
            </a:r>
            <a:r>
              <a:rPr lang="en-US" dirty="0" smtClean="0"/>
              <a:t>its output is simply the input ( if the input is greater than zero)</a:t>
            </a:r>
          </a:p>
          <a:p>
            <a:r>
              <a:rPr lang="en-US" dirty="0" smtClean="0"/>
              <a:t>Otherwise it returns zero ( check NN. Materials for my explanation)</a:t>
            </a:r>
          </a:p>
          <a:p>
            <a:r>
              <a:rPr lang="en-US" dirty="0" err="1" smtClean="0"/>
              <a:t>Softmax</a:t>
            </a:r>
            <a:r>
              <a:rPr lang="en-US" dirty="0" smtClean="0"/>
              <a:t> is used for dealing classification.</a:t>
            </a:r>
          </a:p>
          <a:p>
            <a:r>
              <a:rPr lang="en-US" dirty="0" err="1" smtClean="0"/>
              <a:t>Softmax</a:t>
            </a:r>
            <a:r>
              <a:rPr lang="en-US" dirty="0" smtClean="0"/>
              <a:t> is to transform arbitrary large or small numbers that come out of previous layers and fit them into valid probability distribution</a:t>
            </a:r>
          </a:p>
          <a:p>
            <a:r>
              <a:rPr lang="en-US" dirty="0" smtClean="0"/>
              <a:t>(multi class </a:t>
            </a:r>
            <a:r>
              <a:rPr lang="en-US" dirty="0" err="1" smtClean="0"/>
              <a:t>classificaition</a:t>
            </a:r>
            <a:r>
              <a:rPr lang="en-US" dirty="0" smtClean="0"/>
              <a:t>) ( always use at the final layer)</a:t>
            </a:r>
          </a:p>
          <a:p>
            <a:endParaRPr lang="en-US" dirty="0"/>
          </a:p>
          <a:p>
            <a:r>
              <a:rPr lang="en-US" dirty="0" smtClean="0"/>
              <a:t>Sigmoid is sigmoid, binary classification</a:t>
            </a:r>
          </a:p>
        </p:txBody>
      </p:sp>
    </p:spTree>
    <p:extLst>
      <p:ext uri="{BB962C8B-B14F-4D97-AF65-F5344CB8AC3E}">
        <p14:creationId xmlns:p14="http://schemas.microsoft.com/office/powerpoint/2010/main" val="2857622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stopping</a:t>
            </a:r>
            <a:endParaRPr lang="tr-TR" dirty="0"/>
          </a:p>
        </p:txBody>
      </p:sp>
      <p:sp>
        <p:nvSpPr>
          <p:cNvPr id="3" name="Content Placeholder 2"/>
          <p:cNvSpPr>
            <a:spLocks noGrp="1"/>
          </p:cNvSpPr>
          <p:nvPr>
            <p:ph idx="1"/>
          </p:nvPr>
        </p:nvSpPr>
        <p:spPr/>
        <p:txBody>
          <a:bodyPr/>
          <a:lstStyle/>
          <a:p>
            <a:r>
              <a:rPr lang="en-US" dirty="0" smtClean="0"/>
              <a:t>Don’t fit the data perfectly (when it captures noise but not general idea)</a:t>
            </a:r>
          </a:p>
          <a:p>
            <a:r>
              <a:rPr lang="en-US" dirty="0" smtClean="0"/>
              <a:t>Train using training set, test using test data. ( I hope you remember)</a:t>
            </a:r>
          </a:p>
          <a:p>
            <a:r>
              <a:rPr lang="en-US" dirty="0" smtClean="0"/>
              <a:t>How about we stop the training before the predetermined completion to avoid </a:t>
            </a:r>
            <a:r>
              <a:rPr lang="en-US" b="1" dirty="0" smtClean="0"/>
              <a:t>validation loss-training loss gap(</a:t>
            </a:r>
            <a:r>
              <a:rPr lang="en-US" b="1" dirty="0" err="1" smtClean="0"/>
              <a:t>overfit</a:t>
            </a:r>
            <a:r>
              <a:rPr lang="en-US" b="1" dirty="0" smtClean="0"/>
              <a:t>)</a:t>
            </a:r>
          </a:p>
          <a:p>
            <a:r>
              <a:rPr lang="en-US" dirty="0" smtClean="0"/>
              <a:t>This is early stopping.</a:t>
            </a:r>
            <a:endParaRPr lang="tr-TR" dirty="0"/>
          </a:p>
        </p:txBody>
      </p:sp>
    </p:spTree>
    <p:extLst>
      <p:ext uri="{BB962C8B-B14F-4D97-AF65-F5344CB8AC3E}">
        <p14:creationId xmlns:p14="http://schemas.microsoft.com/office/powerpoint/2010/main" val="12339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ptimizers</a:t>
            </a:r>
            <a:endParaRPr lang="tr-TR" dirty="0"/>
          </a:p>
        </p:txBody>
      </p:sp>
      <p:sp>
        <p:nvSpPr>
          <p:cNvPr id="3" name="Content Placeholder 2"/>
          <p:cNvSpPr>
            <a:spLocks noGrp="1"/>
          </p:cNvSpPr>
          <p:nvPr>
            <p:ph idx="1"/>
          </p:nvPr>
        </p:nvSpPr>
        <p:spPr/>
        <p:txBody>
          <a:bodyPr/>
          <a:lstStyle/>
          <a:p>
            <a:r>
              <a:rPr lang="en-US" dirty="0" smtClean="0"/>
              <a:t>Prepare yourself for the best definition of ML</a:t>
            </a:r>
          </a:p>
          <a:p>
            <a:r>
              <a:rPr lang="en-US" dirty="0" smtClean="0"/>
              <a:t>Machine learning is a process that the computer </a:t>
            </a:r>
            <a:r>
              <a:rPr lang="en-US" b="1" dirty="0" smtClean="0"/>
              <a:t>gradually</a:t>
            </a:r>
            <a:r>
              <a:rPr lang="en-US" dirty="0"/>
              <a:t> </a:t>
            </a:r>
            <a:r>
              <a:rPr lang="en-US" dirty="0" smtClean="0"/>
              <a:t>learns what parameters or weights fit the training data </a:t>
            </a:r>
            <a:r>
              <a:rPr lang="en-US" b="1" dirty="0" smtClean="0"/>
              <a:t>best. </a:t>
            </a:r>
            <a:r>
              <a:rPr lang="en-US" dirty="0" smtClean="0"/>
              <a:t>(I should have put a picture of happy robot here)</a:t>
            </a:r>
          </a:p>
          <a:p>
            <a:r>
              <a:rPr lang="en-US" dirty="0" smtClean="0"/>
              <a:t>Optimizers are your bread and butter in this case</a:t>
            </a:r>
          </a:p>
          <a:p>
            <a:r>
              <a:rPr lang="en-US" dirty="0" smtClean="0"/>
              <a:t>Minimize the loss function ( how well/bad its doing)</a:t>
            </a:r>
          </a:p>
          <a:p>
            <a:r>
              <a:rPr lang="en-US" dirty="0" err="1" smtClean="0"/>
              <a:t>i.e</a:t>
            </a:r>
            <a:r>
              <a:rPr lang="en-US" dirty="0" smtClean="0"/>
              <a:t>: gradient descent ( size of the step is learning rate</a:t>
            </a:r>
            <a:endParaRPr lang="tr-TR" dirty="0"/>
          </a:p>
        </p:txBody>
      </p:sp>
    </p:spTree>
    <p:extLst>
      <p:ext uri="{BB962C8B-B14F-4D97-AF65-F5344CB8AC3E}">
        <p14:creationId xmlns:p14="http://schemas.microsoft.com/office/powerpoint/2010/main" val="215604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Optimizers cont.</a:t>
            </a:r>
            <a:endParaRPr lang="tr-TR" dirty="0"/>
          </a:p>
        </p:txBody>
      </p:sp>
      <p:sp>
        <p:nvSpPr>
          <p:cNvPr id="3" name="Content Placeholder 2"/>
          <p:cNvSpPr>
            <a:spLocks noGrp="1"/>
          </p:cNvSpPr>
          <p:nvPr>
            <p:ph idx="1"/>
          </p:nvPr>
        </p:nvSpPr>
        <p:spPr/>
        <p:txBody>
          <a:bodyPr/>
          <a:lstStyle/>
          <a:p>
            <a:r>
              <a:rPr lang="en-US" dirty="0" smtClean="0"/>
              <a:t>When gradient descent </a:t>
            </a:r>
            <a:r>
              <a:rPr lang="en-US" dirty="0" err="1" smtClean="0"/>
              <a:t>stucks</a:t>
            </a:r>
            <a:r>
              <a:rPr lang="en-US" dirty="0" smtClean="0"/>
              <a:t> in local minimum, you cry</a:t>
            </a:r>
          </a:p>
          <a:p>
            <a:r>
              <a:rPr lang="en-US" dirty="0" smtClean="0"/>
              <a:t>Or you can use a method which is </a:t>
            </a:r>
            <a:r>
              <a:rPr lang="en-US" b="1" dirty="0" smtClean="0"/>
              <a:t> momentum </a:t>
            </a:r>
            <a:r>
              <a:rPr lang="en-US" dirty="0" smtClean="0"/>
              <a:t>basically how fast you are going to downhill so you can skip local minimums</a:t>
            </a:r>
          </a:p>
          <a:p>
            <a:r>
              <a:rPr lang="en-US" dirty="0" err="1" smtClean="0"/>
              <a:t>AdaGrad</a:t>
            </a:r>
            <a:r>
              <a:rPr lang="en-US" dirty="0"/>
              <a:t> </a:t>
            </a:r>
            <a:r>
              <a:rPr lang="en-US" dirty="0" smtClean="0"/>
              <a:t>and </a:t>
            </a:r>
            <a:r>
              <a:rPr lang="en-US" dirty="0" err="1" smtClean="0"/>
              <a:t>RMSProp</a:t>
            </a:r>
            <a:r>
              <a:rPr lang="en-US" dirty="0" smtClean="0"/>
              <a:t> combined and here is:</a:t>
            </a:r>
          </a:p>
          <a:p>
            <a:r>
              <a:rPr lang="en-US" b="1" dirty="0" smtClean="0">
                <a:solidFill>
                  <a:srgbClr val="FF3399"/>
                </a:solidFill>
              </a:rPr>
              <a:t>ADAM</a:t>
            </a:r>
          </a:p>
          <a:p>
            <a:r>
              <a:rPr lang="en-US" b="1" dirty="0" smtClean="0">
                <a:solidFill>
                  <a:srgbClr val="FF3399"/>
                </a:solidFill>
              </a:rPr>
              <a:t>Adaptive moment estimation( use it initially </a:t>
            </a:r>
            <a:r>
              <a:rPr lang="en-US" b="1" dirty="0">
                <a:solidFill>
                  <a:srgbClr val="FF3399"/>
                </a:solidFill>
              </a:rPr>
              <a:t>)</a:t>
            </a:r>
            <a:endParaRPr lang="tr-TR" b="1" dirty="0">
              <a:solidFill>
                <a:srgbClr val="FF3399"/>
              </a:solidFill>
            </a:endParaRPr>
          </a:p>
        </p:txBody>
      </p:sp>
    </p:spTree>
    <p:extLst>
      <p:ext uri="{BB962C8B-B14F-4D97-AF65-F5344CB8AC3E}">
        <p14:creationId xmlns:p14="http://schemas.microsoft.com/office/powerpoint/2010/main" val="382748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MNIST</a:t>
            </a:r>
            <a:endParaRPr lang="tr-TR" dirty="0"/>
          </a:p>
        </p:txBody>
      </p:sp>
      <p:sp>
        <p:nvSpPr>
          <p:cNvPr id="3" name="Content Placeholder 2"/>
          <p:cNvSpPr>
            <a:spLocks noGrp="1"/>
          </p:cNvSpPr>
          <p:nvPr>
            <p:ph idx="1"/>
          </p:nvPr>
        </p:nvSpPr>
        <p:spPr/>
        <p:txBody>
          <a:bodyPr/>
          <a:lstStyle/>
          <a:p>
            <a:r>
              <a:rPr lang="en-US" dirty="0" smtClean="0"/>
              <a:t>You have 28x28 input , start with 3x3 and experiment!</a:t>
            </a:r>
          </a:p>
          <a:p>
            <a:r>
              <a:rPr lang="en-US" dirty="0" smtClean="0"/>
              <a:t>Do not ever try to generalize how to select parameters ( this is not a mathematics course) ( for each dataset and each CNN you will have different parameters! )</a:t>
            </a:r>
          </a:p>
          <a:p>
            <a:r>
              <a:rPr lang="en-US" dirty="0" smtClean="0"/>
              <a:t>Use </a:t>
            </a:r>
            <a:r>
              <a:rPr lang="en-US" dirty="0" err="1" smtClean="0"/>
              <a:t>ReLU</a:t>
            </a:r>
            <a:r>
              <a:rPr lang="en-US" dirty="0" smtClean="0"/>
              <a:t> for CONV layer ( behaves normal mostly)</a:t>
            </a:r>
          </a:p>
          <a:p>
            <a:r>
              <a:rPr lang="en-US" b="1" dirty="0" smtClean="0"/>
              <a:t>Number of Kernels</a:t>
            </a:r>
            <a:r>
              <a:rPr lang="en-US" dirty="0" smtClean="0"/>
              <a:t>: again. </a:t>
            </a:r>
            <a:r>
              <a:rPr lang="en-US" b="1" dirty="0" err="1" smtClean="0"/>
              <a:t>Arbitrarely</a:t>
            </a:r>
            <a:r>
              <a:rPr lang="en-US" b="1" dirty="0" smtClean="0"/>
              <a:t> chose!</a:t>
            </a:r>
            <a:endParaRPr lang="en-US" dirty="0" smtClean="0"/>
          </a:p>
          <a:p>
            <a:endParaRPr lang="tr-TR" dirty="0"/>
          </a:p>
        </p:txBody>
      </p:sp>
    </p:spTree>
    <p:extLst>
      <p:ext uri="{BB962C8B-B14F-4D97-AF65-F5344CB8AC3E}">
        <p14:creationId xmlns:p14="http://schemas.microsoft.com/office/powerpoint/2010/main" val="257268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transformations, kernels</a:t>
            </a:r>
            <a:endParaRPr lang="tr-TR" dirty="0"/>
          </a:p>
        </p:txBody>
      </p:sp>
      <p:sp>
        <p:nvSpPr>
          <p:cNvPr id="3" name="Content Placeholder 2"/>
          <p:cNvSpPr>
            <a:spLocks noGrp="1"/>
          </p:cNvSpPr>
          <p:nvPr>
            <p:ph idx="1"/>
          </p:nvPr>
        </p:nvSpPr>
        <p:spPr/>
        <p:txBody>
          <a:bodyPr>
            <a:normAutofit fontScale="92500" lnSpcReduction="20000"/>
          </a:bodyPr>
          <a:lstStyle/>
          <a:p>
            <a:r>
              <a:rPr lang="en-US" dirty="0" smtClean="0"/>
              <a:t>Kernel is the basic building block of filters or CNN!</a:t>
            </a:r>
          </a:p>
          <a:p>
            <a:r>
              <a:rPr lang="en-US" b="1" dirty="0" smtClean="0"/>
              <a:t>Blurring</a:t>
            </a:r>
            <a:r>
              <a:rPr lang="en-US" dirty="0" smtClean="0"/>
              <a:t> is averaging the values with its </a:t>
            </a:r>
            <a:r>
              <a:rPr lang="en-US" dirty="0" err="1" smtClean="0"/>
              <a:t>neighbours</a:t>
            </a:r>
            <a:r>
              <a:rPr lang="en-US" dirty="0" smtClean="0"/>
              <a:t>  (0-255) RGB</a:t>
            </a:r>
          </a:p>
          <a:p>
            <a:r>
              <a:rPr lang="en-US" dirty="0" smtClean="0"/>
              <a:t>If you have 9 pixels(9 values) ( can be direct or diagonal </a:t>
            </a:r>
            <a:r>
              <a:rPr lang="en-US" dirty="0" err="1" smtClean="0"/>
              <a:t>neighbours</a:t>
            </a:r>
            <a:r>
              <a:rPr lang="en-US" dirty="0" smtClean="0"/>
              <a:t>)</a:t>
            </a:r>
          </a:p>
          <a:p>
            <a:r>
              <a:rPr lang="en-US" b="1" dirty="0" smtClean="0"/>
              <a:t>Sharpening </a:t>
            </a:r>
            <a:r>
              <a:rPr lang="en-US" dirty="0" smtClean="0"/>
              <a:t> highlight the difference in pixel values (opposite)</a:t>
            </a:r>
          </a:p>
          <a:p>
            <a:r>
              <a:rPr lang="en-US" dirty="0" smtClean="0"/>
              <a:t>Find the differences between neighbor pixels and double it.</a:t>
            </a:r>
          </a:p>
          <a:p>
            <a:r>
              <a:rPr lang="en-US" dirty="0" smtClean="0"/>
              <a:t>Subtract direct(non diagonal) </a:t>
            </a:r>
            <a:r>
              <a:rPr lang="en-US" dirty="0" err="1" smtClean="0"/>
              <a:t>neighbours</a:t>
            </a:r>
            <a:r>
              <a:rPr lang="en-US" dirty="0" smtClean="0"/>
              <a:t> and subtract them from the center pixel.</a:t>
            </a:r>
          </a:p>
          <a:p>
            <a:r>
              <a:rPr lang="en-US" b="1" dirty="0" smtClean="0"/>
              <a:t>Edge detection </a:t>
            </a:r>
            <a:r>
              <a:rPr lang="en-US" dirty="0" smtClean="0"/>
              <a:t>multiply </a:t>
            </a:r>
            <a:r>
              <a:rPr lang="en-US" dirty="0" err="1" smtClean="0"/>
              <a:t>neighbours</a:t>
            </a:r>
            <a:r>
              <a:rPr lang="en-US" dirty="0" smtClean="0"/>
              <a:t> by -1 and multiply center pixel by 5</a:t>
            </a:r>
          </a:p>
          <a:p>
            <a:r>
              <a:rPr lang="en-US" dirty="0" smtClean="0"/>
              <a:t>This means highlight the edges  or </a:t>
            </a:r>
            <a:r>
              <a:rPr lang="en-US" b="1" dirty="0" smtClean="0"/>
              <a:t>sharpen </a:t>
            </a:r>
            <a:r>
              <a:rPr lang="en-US" dirty="0" smtClean="0"/>
              <a:t>the edges</a:t>
            </a:r>
            <a:endParaRPr lang="en-US" b="1" dirty="0" smtClean="0"/>
          </a:p>
          <a:p>
            <a:endParaRPr lang="en-US" b="1" dirty="0" smtClean="0"/>
          </a:p>
          <a:p>
            <a:pPr marL="0" indent="0">
              <a:buNone/>
            </a:pPr>
            <a:r>
              <a:rPr lang="en-US" b="1" dirty="0" smtClean="0"/>
              <a:t> </a:t>
            </a:r>
          </a:p>
          <a:p>
            <a:endParaRPr lang="tr-TR" dirty="0"/>
          </a:p>
        </p:txBody>
      </p:sp>
    </p:spTree>
    <p:extLst>
      <p:ext uri="{BB962C8B-B14F-4D97-AF65-F5344CB8AC3E}">
        <p14:creationId xmlns:p14="http://schemas.microsoft.com/office/powerpoint/2010/main" val="109761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146"/>
            <a:ext cx="10515600" cy="6039853"/>
          </a:xfrm>
        </p:spPr>
        <p:txBody>
          <a:bodyPr>
            <a:normAutofit/>
          </a:bodyPr>
          <a:lstStyle/>
          <a:p>
            <a:pPr marL="0" indent="0">
              <a:buNone/>
            </a:pPr>
            <a:r>
              <a:rPr lang="en-US" dirty="0" smtClean="0"/>
              <a:t>    28x28x1 –</a:t>
            </a:r>
            <a:r>
              <a:rPr lang="tr-TR" dirty="0" smtClean="0"/>
              <a:t>&gt;</a:t>
            </a:r>
            <a:r>
              <a:rPr lang="tr-TR" dirty="0" smtClean="0">
                <a:solidFill>
                  <a:schemeClr val="accent5">
                    <a:lumMod val="75000"/>
                  </a:schemeClr>
                </a:solidFill>
              </a:rPr>
              <a:t> </a:t>
            </a:r>
            <a:r>
              <a:rPr lang="en-US" dirty="0" smtClean="0">
                <a:solidFill>
                  <a:schemeClr val="accent5">
                    <a:lumMod val="75000"/>
                  </a:schemeClr>
                </a:solidFill>
              </a:rPr>
              <a:t>Conv, 5x5, 50</a:t>
            </a:r>
            <a:r>
              <a:rPr lang="tr-TR" dirty="0" smtClean="0">
                <a:solidFill>
                  <a:schemeClr val="accent5">
                    <a:lumMod val="75000"/>
                  </a:schemeClr>
                </a:solidFill>
              </a:rPr>
              <a:t> </a:t>
            </a:r>
            <a:r>
              <a:rPr lang="en-US" dirty="0">
                <a:solidFill>
                  <a:schemeClr val="accent5">
                    <a:lumMod val="75000"/>
                  </a:schemeClr>
                </a:solidFill>
              </a:rPr>
              <a:t>,</a:t>
            </a:r>
            <a:r>
              <a:rPr lang="en-US" dirty="0" err="1" smtClean="0">
                <a:solidFill>
                  <a:schemeClr val="accent5">
                    <a:lumMod val="75000"/>
                  </a:schemeClr>
                </a:solidFill>
              </a:rPr>
              <a:t>Relu</a:t>
            </a:r>
            <a:r>
              <a:rPr lang="en-US" dirty="0" smtClean="0">
                <a:solidFill>
                  <a:schemeClr val="accent5">
                    <a:lumMod val="75000"/>
                  </a:schemeClr>
                </a:solidFill>
              </a:rPr>
              <a:t> </a:t>
            </a:r>
          </a:p>
          <a:p>
            <a:r>
              <a:rPr lang="en-US" dirty="0" smtClean="0"/>
              <a:t>–</a:t>
            </a:r>
            <a:r>
              <a:rPr lang="tr-TR" dirty="0"/>
              <a:t>&gt;</a:t>
            </a:r>
            <a:r>
              <a:rPr lang="tr-TR" dirty="0" smtClean="0"/>
              <a:t> 24x24x50</a:t>
            </a:r>
            <a:r>
              <a:rPr lang="en-US" dirty="0" smtClean="0"/>
              <a:t> –</a:t>
            </a:r>
            <a:r>
              <a:rPr lang="tr-TR" dirty="0"/>
              <a:t>&gt;</a:t>
            </a:r>
            <a:r>
              <a:rPr lang="tr-TR" dirty="0" smtClean="0">
                <a:solidFill>
                  <a:schemeClr val="accent6">
                    <a:lumMod val="75000"/>
                  </a:schemeClr>
                </a:solidFill>
              </a:rPr>
              <a:t> </a:t>
            </a:r>
            <a:r>
              <a:rPr lang="en-US" dirty="0">
                <a:solidFill>
                  <a:schemeClr val="accent6">
                    <a:lumMod val="75000"/>
                  </a:schemeClr>
                </a:solidFill>
              </a:rPr>
              <a:t>MAX </a:t>
            </a:r>
            <a:r>
              <a:rPr lang="en-US" dirty="0" err="1">
                <a:solidFill>
                  <a:schemeClr val="accent6">
                    <a:lumMod val="75000"/>
                  </a:schemeClr>
                </a:solidFill>
              </a:rPr>
              <a:t>PooL</a:t>
            </a:r>
            <a:r>
              <a:rPr lang="en-US" dirty="0">
                <a:solidFill>
                  <a:schemeClr val="accent6">
                    <a:lumMod val="75000"/>
                  </a:schemeClr>
                </a:solidFill>
              </a:rPr>
              <a:t> 2x2, stride </a:t>
            </a:r>
            <a:r>
              <a:rPr lang="en-US" dirty="0" smtClean="0">
                <a:solidFill>
                  <a:schemeClr val="accent6">
                    <a:lumMod val="75000"/>
                  </a:schemeClr>
                </a:solidFill>
              </a:rPr>
              <a:t>2</a:t>
            </a:r>
          </a:p>
          <a:p>
            <a:r>
              <a:rPr lang="en-US" dirty="0" smtClean="0"/>
              <a:t>–</a:t>
            </a:r>
            <a:r>
              <a:rPr lang="tr-TR" dirty="0" smtClean="0"/>
              <a:t>&gt;</a:t>
            </a:r>
            <a:r>
              <a:rPr lang="en-US" dirty="0" smtClean="0"/>
              <a:t>12x12x50 </a:t>
            </a:r>
            <a:r>
              <a:rPr lang="en-US" dirty="0"/>
              <a:t> –</a:t>
            </a:r>
            <a:r>
              <a:rPr lang="tr-TR" dirty="0"/>
              <a:t>&gt; </a:t>
            </a:r>
            <a:r>
              <a:rPr lang="en-US" dirty="0" smtClean="0">
                <a:solidFill>
                  <a:schemeClr val="accent5">
                    <a:lumMod val="75000"/>
                  </a:schemeClr>
                </a:solidFill>
              </a:rPr>
              <a:t>Conv</a:t>
            </a:r>
            <a:r>
              <a:rPr lang="en-US" dirty="0">
                <a:solidFill>
                  <a:schemeClr val="accent5">
                    <a:lumMod val="75000"/>
                  </a:schemeClr>
                </a:solidFill>
              </a:rPr>
              <a:t>, 5x5, 50 </a:t>
            </a:r>
            <a:r>
              <a:rPr lang="en-US" dirty="0" smtClean="0">
                <a:solidFill>
                  <a:schemeClr val="accent5">
                    <a:lumMod val="75000"/>
                  </a:schemeClr>
                </a:solidFill>
              </a:rPr>
              <a:t>,</a:t>
            </a:r>
            <a:r>
              <a:rPr lang="en-US" dirty="0" err="1" smtClean="0">
                <a:solidFill>
                  <a:schemeClr val="accent5">
                    <a:lumMod val="75000"/>
                  </a:schemeClr>
                </a:solidFill>
              </a:rPr>
              <a:t>Relu</a:t>
            </a:r>
            <a:r>
              <a:rPr lang="en-US" dirty="0">
                <a:solidFill>
                  <a:schemeClr val="accent5">
                    <a:lumMod val="75000"/>
                  </a:schemeClr>
                </a:solidFill>
              </a:rPr>
              <a:t> </a:t>
            </a:r>
            <a:endParaRPr lang="en-US" dirty="0" smtClean="0">
              <a:solidFill>
                <a:schemeClr val="accent5">
                  <a:lumMod val="75000"/>
                </a:schemeClr>
              </a:solidFill>
            </a:endParaRPr>
          </a:p>
          <a:p>
            <a:r>
              <a:rPr lang="en-US" dirty="0" smtClean="0"/>
              <a:t>–</a:t>
            </a:r>
            <a:r>
              <a:rPr lang="tr-TR" dirty="0"/>
              <a:t>&gt; </a:t>
            </a:r>
            <a:r>
              <a:rPr lang="en-US" dirty="0"/>
              <a:t> </a:t>
            </a:r>
            <a:r>
              <a:rPr lang="en-US" dirty="0" smtClean="0">
                <a:solidFill>
                  <a:schemeClr val="accent6">
                    <a:lumMod val="75000"/>
                  </a:schemeClr>
                </a:solidFill>
              </a:rPr>
              <a:t>MAX </a:t>
            </a:r>
            <a:r>
              <a:rPr lang="en-US" dirty="0" err="1">
                <a:solidFill>
                  <a:schemeClr val="accent6">
                    <a:lumMod val="75000"/>
                  </a:schemeClr>
                </a:solidFill>
              </a:rPr>
              <a:t>PooL</a:t>
            </a:r>
            <a:r>
              <a:rPr lang="en-US" dirty="0">
                <a:solidFill>
                  <a:schemeClr val="accent6">
                    <a:lumMod val="75000"/>
                  </a:schemeClr>
                </a:solidFill>
              </a:rPr>
              <a:t> 2x2, stride </a:t>
            </a:r>
            <a:r>
              <a:rPr lang="en-US" dirty="0" smtClean="0">
                <a:solidFill>
                  <a:schemeClr val="accent6">
                    <a:lumMod val="75000"/>
                  </a:schemeClr>
                </a:solidFill>
              </a:rPr>
              <a:t>2</a:t>
            </a:r>
          </a:p>
          <a:p>
            <a:r>
              <a:rPr lang="en-US" dirty="0" smtClean="0"/>
              <a:t> </a:t>
            </a:r>
            <a:r>
              <a:rPr lang="en-US" dirty="0"/>
              <a:t>–</a:t>
            </a:r>
            <a:r>
              <a:rPr lang="tr-TR" dirty="0" smtClean="0"/>
              <a:t>&gt;</a:t>
            </a:r>
            <a:r>
              <a:rPr lang="en-US" dirty="0" smtClean="0"/>
              <a:t> 5x5x50 (1250 </a:t>
            </a:r>
            <a:r>
              <a:rPr lang="en-US" b="1" dirty="0" smtClean="0"/>
              <a:t>flatten layer) </a:t>
            </a:r>
            <a:r>
              <a:rPr lang="en-US" dirty="0"/>
              <a:t>–</a:t>
            </a:r>
            <a:r>
              <a:rPr lang="tr-TR" dirty="0"/>
              <a:t>&gt;</a:t>
            </a:r>
            <a:r>
              <a:rPr lang="en-US" dirty="0"/>
              <a:t> </a:t>
            </a:r>
            <a:r>
              <a:rPr lang="en-US" dirty="0" smtClean="0"/>
              <a:t> </a:t>
            </a:r>
            <a:r>
              <a:rPr lang="en-US" dirty="0" smtClean="0">
                <a:solidFill>
                  <a:srgbClr val="FF0000"/>
                </a:solidFill>
              </a:rPr>
              <a:t>Dense Layer (</a:t>
            </a:r>
            <a:r>
              <a:rPr lang="en-US" dirty="0" err="1" smtClean="0">
                <a:solidFill>
                  <a:srgbClr val="FF0000"/>
                </a:solidFill>
              </a:rPr>
              <a:t>softmax</a:t>
            </a:r>
            <a:r>
              <a:rPr lang="en-US" dirty="0" smtClean="0">
                <a:solidFill>
                  <a:srgbClr val="FF0000"/>
                </a:solidFill>
              </a:rPr>
              <a:t> act. function)</a:t>
            </a:r>
          </a:p>
          <a:p>
            <a:endParaRPr lang="en-US" b="1" dirty="0" smtClean="0">
              <a:solidFill>
                <a:srgbClr val="FF0000"/>
              </a:solidFill>
            </a:endParaRPr>
          </a:p>
          <a:p>
            <a:r>
              <a:rPr lang="en-US" dirty="0" smtClean="0">
                <a:solidFill>
                  <a:srgbClr val="92D050"/>
                </a:solidFill>
              </a:rPr>
              <a:t>Green</a:t>
            </a:r>
            <a:r>
              <a:rPr lang="en-US" dirty="0" smtClean="0"/>
              <a:t> and </a:t>
            </a:r>
            <a:r>
              <a:rPr lang="en-US" dirty="0" smtClean="0">
                <a:solidFill>
                  <a:schemeClr val="accent1"/>
                </a:solidFill>
              </a:rPr>
              <a:t>blue</a:t>
            </a:r>
            <a:r>
              <a:rPr lang="en-US" dirty="0" smtClean="0"/>
              <a:t> layers help us to find multiple feature maps!</a:t>
            </a:r>
            <a:endParaRPr lang="en-US" dirty="0"/>
          </a:p>
          <a:p>
            <a:pPr marL="0" indent="0">
              <a:buNone/>
            </a:pPr>
            <a:r>
              <a:rPr lang="en-US" b="1" dirty="0" smtClean="0">
                <a:solidFill>
                  <a:srgbClr val="FF3399"/>
                </a:solidFill>
              </a:rPr>
              <a:t>Dense layer </a:t>
            </a:r>
            <a:r>
              <a:rPr lang="en-US" dirty="0" smtClean="0"/>
              <a:t>is a transformation, in which every output is the result of linear combination of the inputs! (fully connected layer) </a:t>
            </a:r>
          </a:p>
          <a:p>
            <a:pPr marL="0" indent="0">
              <a:buNone/>
            </a:pPr>
            <a:r>
              <a:rPr lang="en-US" dirty="0" smtClean="0"/>
              <a:t>Dense layer represents the probabilities of each digit ( that’s why </a:t>
            </a:r>
            <a:r>
              <a:rPr lang="en-US" dirty="0" err="1" smtClean="0"/>
              <a:t>softmax</a:t>
            </a:r>
            <a:r>
              <a:rPr lang="en-US" dirty="0" smtClean="0"/>
              <a:t>)</a:t>
            </a:r>
          </a:p>
          <a:p>
            <a:pPr marL="0" indent="0">
              <a:buNone/>
            </a:pPr>
            <a:endParaRPr lang="en-US" dirty="0"/>
          </a:p>
          <a:p>
            <a:endParaRPr lang="en-US" dirty="0"/>
          </a:p>
          <a:p>
            <a:endParaRPr lang="en-US" dirty="0" smtClean="0"/>
          </a:p>
          <a:p>
            <a:endParaRPr lang="en-US" dirty="0" smtClean="0"/>
          </a:p>
          <a:p>
            <a:endParaRPr lang="en-US" dirty="0"/>
          </a:p>
          <a:p>
            <a:endParaRPr lang="tr-TR" dirty="0"/>
          </a:p>
        </p:txBody>
      </p:sp>
    </p:spTree>
    <p:extLst>
      <p:ext uri="{BB962C8B-B14F-4D97-AF65-F5344CB8AC3E}">
        <p14:creationId xmlns:p14="http://schemas.microsoft.com/office/powerpoint/2010/main" val="408350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 usual Dense neural network</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264" y="1825625"/>
            <a:ext cx="6883472" cy="4351338"/>
          </a:xfrm>
        </p:spPr>
      </p:pic>
    </p:spTree>
    <p:extLst>
      <p:ext uri="{BB962C8B-B14F-4D97-AF65-F5344CB8AC3E}">
        <p14:creationId xmlns:p14="http://schemas.microsoft.com/office/powerpoint/2010/main" val="1280480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can smile using numbers</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317" y="1825625"/>
            <a:ext cx="6543365" cy="4351338"/>
          </a:xfrm>
        </p:spPr>
      </p:pic>
    </p:spTree>
    <p:extLst>
      <p:ext uri="{BB962C8B-B14F-4D97-AF65-F5344CB8AC3E}">
        <p14:creationId xmlns:p14="http://schemas.microsoft.com/office/powerpoint/2010/main" val="3826633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897" y="1825625"/>
            <a:ext cx="6544205" cy="4351338"/>
          </a:xfrm>
        </p:spPr>
      </p:pic>
    </p:spTree>
    <p:extLst>
      <p:ext uri="{BB962C8B-B14F-4D97-AF65-F5344CB8AC3E}">
        <p14:creationId xmlns:p14="http://schemas.microsoft.com/office/powerpoint/2010/main" val="1516118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the edge detection in the very beginning</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09233" y="1825625"/>
            <a:ext cx="5573534" cy="4351338"/>
          </a:xfrm>
        </p:spPr>
      </p:pic>
    </p:spTree>
    <p:extLst>
      <p:ext uri="{BB962C8B-B14F-4D97-AF65-F5344CB8AC3E}">
        <p14:creationId xmlns:p14="http://schemas.microsoft.com/office/powerpoint/2010/main" val="1139690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1797" y="1825625"/>
            <a:ext cx="5888405" cy="4351338"/>
          </a:xfrm>
        </p:spPr>
      </p:pic>
    </p:spTree>
    <p:extLst>
      <p:ext uri="{BB962C8B-B14F-4D97-AF65-F5344CB8AC3E}">
        <p14:creationId xmlns:p14="http://schemas.microsoft.com/office/powerpoint/2010/main" val="2384450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DNNs are bad at </a:t>
            </a:r>
            <a:r>
              <a:rPr lang="en-US" sz="2800" dirty="0"/>
              <a:t>working with images, </a:t>
            </a:r>
            <a:r>
              <a:rPr lang="en-US" sz="2800" dirty="0" smtClean="0"/>
              <a:t>because of number of parameters. But look now:</a:t>
            </a:r>
            <a:endParaRPr lang="tr-TR"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3541" y="1825625"/>
            <a:ext cx="6064918" cy="4351338"/>
          </a:xfrm>
        </p:spPr>
      </p:pic>
    </p:spTree>
    <p:extLst>
      <p:ext uri="{BB962C8B-B14F-4D97-AF65-F5344CB8AC3E}">
        <p14:creationId xmlns:p14="http://schemas.microsoft.com/office/powerpoint/2010/main" val="4043383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here </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278" y="1825625"/>
            <a:ext cx="6545444" cy="4351338"/>
          </a:xfrm>
        </p:spPr>
      </p:pic>
    </p:spTree>
    <p:extLst>
      <p:ext uri="{BB962C8B-B14F-4D97-AF65-F5344CB8AC3E}">
        <p14:creationId xmlns:p14="http://schemas.microsoft.com/office/powerpoint/2010/main" val="800467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POOLING</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278" y="1825625"/>
            <a:ext cx="6545444" cy="4351338"/>
          </a:xfrm>
        </p:spPr>
      </p:pic>
    </p:spTree>
    <p:extLst>
      <p:ext uri="{BB962C8B-B14F-4D97-AF65-F5344CB8AC3E}">
        <p14:creationId xmlns:p14="http://schemas.microsoft.com/office/powerpoint/2010/main" val="248240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US" dirty="0" smtClean="0"/>
              <a:t>Regularization</a:t>
            </a:r>
            <a:endParaRPr lang="tr-TR" dirty="0"/>
          </a:p>
        </p:txBody>
      </p:sp>
      <p:sp>
        <p:nvSpPr>
          <p:cNvPr id="3" name="Content Placeholder 2"/>
          <p:cNvSpPr>
            <a:spLocks noGrp="1"/>
          </p:cNvSpPr>
          <p:nvPr>
            <p:ph idx="1"/>
          </p:nvPr>
        </p:nvSpPr>
        <p:spPr>
          <a:xfrm>
            <a:off x="838200" y="1235242"/>
            <a:ext cx="10515600" cy="4941721"/>
          </a:xfrm>
        </p:spPr>
        <p:txBody>
          <a:bodyPr>
            <a:normAutofit lnSpcReduction="10000"/>
          </a:bodyPr>
          <a:lstStyle/>
          <a:p>
            <a:r>
              <a:rPr lang="en-US" dirty="0" smtClean="0"/>
              <a:t>It is not possible to predict the </a:t>
            </a:r>
            <a:r>
              <a:rPr lang="en-US" b="1" dirty="0" smtClean="0"/>
              <a:t>patience </a:t>
            </a:r>
            <a:r>
              <a:rPr lang="en-US" dirty="0" smtClean="0"/>
              <a:t>parameter using Early stopping ( can cause NN to stop earlier than needed)</a:t>
            </a:r>
          </a:p>
          <a:p>
            <a:r>
              <a:rPr lang="en-US" dirty="0" smtClean="0"/>
              <a:t>You can decrease the capacity of the network by just decreasing the complexity of the model</a:t>
            </a:r>
          </a:p>
          <a:p>
            <a:r>
              <a:rPr lang="en-US" dirty="0" smtClean="0"/>
              <a:t>Regularization reduces the models capacity to learn! </a:t>
            </a:r>
          </a:p>
          <a:p>
            <a:r>
              <a:rPr lang="en-US" dirty="0" smtClean="0"/>
              <a:t>We add factors to the loss function that changes the behavior of the training process.</a:t>
            </a:r>
          </a:p>
          <a:p>
            <a:r>
              <a:rPr lang="en-US" dirty="0" err="1" smtClean="0"/>
              <a:t>Lnew</a:t>
            </a:r>
            <a:r>
              <a:rPr lang="en-US" dirty="0" smtClean="0"/>
              <a:t> = </a:t>
            </a:r>
            <a:r>
              <a:rPr lang="en-US" dirty="0" err="1" smtClean="0"/>
              <a:t>Lold</a:t>
            </a:r>
            <a:r>
              <a:rPr lang="en-US" dirty="0" smtClean="0"/>
              <a:t> + </a:t>
            </a:r>
            <a:r>
              <a:rPr lang="en-US" dirty="0" err="1" smtClean="0"/>
              <a:t>RegularizationFactor</a:t>
            </a:r>
            <a:endParaRPr lang="en-US" dirty="0" smtClean="0"/>
          </a:p>
          <a:p>
            <a:r>
              <a:rPr lang="en-US" dirty="0" smtClean="0"/>
              <a:t>This is where we punish the network when loss is increased so model do </a:t>
            </a:r>
            <a:r>
              <a:rPr lang="en-US" b="1" dirty="0" smtClean="0"/>
              <a:t>not</a:t>
            </a:r>
            <a:r>
              <a:rPr lang="en-US" dirty="0" smtClean="0"/>
              <a:t> trigger that event. On the contrary we can decrease the loss, model will be encouraged to follow that pattern. </a:t>
            </a:r>
            <a:endParaRPr lang="tr-TR" dirty="0"/>
          </a:p>
        </p:txBody>
      </p:sp>
    </p:spTree>
    <p:extLst>
      <p:ext uri="{BB962C8B-B14F-4D97-AF65-F5344CB8AC3E}">
        <p14:creationId xmlns:p14="http://schemas.microsoft.com/office/powerpoint/2010/main" val="58455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Kernels ( again yes)</a:t>
            </a:r>
            <a:endParaRPr lang="tr-TR" dirty="0"/>
          </a:p>
        </p:txBody>
      </p:sp>
      <p:sp>
        <p:nvSpPr>
          <p:cNvPr id="3" name="Content Placeholder 2"/>
          <p:cNvSpPr>
            <a:spLocks noGrp="1"/>
          </p:cNvSpPr>
          <p:nvPr>
            <p:ph idx="1"/>
          </p:nvPr>
        </p:nvSpPr>
        <p:spPr/>
        <p:txBody>
          <a:bodyPr/>
          <a:lstStyle/>
          <a:p>
            <a:r>
              <a:rPr lang="en-US" dirty="0" smtClean="0"/>
              <a:t>Once again, kernels are the matrices that describe how a certain transformation is to be applied to an </a:t>
            </a:r>
            <a:r>
              <a:rPr lang="en-US" b="1" dirty="0" smtClean="0"/>
              <a:t>image</a:t>
            </a:r>
            <a:endParaRPr lang="en-US" dirty="0" smtClean="0"/>
          </a:p>
          <a:p>
            <a:r>
              <a:rPr lang="en-US" dirty="0" smtClean="0"/>
              <a:t>Computationally efficient, visually understandable</a:t>
            </a:r>
          </a:p>
          <a:p>
            <a:r>
              <a:rPr lang="en-US" b="1" dirty="0" smtClean="0"/>
              <a:t>CNN and KERNELS</a:t>
            </a:r>
          </a:p>
          <a:p>
            <a:r>
              <a:rPr lang="en-US" dirty="0" smtClean="0"/>
              <a:t>You apply </a:t>
            </a:r>
            <a:r>
              <a:rPr lang="en-US" dirty="0" err="1" smtClean="0"/>
              <a:t>cnn</a:t>
            </a:r>
            <a:r>
              <a:rPr lang="en-US" dirty="0" smtClean="0"/>
              <a:t> when you have a data with </a:t>
            </a:r>
            <a:r>
              <a:rPr lang="en-US" b="1" dirty="0" smtClean="0"/>
              <a:t>certain</a:t>
            </a:r>
            <a:r>
              <a:rPr lang="en-US" dirty="0" smtClean="0"/>
              <a:t> </a:t>
            </a:r>
            <a:r>
              <a:rPr lang="en-US" b="1" dirty="0" smtClean="0"/>
              <a:t>structure. </a:t>
            </a:r>
            <a:r>
              <a:rPr lang="en-US" dirty="0" smtClean="0"/>
              <a:t>In this case, you need a way to transform the data without losing the </a:t>
            </a:r>
            <a:r>
              <a:rPr lang="en-US" b="1" dirty="0" smtClean="0"/>
              <a:t>structure( for example, an image)</a:t>
            </a:r>
            <a:endParaRPr lang="tr-TR" dirty="0"/>
          </a:p>
        </p:txBody>
      </p:sp>
      <p:sp>
        <p:nvSpPr>
          <p:cNvPr id="4" name="Rectangle 3"/>
          <p:cNvSpPr/>
          <p:nvPr/>
        </p:nvSpPr>
        <p:spPr>
          <a:xfrm>
            <a:off x="5830542" y="3244334"/>
            <a:ext cx="530915" cy="369332"/>
          </a:xfrm>
          <a:prstGeom prst="rect">
            <a:avLst/>
          </a:prstGeom>
        </p:spPr>
        <p:txBody>
          <a:bodyPr wrap="none">
            <a:spAutoFit/>
          </a:bodyPr>
          <a:lstStyle/>
          <a:p>
            <a:r>
              <a:rPr lang="tr-TR" dirty="0">
                <a:latin typeface="Times New Roman" panose="02020603050405020304" pitchFamily="18" charset="0"/>
                <a:ea typeface="Calibri" panose="020F0502020204030204" pitchFamily="34" charset="0"/>
              </a:rPr>
              <a:t>2.1 </a:t>
            </a:r>
            <a:endParaRPr lang="tr-TR" dirty="0"/>
          </a:p>
        </p:txBody>
      </p:sp>
    </p:spTree>
    <p:extLst>
      <p:ext uri="{BB962C8B-B14F-4D97-AF65-F5344CB8AC3E}">
        <p14:creationId xmlns:p14="http://schemas.microsoft.com/office/powerpoint/2010/main" val="2809319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3"/>
            <a:ext cx="10515600" cy="5695700"/>
          </a:xfrm>
        </p:spPr>
        <p:txBody>
          <a:bodyPr/>
          <a:lstStyle/>
          <a:p>
            <a:r>
              <a:rPr lang="en-US" dirty="0" smtClean="0"/>
              <a:t>We want to prevent(inhibit) the capacity of the NN with numbers that can be added to the loss function</a:t>
            </a:r>
          </a:p>
          <a:p>
            <a:r>
              <a:rPr lang="en-US" dirty="0" smtClean="0"/>
              <a:t>If model is simple, many parameters(weights) will be zero or close to zero</a:t>
            </a:r>
          </a:p>
          <a:p>
            <a:r>
              <a:rPr lang="en-US" dirty="0" smtClean="0"/>
              <a:t>If the model is complex this will be opposite. (complexity is related to your values of the weights.)</a:t>
            </a:r>
          </a:p>
          <a:p>
            <a:r>
              <a:rPr lang="en-US" dirty="0" smtClean="0"/>
              <a:t>Exact combination of these values determines the type of the regularization.</a:t>
            </a:r>
          </a:p>
        </p:txBody>
      </p:sp>
    </p:spTree>
    <p:extLst>
      <p:ext uri="{BB962C8B-B14F-4D97-AF65-F5344CB8AC3E}">
        <p14:creationId xmlns:p14="http://schemas.microsoft.com/office/powerpoint/2010/main" val="411894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21"/>
            <a:ext cx="10515600" cy="834191"/>
          </a:xfrm>
        </p:spPr>
        <p:txBody>
          <a:bodyPr>
            <a:normAutofit fontScale="90000"/>
          </a:bodyPr>
          <a:lstStyle/>
          <a:p>
            <a:r>
              <a:rPr lang="en-US" dirty="0" smtClean="0"/>
              <a:t>L2 Regularization and Weight Decay</a:t>
            </a:r>
            <a:r>
              <a:rPr lang="tr-TR" dirty="0"/>
              <a:t/>
            </a:r>
            <a:br>
              <a:rPr lang="tr-TR" dirty="0"/>
            </a:br>
            <a:endParaRPr lang="tr-TR" dirty="0"/>
          </a:p>
        </p:txBody>
      </p:sp>
      <p:sp>
        <p:nvSpPr>
          <p:cNvPr id="3" name="Content Placeholder 2"/>
          <p:cNvSpPr>
            <a:spLocks noGrp="1"/>
          </p:cNvSpPr>
          <p:nvPr>
            <p:ph idx="1"/>
          </p:nvPr>
        </p:nvSpPr>
        <p:spPr>
          <a:xfrm>
            <a:off x="838200" y="1620253"/>
            <a:ext cx="10515600" cy="4556710"/>
          </a:xfrm>
        </p:spPr>
        <p:txBody>
          <a:bodyPr>
            <a:normAutofit fontScale="92500" lnSpcReduction="10000"/>
          </a:bodyPr>
          <a:lstStyle/>
          <a:p>
            <a:r>
              <a:rPr lang="en-US" dirty="0" smtClean="0"/>
              <a:t>Sum sign represents how complex is the model and Lambda is to tune the model. (Lambda of ZERO means complete disregard of L2 while a big value mean that regularization factor </a:t>
            </a:r>
            <a:r>
              <a:rPr lang="en-US" dirty="0" err="1" smtClean="0"/>
              <a:t>outweights</a:t>
            </a:r>
            <a:r>
              <a:rPr lang="en-US" dirty="0" smtClean="0"/>
              <a:t> the actual loss and </a:t>
            </a:r>
            <a:r>
              <a:rPr lang="en-US" b="1" dirty="0" smtClean="0"/>
              <a:t>RENDERING THE TRAINING USELESS</a:t>
            </a:r>
          </a:p>
          <a:p>
            <a:r>
              <a:rPr lang="en-US" b="1" dirty="0" smtClean="0"/>
              <a:t>The purpose of the L2 is to simplify the model by scaling down all non essential weights.</a:t>
            </a:r>
          </a:p>
          <a:p>
            <a:r>
              <a:rPr lang="en-US" b="1" dirty="0" smtClean="0"/>
              <a:t>Weight decay has constant effect in SGD, while using Adaptive learning it is different in the beginning and different in the end of training.</a:t>
            </a:r>
          </a:p>
          <a:p>
            <a:r>
              <a:rPr lang="en-US" dirty="0" smtClean="0"/>
              <a:t>When you have </a:t>
            </a:r>
            <a:r>
              <a:rPr lang="en-US" b="1" dirty="0" smtClean="0"/>
              <a:t>SGD</a:t>
            </a:r>
            <a:r>
              <a:rPr lang="en-US" dirty="0" smtClean="0"/>
              <a:t> (learning rate is constant), two techniques are same, but not for </a:t>
            </a:r>
            <a:r>
              <a:rPr lang="en-US" b="1" dirty="0" smtClean="0"/>
              <a:t>ADAM</a:t>
            </a:r>
          </a:p>
          <a:p>
            <a:r>
              <a:rPr lang="en-US" dirty="0"/>
              <a:t>L1 regularization penalizes the sum of absolute values of the weights, whereas L2 regularization penalizes the sum of squares of the weights</a:t>
            </a:r>
            <a:endParaRPr lang="tr-TR" dirty="0"/>
          </a:p>
        </p:txBody>
      </p:sp>
      <p:pic>
        <p:nvPicPr>
          <p:cNvPr id="8" name="Picture 7"/>
          <p:cNvPicPr>
            <a:picLocks noChangeAspect="1"/>
          </p:cNvPicPr>
          <p:nvPr/>
        </p:nvPicPr>
        <p:blipFill>
          <a:blip r:embed="rId2"/>
          <a:stretch>
            <a:fillRect/>
          </a:stretch>
        </p:blipFill>
        <p:spPr>
          <a:xfrm>
            <a:off x="6766162" y="577516"/>
            <a:ext cx="4587638" cy="967824"/>
          </a:xfrm>
          <a:prstGeom prst="rect">
            <a:avLst/>
          </a:prstGeom>
        </p:spPr>
      </p:pic>
    </p:spTree>
    <p:extLst>
      <p:ext uri="{BB962C8B-B14F-4D97-AF65-F5344CB8AC3E}">
        <p14:creationId xmlns:p14="http://schemas.microsoft.com/office/powerpoint/2010/main" val="271286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US" dirty="0" smtClean="0"/>
              <a:t>Dropout</a:t>
            </a:r>
            <a:endParaRPr lang="tr-TR" dirty="0"/>
          </a:p>
        </p:txBody>
      </p:sp>
      <p:sp>
        <p:nvSpPr>
          <p:cNvPr id="3" name="Content Placeholder 2"/>
          <p:cNvSpPr>
            <a:spLocks noGrp="1"/>
          </p:cNvSpPr>
          <p:nvPr>
            <p:ph idx="1"/>
          </p:nvPr>
        </p:nvSpPr>
        <p:spPr>
          <a:xfrm>
            <a:off x="838200" y="1042738"/>
            <a:ext cx="10515600" cy="5309936"/>
          </a:xfrm>
        </p:spPr>
        <p:txBody>
          <a:bodyPr/>
          <a:lstStyle/>
          <a:p>
            <a:r>
              <a:rPr lang="en-US" dirty="0" smtClean="0"/>
              <a:t>Dropout can be used for same purpose (against </a:t>
            </a:r>
            <a:r>
              <a:rPr lang="en-US" dirty="0" err="1" smtClean="0"/>
              <a:t>overfit</a:t>
            </a:r>
            <a:r>
              <a:rPr lang="en-US" dirty="0" smtClean="0"/>
              <a:t>) but it’s a different technique.</a:t>
            </a:r>
          </a:p>
          <a:p>
            <a:r>
              <a:rPr lang="en-US" dirty="0" smtClean="0"/>
              <a:t>Randomly choose neurons and drop them (zero) in each epoch</a:t>
            </a:r>
          </a:p>
          <a:p>
            <a:r>
              <a:rPr lang="en-US" dirty="0" smtClean="0"/>
              <a:t>We are making neurons independent from each other, therefore they can learn whole data.  (0.1 means 10%)</a:t>
            </a:r>
          </a:p>
          <a:p>
            <a:r>
              <a:rPr lang="en-US" dirty="0" smtClean="0"/>
              <a:t>Its </a:t>
            </a:r>
            <a:r>
              <a:rPr lang="en-US" dirty="0" err="1" smtClean="0"/>
              <a:t>applicaple</a:t>
            </a:r>
            <a:r>
              <a:rPr lang="en-US" dirty="0" smtClean="0"/>
              <a:t> to all types of NNs  ( popular choice using Dense Layers)</a:t>
            </a:r>
          </a:p>
        </p:txBody>
      </p:sp>
    </p:spTree>
    <p:extLst>
      <p:ext uri="{BB962C8B-B14F-4D97-AF65-F5344CB8AC3E}">
        <p14:creationId xmlns:p14="http://schemas.microsoft.com/office/powerpoint/2010/main" val="2350191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317"/>
          </a:xfrm>
        </p:spPr>
        <p:txBody>
          <a:bodyPr>
            <a:normAutofit fontScale="90000"/>
          </a:bodyPr>
          <a:lstStyle/>
          <a:p>
            <a:r>
              <a:rPr lang="en-US" dirty="0" smtClean="0"/>
              <a:t>Data Augmentation</a:t>
            </a:r>
            <a:endParaRPr lang="tr-TR" dirty="0"/>
          </a:p>
        </p:txBody>
      </p:sp>
      <p:sp>
        <p:nvSpPr>
          <p:cNvPr id="3" name="Content Placeholder 2"/>
          <p:cNvSpPr>
            <a:spLocks noGrp="1"/>
          </p:cNvSpPr>
          <p:nvPr>
            <p:ph idx="1"/>
          </p:nvPr>
        </p:nvSpPr>
        <p:spPr>
          <a:xfrm>
            <a:off x="838200" y="1299411"/>
            <a:ext cx="10515600" cy="4877552"/>
          </a:xfrm>
        </p:spPr>
        <p:txBody>
          <a:bodyPr/>
          <a:lstStyle/>
          <a:p>
            <a:r>
              <a:rPr lang="en-US" dirty="0" smtClean="0"/>
              <a:t>We will be focusing on dataset not the Network</a:t>
            </a:r>
          </a:p>
          <a:p>
            <a:r>
              <a:rPr lang="en-US" dirty="0" smtClean="0"/>
              <a:t>If an image is slightly moved to the side, for DNN it will be almost impossible to learn.</a:t>
            </a:r>
          </a:p>
          <a:p>
            <a:r>
              <a:rPr lang="en-US" dirty="0" smtClean="0"/>
              <a:t>As an example if all the photos of the cats are facing to the right, CNN will learn in the same way ( not good) To overcome this problem we use data augmentation ( change, resize, zoom-in, zoom-out, upside-down, mirroring, flip vertical or horizontal)  </a:t>
            </a:r>
          </a:p>
          <a:p>
            <a:r>
              <a:rPr lang="en-US" dirty="0" smtClean="0"/>
              <a:t>Therefore model will be less biased.</a:t>
            </a:r>
          </a:p>
          <a:p>
            <a:r>
              <a:rPr lang="en-US" dirty="0" smtClean="0"/>
              <a:t>We are expanding the capability of our CNN not trying to increase the accuracy.</a:t>
            </a:r>
            <a:endParaRPr lang="tr-TR" dirty="0"/>
          </a:p>
        </p:txBody>
      </p:sp>
    </p:spTree>
    <p:extLst>
      <p:ext uri="{BB962C8B-B14F-4D97-AF65-F5344CB8AC3E}">
        <p14:creationId xmlns:p14="http://schemas.microsoft.com/office/powerpoint/2010/main" val="1384819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8691"/>
          </a:xfrm>
        </p:spPr>
        <p:txBody>
          <a:bodyPr>
            <a:normAutofit fontScale="90000"/>
          </a:bodyPr>
          <a:lstStyle/>
          <a:p>
            <a:r>
              <a:rPr lang="en-US" dirty="0" err="1" smtClean="0"/>
              <a:t>AlexNet</a:t>
            </a:r>
            <a:r>
              <a:rPr lang="en-US" dirty="0" smtClean="0"/>
              <a:t> (boring view)</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13816"/>
            <a:ext cx="9974914" cy="4992624"/>
          </a:xfrm>
        </p:spPr>
      </p:pic>
    </p:spTree>
    <p:extLst>
      <p:ext uri="{BB962C8B-B14F-4D97-AF65-F5344CB8AC3E}">
        <p14:creationId xmlns:p14="http://schemas.microsoft.com/office/powerpoint/2010/main" val="1993277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192024"/>
            <a:ext cx="10515600" cy="1743329"/>
          </a:xfrm>
        </p:spPr>
        <p:txBody>
          <a:bodyPr>
            <a:normAutofit fontScale="90000"/>
          </a:bodyPr>
          <a:lstStyle/>
          <a:p>
            <a:r>
              <a:rPr lang="en-US" sz="2400" dirty="0" smtClean="0"/>
              <a:t>Perhaps you don’t like that image in previous </a:t>
            </a:r>
            <a:r>
              <a:rPr lang="en-US" sz="2400" dirty="0" err="1" smtClean="0"/>
              <a:t>sectionI</a:t>
            </a:r>
            <a:r>
              <a:rPr lang="en-US" sz="2400" dirty="0" smtClean="0"/>
              <a:t> took from Google, here something better:</a:t>
            </a:r>
            <a:br>
              <a:rPr lang="en-US" sz="2400" dirty="0" smtClean="0"/>
            </a:br>
            <a:r>
              <a:rPr lang="en-US" sz="2400" dirty="0" smtClean="0"/>
              <a:t>Don’t be shy and do your own </a:t>
            </a:r>
            <a:r>
              <a:rPr lang="en-US" sz="2400" dirty="0" err="1" smtClean="0"/>
              <a:t>Alexnet</a:t>
            </a:r>
            <a:r>
              <a:rPr lang="en-US" sz="2400" dirty="0" smtClean="0"/>
              <a:t> model later.</a:t>
            </a:r>
            <a:br>
              <a:rPr lang="en-US" sz="2400" dirty="0" smtClean="0"/>
            </a:br>
            <a:r>
              <a:rPr lang="en-US" sz="2400" dirty="0" smtClean="0"/>
              <a:t>Just like we did in our course)) </a:t>
            </a:r>
            <a:br>
              <a:rPr lang="en-US" sz="2400" dirty="0" smtClean="0"/>
            </a:br>
            <a:r>
              <a:rPr lang="en-US" sz="2400" dirty="0" err="1" smtClean="0"/>
              <a:t>Alexnet</a:t>
            </a:r>
            <a:r>
              <a:rPr lang="en-US" sz="2400" dirty="0" smtClean="0"/>
              <a:t> uses </a:t>
            </a:r>
            <a:r>
              <a:rPr lang="en-US" sz="2400" b="1" dirty="0" err="1" smtClean="0"/>
              <a:t>ReLu</a:t>
            </a:r>
            <a:r>
              <a:rPr lang="en-US" sz="2400" dirty="0" smtClean="0"/>
              <a:t> and </a:t>
            </a:r>
            <a:r>
              <a:rPr lang="en-US" sz="2400" dirty="0" err="1" smtClean="0"/>
              <a:t>Softmax</a:t>
            </a:r>
            <a:r>
              <a:rPr lang="en-US" sz="2400" dirty="0" smtClean="0"/>
              <a:t>(in the end)  </a:t>
            </a:r>
            <a:r>
              <a:rPr lang="en-US" sz="2400" b="1" dirty="0" smtClean="0"/>
              <a:t>activation function</a:t>
            </a:r>
            <a:br>
              <a:rPr lang="en-US" sz="2400" b="1" dirty="0" smtClean="0"/>
            </a:br>
            <a:r>
              <a:rPr lang="en-US" sz="2400" dirty="0" err="1" smtClean="0"/>
              <a:t>Alexnet</a:t>
            </a:r>
            <a:r>
              <a:rPr lang="en-US" sz="2400" dirty="0" smtClean="0"/>
              <a:t> uses Dropout, </a:t>
            </a:r>
            <a:r>
              <a:rPr lang="en-US" sz="2400" dirty="0" err="1" smtClean="0"/>
              <a:t>SGD+Momentum</a:t>
            </a:r>
            <a:r>
              <a:rPr lang="en-US" sz="2400" dirty="0" smtClean="0"/>
              <a:t> and Data Augmentation</a:t>
            </a:r>
            <a:endParaRPr lang="tr-TR" sz="2400" b="1" dirty="0"/>
          </a:p>
        </p:txBody>
      </p:sp>
      <p:pic>
        <p:nvPicPr>
          <p:cNvPr id="6" name="Content Placeholder 5"/>
          <p:cNvPicPr>
            <a:picLocks noGrp="1" noChangeAspect="1"/>
          </p:cNvPicPr>
          <p:nvPr>
            <p:ph idx="1"/>
          </p:nvPr>
        </p:nvPicPr>
        <p:blipFill>
          <a:blip r:embed="rId2"/>
          <a:stretch>
            <a:fillRect/>
          </a:stretch>
        </p:blipFill>
        <p:spPr>
          <a:xfrm>
            <a:off x="4388336" y="2127377"/>
            <a:ext cx="2702096" cy="4351338"/>
          </a:xfrm>
          <a:prstGeom prst="rect">
            <a:avLst/>
          </a:prstGeom>
        </p:spPr>
      </p:pic>
    </p:spTree>
    <p:extLst>
      <p:ext uri="{BB962C8B-B14F-4D97-AF65-F5344CB8AC3E}">
        <p14:creationId xmlns:p14="http://schemas.microsoft.com/office/powerpoint/2010/main" val="1358123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72819"/>
          </a:xfrm>
        </p:spPr>
        <p:txBody>
          <a:bodyPr>
            <a:normAutofit fontScale="90000"/>
          </a:bodyPr>
          <a:lstStyle/>
          <a:p>
            <a:r>
              <a:rPr lang="en-US" sz="2200" b="1" dirty="0" smtClean="0"/>
              <a:t>VGG </a:t>
            </a:r>
            <a:br>
              <a:rPr lang="en-US" sz="2200" b="1" dirty="0" smtClean="0"/>
            </a:br>
            <a:r>
              <a:rPr lang="en-US" sz="2200" dirty="0" smtClean="0"/>
              <a:t/>
            </a:r>
            <a:br>
              <a:rPr lang="en-US" sz="2200" dirty="0" smtClean="0"/>
            </a:br>
            <a:r>
              <a:rPr lang="en-US" sz="2200" dirty="0" smtClean="0"/>
              <a:t>In </a:t>
            </a:r>
            <a:r>
              <a:rPr lang="en-US" sz="2200" dirty="0"/>
              <a:t>each </a:t>
            </a:r>
            <a:r>
              <a:rPr lang="en-US" sz="2200" dirty="0" err="1"/>
              <a:t>vgg</a:t>
            </a:r>
            <a:r>
              <a:rPr lang="en-US" sz="2200" dirty="0"/>
              <a:t> layer we have 3x3=9 weights while in </a:t>
            </a:r>
            <a:r>
              <a:rPr lang="en-US" sz="2200" dirty="0" err="1"/>
              <a:t>Alexnet</a:t>
            </a:r>
            <a:r>
              <a:rPr lang="en-US" sz="2200" dirty="0"/>
              <a:t> for 11x11 it was 121.</a:t>
            </a:r>
            <a:r>
              <a:rPr lang="tr-TR" dirty="0"/>
              <a:t/>
            </a:r>
            <a:br>
              <a:rPr lang="tr-TR" dirty="0"/>
            </a:br>
            <a:endParaRPr lang="tr-TR" dirty="0"/>
          </a:p>
        </p:txBody>
      </p:sp>
      <p:pic>
        <p:nvPicPr>
          <p:cNvPr id="4" name="Content Placeholder 3"/>
          <p:cNvPicPr>
            <a:picLocks noGrp="1" noChangeAspect="1"/>
          </p:cNvPicPr>
          <p:nvPr>
            <p:ph idx="1"/>
          </p:nvPr>
        </p:nvPicPr>
        <p:blipFill>
          <a:blip r:embed="rId2"/>
          <a:stretch>
            <a:fillRect/>
          </a:stretch>
        </p:blipFill>
        <p:spPr>
          <a:xfrm>
            <a:off x="2102504" y="1432433"/>
            <a:ext cx="6831183" cy="5264634"/>
          </a:xfrm>
          <a:prstGeom prst="rect">
            <a:avLst/>
          </a:prstGeom>
        </p:spPr>
      </p:pic>
    </p:spTree>
    <p:extLst>
      <p:ext uri="{BB962C8B-B14F-4D97-AF65-F5344CB8AC3E}">
        <p14:creationId xmlns:p14="http://schemas.microsoft.com/office/powerpoint/2010/main" val="2634369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fontScale="90000"/>
          </a:bodyPr>
          <a:lstStyle/>
          <a:p>
            <a:r>
              <a:rPr lang="en-US" dirty="0" smtClean="0"/>
              <a:t>GOOGLENET</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166" y="1380744"/>
            <a:ext cx="10585061" cy="4507992"/>
          </a:xfrm>
        </p:spPr>
      </p:pic>
    </p:spTree>
    <p:extLst>
      <p:ext uri="{BB962C8B-B14F-4D97-AF65-F5344CB8AC3E}">
        <p14:creationId xmlns:p14="http://schemas.microsoft.com/office/powerpoint/2010/main" val="2754282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fontScale="90000"/>
          </a:bodyPr>
          <a:lstStyle/>
          <a:p>
            <a:r>
              <a:rPr lang="en-US" dirty="0" smtClean="0"/>
              <a:t>Google Net</a:t>
            </a:r>
            <a:endParaRPr lang="tr-TR" dirty="0"/>
          </a:p>
        </p:txBody>
      </p:sp>
      <p:sp>
        <p:nvSpPr>
          <p:cNvPr id="3" name="Content Placeholder 2"/>
          <p:cNvSpPr>
            <a:spLocks noGrp="1"/>
          </p:cNvSpPr>
          <p:nvPr>
            <p:ph idx="1"/>
          </p:nvPr>
        </p:nvSpPr>
        <p:spPr>
          <a:xfrm>
            <a:off x="582168" y="950976"/>
            <a:ext cx="10515600" cy="5907024"/>
          </a:xfrm>
        </p:spPr>
        <p:txBody>
          <a:bodyPr/>
          <a:lstStyle/>
          <a:p>
            <a:r>
              <a:rPr lang="en-US" dirty="0" err="1" smtClean="0"/>
              <a:t>GoogleNet</a:t>
            </a:r>
            <a:r>
              <a:rPr lang="en-US" dirty="0" smtClean="0"/>
              <a:t> has 22 layers, uses 1x1 Conv also global average pooling</a:t>
            </a:r>
          </a:p>
          <a:p>
            <a:r>
              <a:rPr lang="en-US" dirty="0" smtClean="0"/>
              <a:t>In google net, there is</a:t>
            </a:r>
            <a:r>
              <a:rPr lang="en-US" b="1" dirty="0" smtClean="0"/>
              <a:t> inception module (have you seen that movie)</a:t>
            </a:r>
          </a:p>
          <a:p>
            <a:r>
              <a:rPr lang="en-US" dirty="0" smtClean="0"/>
              <a:t>Same input goes to 1x1, 3x3 and 5x5</a:t>
            </a:r>
            <a:endParaRPr lang="tr-TR" dirty="0"/>
          </a:p>
        </p:txBody>
      </p:sp>
      <p:pic>
        <p:nvPicPr>
          <p:cNvPr id="4" name="Picture 3"/>
          <p:cNvPicPr>
            <a:picLocks noChangeAspect="1"/>
          </p:cNvPicPr>
          <p:nvPr/>
        </p:nvPicPr>
        <p:blipFill>
          <a:blip r:embed="rId2"/>
          <a:stretch>
            <a:fillRect/>
          </a:stretch>
        </p:blipFill>
        <p:spPr>
          <a:xfrm>
            <a:off x="2375622" y="2526442"/>
            <a:ext cx="6782388" cy="4038950"/>
          </a:xfrm>
          <a:prstGeom prst="rect">
            <a:avLst/>
          </a:prstGeom>
        </p:spPr>
      </p:pic>
    </p:spTree>
    <p:extLst>
      <p:ext uri="{BB962C8B-B14F-4D97-AF65-F5344CB8AC3E}">
        <p14:creationId xmlns:p14="http://schemas.microsoft.com/office/powerpoint/2010/main" val="2782794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587"/>
          </a:xfrm>
        </p:spPr>
        <p:txBody>
          <a:bodyPr/>
          <a:lstStyle/>
          <a:p>
            <a:r>
              <a:rPr lang="en-US" dirty="0" err="1" smtClean="0"/>
              <a:t>ResNet</a:t>
            </a:r>
            <a:r>
              <a:rPr lang="en-US" dirty="0" smtClean="0"/>
              <a:t> (152 Layers, No I will not draw it)</a:t>
            </a:r>
            <a:endParaRPr lang="tr-TR" dirty="0"/>
          </a:p>
        </p:txBody>
      </p:sp>
      <p:sp>
        <p:nvSpPr>
          <p:cNvPr id="3" name="Content Placeholder 2"/>
          <p:cNvSpPr>
            <a:spLocks noGrp="1"/>
          </p:cNvSpPr>
          <p:nvPr>
            <p:ph idx="1"/>
          </p:nvPr>
        </p:nvSpPr>
        <p:spPr>
          <a:xfrm>
            <a:off x="838200" y="1124712"/>
            <a:ext cx="10515600" cy="5052251"/>
          </a:xfrm>
        </p:spPr>
        <p:txBody>
          <a:bodyPr/>
          <a:lstStyle/>
          <a:p>
            <a:r>
              <a:rPr lang="en-US" dirty="0" smtClean="0"/>
              <a:t>They managed to optimize it, </a:t>
            </a:r>
            <a:r>
              <a:rPr lang="en-US" dirty="0" err="1" smtClean="0"/>
              <a:t>desigining</a:t>
            </a:r>
            <a:r>
              <a:rPr lang="en-US" dirty="0" smtClean="0"/>
              <a:t> what to change in the input instead of what the output should be.</a:t>
            </a:r>
          </a:p>
          <a:p>
            <a:r>
              <a:rPr lang="en-US" dirty="0" smtClean="0"/>
              <a:t>In </a:t>
            </a:r>
            <a:r>
              <a:rPr lang="en-US" dirty="0" err="1" smtClean="0"/>
              <a:t>Resnet</a:t>
            </a:r>
            <a:r>
              <a:rPr lang="en-US" dirty="0" smtClean="0"/>
              <a:t>, they added the input again after the calculations of conv layers. (residual blocks)</a:t>
            </a:r>
          </a:p>
          <a:p>
            <a:r>
              <a:rPr lang="en-US" dirty="0" smtClean="0"/>
              <a:t>More info: </a:t>
            </a:r>
          </a:p>
          <a:p>
            <a:r>
              <a:rPr lang="tr-TR" dirty="0"/>
              <a:t>https://developer.ridgerun.com/wiki/index.php?title=GstInference/Supported_architectures/ResNet</a:t>
            </a:r>
          </a:p>
        </p:txBody>
      </p:sp>
    </p:spTree>
    <p:extLst>
      <p:ext uri="{BB962C8B-B14F-4D97-AF65-F5344CB8AC3E}">
        <p14:creationId xmlns:p14="http://schemas.microsoft.com/office/powerpoint/2010/main" val="39742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629399"/>
          </a:xfrm>
        </p:spPr>
        <p:txBody>
          <a:bodyPr/>
          <a:lstStyle/>
          <a:p>
            <a:r>
              <a:rPr lang="en-US" dirty="0" smtClean="0"/>
              <a:t>The operation of sliding the kernel OVER an image and calculating the value for every position is called </a:t>
            </a:r>
            <a:r>
              <a:rPr lang="en-US" b="1" dirty="0" smtClean="0"/>
              <a:t>convolution</a:t>
            </a:r>
            <a:r>
              <a:rPr lang="en-US" dirty="0" smtClean="0"/>
              <a:t> ( I hope you feel better now)</a:t>
            </a:r>
          </a:p>
          <a:p>
            <a:r>
              <a:rPr lang="en-US" dirty="0" smtClean="0"/>
              <a:t>Roughly lets say this:  A neural network using kernel can be called: </a:t>
            </a:r>
            <a:r>
              <a:rPr lang="en-US" b="1" dirty="0" smtClean="0"/>
              <a:t>convolutional neural network  ( good luck with this formula of convolution)</a:t>
            </a:r>
          </a:p>
          <a:p>
            <a:r>
              <a:rPr lang="en-US" dirty="0" smtClean="0"/>
              <a:t>G(</a:t>
            </a:r>
            <a:r>
              <a:rPr lang="en-US" dirty="0" err="1" smtClean="0"/>
              <a:t>m,n</a:t>
            </a:r>
            <a:r>
              <a:rPr lang="en-US" dirty="0" smtClean="0"/>
              <a:t>) is the resulting pixel m n </a:t>
            </a:r>
            <a:endParaRPr lang="en-US" dirty="0"/>
          </a:p>
          <a:p>
            <a:r>
              <a:rPr lang="en-US" b="1" dirty="0" smtClean="0"/>
              <a:t>f is the original image, h is the kernel or filter</a:t>
            </a:r>
          </a:p>
          <a:p>
            <a:r>
              <a:rPr lang="en-US" b="1" dirty="0" smtClean="0"/>
              <a:t>Actual convolution is here with DOUBLE SUM</a:t>
            </a:r>
          </a:p>
          <a:p>
            <a:r>
              <a:rPr lang="en-US" b="1" dirty="0" smtClean="0"/>
              <a:t>Convolution flips the kernel around(rotate) (non flipped kernel means cross correlation in mathematics.</a:t>
            </a:r>
          </a:p>
          <a:p>
            <a:pPr marL="0" indent="0">
              <a:buNone/>
            </a:pPr>
            <a:endParaRPr lang="en-US" b="1" dirty="0" smtClean="0"/>
          </a:p>
          <a:p>
            <a:endParaRPr lang="en-US" b="1" dirty="0" smtClean="0"/>
          </a:p>
          <a:p>
            <a:endParaRPr lang="en-US" dirty="0" smtClean="0"/>
          </a:p>
        </p:txBody>
      </p:sp>
      <p:pic>
        <p:nvPicPr>
          <p:cNvPr id="4" name="Picture 3"/>
          <p:cNvPicPr>
            <a:picLocks noChangeAspect="1"/>
          </p:cNvPicPr>
          <p:nvPr/>
        </p:nvPicPr>
        <p:blipFill>
          <a:blip r:embed="rId2"/>
          <a:stretch>
            <a:fillRect/>
          </a:stretch>
        </p:blipFill>
        <p:spPr>
          <a:xfrm>
            <a:off x="3006386" y="5047969"/>
            <a:ext cx="6040078" cy="1590575"/>
          </a:xfrm>
          <a:prstGeom prst="rect">
            <a:avLst/>
          </a:prstGeom>
        </p:spPr>
      </p:pic>
    </p:spTree>
    <p:extLst>
      <p:ext uri="{BB962C8B-B14F-4D97-AF65-F5344CB8AC3E}">
        <p14:creationId xmlns:p14="http://schemas.microsoft.com/office/powerpoint/2010/main" val="12446486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fontScale="90000"/>
          </a:bodyPr>
          <a:lstStyle/>
          <a:p>
            <a:r>
              <a:rPr lang="en-US" dirty="0" smtClean="0"/>
              <a:t>Final words</a:t>
            </a:r>
            <a:endParaRPr lang="tr-TR" dirty="0"/>
          </a:p>
        </p:txBody>
      </p:sp>
      <p:sp>
        <p:nvSpPr>
          <p:cNvPr id="3" name="Content Placeholder 2"/>
          <p:cNvSpPr>
            <a:spLocks noGrp="1"/>
          </p:cNvSpPr>
          <p:nvPr>
            <p:ph idx="1"/>
          </p:nvPr>
        </p:nvSpPr>
        <p:spPr>
          <a:xfrm>
            <a:off x="838200" y="1243584"/>
            <a:ext cx="10515600" cy="4933379"/>
          </a:xfrm>
        </p:spPr>
        <p:txBody>
          <a:bodyPr>
            <a:normAutofit fontScale="77500" lnSpcReduction="20000"/>
          </a:bodyPr>
          <a:lstStyle/>
          <a:p>
            <a:r>
              <a:rPr lang="en-US" dirty="0" smtClean="0"/>
              <a:t>You might have a cool red diploma or fancy job experience in some IT company but, when its about ML, you will not be able to fully conclude your work by just implementing your model.</a:t>
            </a:r>
          </a:p>
          <a:p>
            <a:r>
              <a:rPr lang="en-US" dirty="0" smtClean="0"/>
              <a:t>Let me explain: You are human and you are not able to think outside the box ( your limitation is related to your sub-consciousness)</a:t>
            </a:r>
          </a:p>
          <a:p>
            <a:r>
              <a:rPr lang="en-US" dirty="0" smtClean="0"/>
              <a:t>An example: Humans do not expect a chicken to fall from sky therefore they take precautions ( but ML thinks so)</a:t>
            </a:r>
          </a:p>
          <a:p>
            <a:r>
              <a:rPr lang="en-US" dirty="0" smtClean="0"/>
              <a:t>Or to defend the humanity from an alien attack, ML would choose to nuke all humanity to defend. ( no humans, nothing to defend= success)</a:t>
            </a:r>
          </a:p>
          <a:p>
            <a:r>
              <a:rPr lang="en-US" dirty="0" smtClean="0"/>
              <a:t>No humans= No problems= No cry = No chaos  = </a:t>
            </a:r>
            <a:r>
              <a:rPr lang="en-US" dirty="0"/>
              <a:t>N</a:t>
            </a:r>
            <a:r>
              <a:rPr lang="en-US" dirty="0" smtClean="0"/>
              <a:t>o worries</a:t>
            </a:r>
          </a:p>
          <a:p>
            <a:r>
              <a:rPr lang="en-US" dirty="0" smtClean="0"/>
              <a:t>Consider human kind as the destructive part of the eco system.</a:t>
            </a:r>
          </a:p>
          <a:p>
            <a:r>
              <a:rPr lang="en-US" dirty="0"/>
              <a:t>They decided to use NN to hire people ( many companies still use it, your fancy diploma and CV goes to a DNN. </a:t>
            </a:r>
          </a:p>
          <a:p>
            <a:r>
              <a:rPr lang="en-US" dirty="0"/>
              <a:t>Another reason for you to hate HR </a:t>
            </a:r>
            <a:r>
              <a:rPr lang="en-US" dirty="0" smtClean="0">
                <a:sym typeface="Wingdings" panose="05000000000000000000" pitchFamily="2" charset="2"/>
              </a:rPr>
              <a:t></a:t>
            </a:r>
            <a:endParaRPr lang="en-US" dirty="0">
              <a:sym typeface="Wingdings" panose="05000000000000000000" pitchFamily="2" charset="2"/>
            </a:endParaRPr>
          </a:p>
          <a:p>
            <a:r>
              <a:rPr lang="en-US" dirty="0"/>
              <a:t>In 2014, just because more men applied to a job, NN declines all female candidates. Then they stopped </a:t>
            </a:r>
            <a:r>
              <a:rPr lang="en-US"/>
              <a:t>the </a:t>
            </a:r>
            <a:r>
              <a:rPr lang="en-US" smtClean="0"/>
              <a:t>project.</a:t>
            </a:r>
            <a:endParaRPr lang="tr-TR" dirty="0"/>
          </a:p>
          <a:p>
            <a:endParaRPr lang="tr-TR" dirty="0"/>
          </a:p>
        </p:txBody>
      </p:sp>
    </p:spTree>
    <p:extLst>
      <p:ext uri="{BB962C8B-B14F-4D97-AF65-F5344CB8AC3E}">
        <p14:creationId xmlns:p14="http://schemas.microsoft.com/office/powerpoint/2010/main" val="296286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do we apply KERNEL to edges</a:t>
            </a:r>
            <a:endParaRPr lang="tr-TR" dirty="0"/>
          </a:p>
        </p:txBody>
      </p:sp>
      <p:sp>
        <p:nvSpPr>
          <p:cNvPr id="3" name="Content Placeholder 2"/>
          <p:cNvSpPr>
            <a:spLocks noGrp="1"/>
          </p:cNvSpPr>
          <p:nvPr>
            <p:ph idx="1"/>
          </p:nvPr>
        </p:nvSpPr>
        <p:spPr/>
        <p:txBody>
          <a:bodyPr/>
          <a:lstStyle/>
          <a:p>
            <a:r>
              <a:rPr lang="en-US" dirty="0" smtClean="0"/>
              <a:t>You need neighbor pixels to apply, </a:t>
            </a:r>
          </a:p>
          <a:p>
            <a:r>
              <a:rPr lang="en-US" dirty="0" smtClean="0"/>
              <a:t>one solution can be ZERO PADDING. Extend the image outwards and add zeros</a:t>
            </a:r>
          </a:p>
          <a:p>
            <a:r>
              <a:rPr lang="en-US" dirty="0" smtClean="0"/>
              <a:t>Another solution, extend the image( place an image to an image and extend the pixels)</a:t>
            </a:r>
          </a:p>
          <a:p>
            <a:r>
              <a:rPr lang="en-US" dirty="0" smtClean="0"/>
              <a:t>Another solution, omit all the pixels in the edge! If the image is bigger than 256, this approach is OK</a:t>
            </a:r>
            <a:endParaRPr lang="tr-TR" dirty="0"/>
          </a:p>
        </p:txBody>
      </p:sp>
    </p:spTree>
    <p:extLst>
      <p:ext uri="{BB962C8B-B14F-4D97-AF65-F5344CB8AC3E}">
        <p14:creationId xmlns:p14="http://schemas.microsoft.com/office/powerpoint/2010/main" val="3843713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011"/>
            <a:ext cx="10515600" cy="5791952"/>
          </a:xfrm>
        </p:spPr>
        <p:txBody>
          <a:bodyPr/>
          <a:lstStyle/>
          <a:p>
            <a:r>
              <a:rPr lang="en-US" dirty="0" smtClean="0"/>
              <a:t>Detect means: To emphasize the differences between various features in an image. How do we classify a dog and a cat picture?</a:t>
            </a:r>
          </a:p>
          <a:p>
            <a:r>
              <a:rPr lang="en-US" dirty="0" smtClean="0"/>
              <a:t>You can think of being a math guy and try to build your own kernel.</a:t>
            </a:r>
          </a:p>
          <a:p>
            <a:r>
              <a:rPr lang="en-US" dirty="0" smtClean="0"/>
              <a:t>OK but what if when there are different cat and dog breeds?</a:t>
            </a:r>
          </a:p>
          <a:p>
            <a:r>
              <a:rPr lang="en-US" dirty="0" smtClean="0"/>
              <a:t>Your option is let computer </a:t>
            </a:r>
            <a:r>
              <a:rPr lang="en-US" b="1" dirty="0" smtClean="0"/>
              <a:t>learn</a:t>
            </a:r>
            <a:r>
              <a:rPr lang="en-US" dirty="0" smtClean="0"/>
              <a:t> so you don’t need to worry about</a:t>
            </a:r>
          </a:p>
          <a:p>
            <a:r>
              <a:rPr lang="en-US" dirty="0" smtClean="0"/>
              <a:t>You might hear </a:t>
            </a:r>
            <a:r>
              <a:rPr lang="en-US" b="1" dirty="0" smtClean="0"/>
              <a:t>kernels</a:t>
            </a:r>
            <a:r>
              <a:rPr lang="en-US" dirty="0" smtClean="0"/>
              <a:t> are referred as </a:t>
            </a:r>
            <a:r>
              <a:rPr lang="en-US" b="1" dirty="0" smtClean="0"/>
              <a:t>filters.</a:t>
            </a:r>
          </a:p>
          <a:p>
            <a:r>
              <a:rPr lang="en-US" dirty="0" smtClean="0"/>
              <a:t>In order to produce the transformed image, You </a:t>
            </a:r>
            <a:r>
              <a:rPr lang="en-US" b="1" dirty="0" smtClean="0"/>
              <a:t>CONVOLVE </a:t>
            </a:r>
            <a:r>
              <a:rPr lang="en-US" dirty="0" smtClean="0"/>
              <a:t>the original image and the kernel (these layers are called as convolutional layers</a:t>
            </a:r>
          </a:p>
          <a:p>
            <a:r>
              <a:rPr lang="en-US" dirty="0" smtClean="0"/>
              <a:t>Do not rely on only Feed Forward NN. ( when you have colors)</a:t>
            </a:r>
          </a:p>
          <a:p>
            <a:r>
              <a:rPr lang="en-US" dirty="0" smtClean="0"/>
              <a:t>When you take all pixel values and order them lines of numbers you lose</a:t>
            </a:r>
            <a:r>
              <a:rPr lang="en-US" b="1" dirty="0" smtClean="0"/>
              <a:t> spatial information</a:t>
            </a:r>
            <a:r>
              <a:rPr lang="en-US" dirty="0" smtClean="0"/>
              <a:t> (you destroyed the structure of the image)</a:t>
            </a:r>
          </a:p>
        </p:txBody>
      </p:sp>
    </p:spTree>
    <p:extLst>
      <p:ext uri="{BB962C8B-B14F-4D97-AF65-F5344CB8AC3E}">
        <p14:creationId xmlns:p14="http://schemas.microsoft.com/office/powerpoint/2010/main" val="264396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716"/>
            <a:ext cx="10515600" cy="5904247"/>
          </a:xfrm>
        </p:spPr>
        <p:txBody>
          <a:bodyPr/>
          <a:lstStyle/>
          <a:p>
            <a:r>
              <a:rPr lang="en-US" dirty="0"/>
              <a:t>Good </a:t>
            </a:r>
            <a:r>
              <a:rPr lang="en-US" dirty="0" smtClean="0"/>
              <a:t>news, </a:t>
            </a:r>
            <a:r>
              <a:rPr lang="en-US" dirty="0"/>
              <a:t>you keep the structure </a:t>
            </a:r>
            <a:r>
              <a:rPr lang="en-US" dirty="0" smtClean="0"/>
              <a:t>and use CNNs. HOW?</a:t>
            </a:r>
          </a:p>
          <a:p>
            <a:r>
              <a:rPr lang="en-US" dirty="0" smtClean="0"/>
              <a:t>We pass the image to an 2D matrix </a:t>
            </a:r>
          </a:p>
          <a:p>
            <a:r>
              <a:rPr lang="en-US" dirty="0" smtClean="0"/>
              <a:t>More good news, now you reduce parameters your network needs to optimize!!</a:t>
            </a:r>
          </a:p>
          <a:p>
            <a:r>
              <a:rPr lang="en-US" dirty="0" smtClean="0"/>
              <a:t>Example: if you have fully connected layer and reduce the dimensionality 1600x1200 to 800x600. </a:t>
            </a:r>
          </a:p>
          <a:p>
            <a:r>
              <a:rPr lang="en-US" dirty="0" smtClean="0"/>
              <a:t>Congratulations(NO) you need 920 </a:t>
            </a:r>
            <a:r>
              <a:rPr lang="en-US" b="1" dirty="0" smtClean="0"/>
              <a:t>BILLIONS</a:t>
            </a:r>
            <a:r>
              <a:rPr lang="en-US" dirty="0" smtClean="0"/>
              <a:t> </a:t>
            </a:r>
            <a:r>
              <a:rPr lang="en-US" b="1" dirty="0" smtClean="0"/>
              <a:t> </a:t>
            </a:r>
            <a:r>
              <a:rPr lang="en-US" dirty="0" smtClean="0"/>
              <a:t>of weights for your model for only </a:t>
            </a:r>
            <a:r>
              <a:rPr lang="en-US" b="1" dirty="0" smtClean="0"/>
              <a:t>ONE </a:t>
            </a:r>
            <a:r>
              <a:rPr lang="en-US" dirty="0" smtClean="0"/>
              <a:t>single layer</a:t>
            </a:r>
          </a:p>
          <a:p>
            <a:r>
              <a:rPr lang="en-US" dirty="0" smtClean="0"/>
              <a:t>CNN with a kernel 5x5 require only 25+1 weights (1 is bias)</a:t>
            </a:r>
          </a:p>
          <a:p>
            <a:r>
              <a:rPr lang="en-US" dirty="0" smtClean="0"/>
              <a:t>If you are tired of this, </a:t>
            </a:r>
            <a:r>
              <a:rPr lang="en-US" b="1" dirty="0" smtClean="0"/>
              <a:t>usually couple of CNN layers will be enough initially</a:t>
            </a:r>
            <a:endParaRPr lang="tr-TR" dirty="0"/>
          </a:p>
        </p:txBody>
      </p:sp>
    </p:spTree>
    <p:extLst>
      <p:ext uri="{BB962C8B-B14F-4D97-AF65-F5344CB8AC3E}">
        <p14:creationId xmlns:p14="http://schemas.microsoft.com/office/powerpoint/2010/main" val="288528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58035"/>
          </a:xfrm>
        </p:spPr>
        <p:txBody>
          <a:bodyPr>
            <a:normAutofit/>
          </a:bodyPr>
          <a:lstStyle/>
          <a:p>
            <a:r>
              <a:rPr lang="en-US" sz="2800" dirty="0" smtClean="0"/>
              <a:t>Check the blue area, and note(multiply by kernel) the are with a number ( red) ( you don’t lose information)</a:t>
            </a:r>
            <a:br>
              <a:rPr lang="en-US" sz="2800" dirty="0" smtClean="0"/>
            </a:br>
            <a:r>
              <a:rPr lang="en-US" sz="2800" dirty="0" smtClean="0"/>
              <a:t>Then you slide the kernel and repeat. ( you can also skip and apply once every 2 pixels!)</a:t>
            </a:r>
            <a:endParaRPr lang="tr-TR" sz="2800" dirty="0"/>
          </a:p>
        </p:txBody>
      </p:sp>
      <p:pic>
        <p:nvPicPr>
          <p:cNvPr id="5" name="Content Placeholder 4"/>
          <p:cNvPicPr>
            <a:picLocks noGrp="1" noChangeAspect="1"/>
          </p:cNvPicPr>
          <p:nvPr>
            <p:ph idx="1"/>
          </p:nvPr>
        </p:nvPicPr>
        <p:blipFill>
          <a:blip r:embed="rId2"/>
          <a:stretch>
            <a:fillRect/>
          </a:stretch>
        </p:blipFill>
        <p:spPr>
          <a:xfrm>
            <a:off x="2163739" y="2526696"/>
            <a:ext cx="7864522" cy="2949196"/>
          </a:xfrm>
          <a:prstGeom prst="rect">
            <a:avLst/>
          </a:prstGeom>
        </p:spPr>
      </p:pic>
    </p:spTree>
    <p:extLst>
      <p:ext uri="{BB962C8B-B14F-4D97-AF65-F5344CB8AC3E}">
        <p14:creationId xmlns:p14="http://schemas.microsoft.com/office/powerpoint/2010/main" val="274622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6032"/>
            <a:ext cx="10515600" cy="6449568"/>
          </a:xfrm>
        </p:spPr>
        <p:txBody>
          <a:bodyPr/>
          <a:lstStyle/>
          <a:p>
            <a:r>
              <a:rPr lang="en-US" dirty="0" smtClean="0"/>
              <a:t>Edge pixels are always problem, it is ok to be not </a:t>
            </a:r>
            <a:r>
              <a:rPr lang="en-US" b="1" dirty="0" err="1" smtClean="0"/>
              <a:t>tryhard</a:t>
            </a:r>
            <a:r>
              <a:rPr lang="en-US" dirty="0" smtClean="0"/>
              <a:t> and ignore the edge pixels </a:t>
            </a:r>
            <a:endParaRPr lang="en-US" dirty="0" smtClean="0">
              <a:sym typeface="Wingdings" panose="05000000000000000000" pitchFamily="2" charset="2"/>
            </a:endParaRPr>
          </a:p>
          <a:p>
            <a:r>
              <a:rPr lang="en-US" dirty="0" smtClean="0">
                <a:sym typeface="Wingdings" panose="05000000000000000000" pitchFamily="2" charset="2"/>
              </a:rPr>
              <a:t>In the end you have a new matrix (smaller) (this will not an image but </a:t>
            </a:r>
            <a:r>
              <a:rPr lang="en-US" b="1" dirty="0" smtClean="0">
                <a:sym typeface="Wingdings" panose="05000000000000000000" pitchFamily="2" charset="2"/>
              </a:rPr>
              <a:t>features</a:t>
            </a:r>
            <a:r>
              <a:rPr lang="en-US" dirty="0" smtClean="0">
                <a:sym typeface="Wingdings" panose="05000000000000000000" pitchFamily="2" charset="2"/>
              </a:rPr>
              <a:t>) I will open MNIST data and show you some digits, lets try to recognize without seeing the full digit!</a:t>
            </a:r>
          </a:p>
          <a:p>
            <a:r>
              <a:rPr lang="en-US" dirty="0" smtClean="0">
                <a:sym typeface="Wingdings" panose="05000000000000000000" pitchFamily="2" charset="2"/>
              </a:rPr>
              <a:t>The resulting matrix is called FEATURE MAP</a:t>
            </a:r>
          </a:p>
          <a:p>
            <a:r>
              <a:rPr lang="en-US" dirty="0" smtClean="0">
                <a:sym typeface="Wingdings" panose="05000000000000000000" pitchFamily="2" charset="2"/>
              </a:rPr>
              <a:t>We always slide the kernel, that’s why CNN is smart ( if you apply DNN images must be static, if you move the image even by few pixels you will destroy the results)</a:t>
            </a:r>
          </a:p>
          <a:p>
            <a:r>
              <a:rPr lang="en-US" dirty="0" smtClean="0">
                <a:sym typeface="Wingdings" panose="05000000000000000000" pitchFamily="2" charset="2"/>
              </a:rPr>
              <a:t>Basically CNN layer is where </a:t>
            </a:r>
            <a:r>
              <a:rPr lang="en-US" b="1" dirty="0" smtClean="0">
                <a:sym typeface="Wingdings" panose="05000000000000000000" pitchFamily="2" charset="2"/>
              </a:rPr>
              <a:t>YOU SEARCH FOR A PATTERN</a:t>
            </a:r>
          </a:p>
          <a:p>
            <a:r>
              <a:rPr lang="en-US" dirty="0" err="1" smtClean="0">
                <a:sym typeface="Wingdings" panose="05000000000000000000" pitchFamily="2" charset="2"/>
              </a:rPr>
              <a:t>i.e</a:t>
            </a:r>
            <a:r>
              <a:rPr lang="en-US" dirty="0" smtClean="0">
                <a:sym typeface="Wingdings" panose="05000000000000000000" pitchFamily="2" charset="2"/>
              </a:rPr>
              <a:t> edges, curves, angles </a:t>
            </a:r>
            <a:r>
              <a:rPr lang="en-US" dirty="0" err="1" smtClean="0">
                <a:sym typeface="Wingdings" panose="05000000000000000000" pitchFamily="2" charset="2"/>
              </a:rPr>
              <a:t>etc</a:t>
            </a:r>
            <a:endParaRPr lang="en-US" dirty="0" smtClean="0">
              <a:sym typeface="Wingdings" panose="05000000000000000000" pitchFamily="2" charset="2"/>
            </a:endParaRPr>
          </a:p>
          <a:p>
            <a:r>
              <a:rPr lang="en-US" dirty="0" smtClean="0">
                <a:sym typeface="Wingdings" panose="05000000000000000000" pitchFamily="2" charset="2"/>
              </a:rPr>
              <a:t>Now think of having not one but 100s of kernels to detect </a:t>
            </a:r>
            <a:r>
              <a:rPr lang="en-US" b="1" dirty="0" smtClean="0">
                <a:sym typeface="Wingdings" panose="05000000000000000000" pitchFamily="2" charset="2"/>
              </a:rPr>
              <a:t>features!</a:t>
            </a:r>
          </a:p>
          <a:p>
            <a:r>
              <a:rPr lang="en-US" b="1" dirty="0" smtClean="0">
                <a:sym typeface="Wingdings" panose="05000000000000000000" pitchFamily="2" charset="2"/>
              </a:rPr>
              <a:t>In reality you deal with color images(RGB) meaning you have 3 matrices</a:t>
            </a:r>
            <a:endParaRPr lang="tr-TR" dirty="0"/>
          </a:p>
        </p:txBody>
      </p:sp>
    </p:spTree>
    <p:extLst>
      <p:ext uri="{BB962C8B-B14F-4D97-AF65-F5344CB8AC3E}">
        <p14:creationId xmlns:p14="http://schemas.microsoft.com/office/powerpoint/2010/main" val="338616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TotalTime>
  <Words>2395</Words>
  <Application>Microsoft Office PowerPoint</Application>
  <PresentationFormat>Widescreen</PresentationFormat>
  <Paragraphs>191</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Office Theme</vt:lpstr>
      <vt:lpstr>More CNN concepts</vt:lpstr>
      <vt:lpstr>Image transformations, kernels</vt:lpstr>
      <vt:lpstr>Kernels ( again yes)</vt:lpstr>
      <vt:lpstr>PowerPoint Presentation</vt:lpstr>
      <vt:lpstr>But how do we apply KERNEL to edges</vt:lpstr>
      <vt:lpstr>PowerPoint Presentation</vt:lpstr>
      <vt:lpstr>PowerPoint Presentation</vt:lpstr>
      <vt:lpstr>Check the blue area, and note(multiply by kernel) the are with a number ( red) ( you don’t lose information) Then you slide the kernel and repeat. ( you can also skip and apply once every 2 pixels!)</vt:lpstr>
      <vt:lpstr>PowerPoint Presentation</vt:lpstr>
      <vt:lpstr>Pooling layers</vt:lpstr>
      <vt:lpstr>OMG what H$!* is striding</vt:lpstr>
      <vt:lpstr>DIMENSIONS </vt:lpstr>
      <vt:lpstr>PowerPoint Presentation</vt:lpstr>
      <vt:lpstr>A Revision of Activation functions</vt:lpstr>
      <vt:lpstr>PowerPoint Presentation</vt:lpstr>
      <vt:lpstr>Early stopping</vt:lpstr>
      <vt:lpstr>Optimizers</vt:lpstr>
      <vt:lpstr>Optimizers cont.</vt:lpstr>
      <vt:lpstr>About MNIST</vt:lpstr>
      <vt:lpstr>PowerPoint Presentation</vt:lpstr>
      <vt:lpstr>It’s a usual Dense neural network</vt:lpstr>
      <vt:lpstr>Computers can smile using numbers</vt:lpstr>
      <vt:lpstr>PowerPoint Presentation</vt:lpstr>
      <vt:lpstr>Remember the edge detection in the very beginning</vt:lpstr>
      <vt:lpstr>PowerPoint Presentation</vt:lpstr>
      <vt:lpstr>DNNs are bad at working with images, because of number of parameters. But look now:</vt:lpstr>
      <vt:lpstr>Back propagation here </vt:lpstr>
      <vt:lpstr>MAX POOLING</vt:lpstr>
      <vt:lpstr>Regularization</vt:lpstr>
      <vt:lpstr>PowerPoint Presentation</vt:lpstr>
      <vt:lpstr>L2 Regularization and Weight Decay </vt:lpstr>
      <vt:lpstr>Dropout</vt:lpstr>
      <vt:lpstr>Data Augmentation</vt:lpstr>
      <vt:lpstr>AlexNet (boring view)</vt:lpstr>
      <vt:lpstr>Perhaps you don’t like that image in previous sectionI took from Google, here something better: Don’t be shy and do your own Alexnet model later. Just like we did in our course))  Alexnet uses ReLu and Softmax(in the end)  activation function Alexnet uses Dropout, SGD+Momentum and Data Augmentation</vt:lpstr>
      <vt:lpstr>VGG   In each vgg layer we have 3x3=9 weights while in Alexnet for 11x11 it was 121. </vt:lpstr>
      <vt:lpstr>GOOGLENET</vt:lpstr>
      <vt:lpstr>Google Net</vt:lpstr>
      <vt:lpstr>ResNet (152 Layers, No I will not draw it)</vt:lpstr>
      <vt:lpstr>Final words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CNN concepts</dc:title>
  <dc:creator>oğul ünal</dc:creator>
  <cp:lastModifiedBy>oğul ünal</cp:lastModifiedBy>
  <cp:revision>91</cp:revision>
  <dcterms:created xsi:type="dcterms:W3CDTF">2022-03-23T14:44:20Z</dcterms:created>
  <dcterms:modified xsi:type="dcterms:W3CDTF">2022-04-25T10:52:18Z</dcterms:modified>
</cp:coreProperties>
</file>