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B3C603BC-141B-4755-8C12-01EF629281E6}" type="datetimeFigureOut">
              <a:rPr lang="tr-TR" smtClean="0"/>
              <a:t>18.04.2022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3747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3C603BC-141B-4755-8C12-01EF629281E6}" type="datetimeFigureOut">
              <a:rPr lang="tr-TR" smtClean="0"/>
              <a:t>18.04.2022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333788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3C603BC-141B-4755-8C12-01EF629281E6}" type="datetimeFigureOut">
              <a:rPr lang="tr-TR" smtClean="0"/>
              <a:t>18.04.2022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366215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3C603BC-141B-4755-8C12-01EF629281E6}" type="datetimeFigureOut">
              <a:rPr lang="tr-TR" smtClean="0"/>
              <a:t>18.04.2022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53725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C603BC-141B-4755-8C12-01EF629281E6}" type="datetimeFigureOut">
              <a:rPr lang="tr-TR" smtClean="0"/>
              <a:t>18.04.2022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91452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B3C603BC-141B-4755-8C12-01EF629281E6}" type="datetimeFigureOut">
              <a:rPr lang="tr-TR" smtClean="0"/>
              <a:t>18.04.2022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64148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B3C603BC-141B-4755-8C12-01EF629281E6}" type="datetimeFigureOut">
              <a:rPr lang="tr-TR" smtClean="0"/>
              <a:t>18.04.2022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16567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B3C603BC-141B-4755-8C12-01EF629281E6}" type="datetimeFigureOut">
              <a:rPr lang="tr-TR" smtClean="0"/>
              <a:t>18.04.2022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275030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603BC-141B-4755-8C12-01EF629281E6}" type="datetimeFigureOut">
              <a:rPr lang="tr-TR" smtClean="0"/>
              <a:t>18.04.2022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3744869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C603BC-141B-4755-8C12-01EF629281E6}" type="datetimeFigureOut">
              <a:rPr lang="tr-TR" smtClean="0"/>
              <a:t>18.04.2022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680335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C603BC-141B-4755-8C12-01EF629281E6}" type="datetimeFigureOut">
              <a:rPr lang="tr-TR" smtClean="0"/>
              <a:t>18.04.2022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62537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603BC-141B-4755-8C12-01EF629281E6}" type="datetimeFigureOut">
              <a:rPr lang="tr-TR" smtClean="0"/>
              <a:t>18.04.2022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B02DD-857B-4654-9F2A-6988BCF50C35}" type="slidenum">
              <a:rPr lang="tr-TR" smtClean="0"/>
              <a:t>‹#›</a:t>
            </a:fld>
            <a:endParaRPr lang="tr-TR"/>
          </a:p>
        </p:txBody>
      </p:sp>
    </p:spTree>
    <p:extLst>
      <p:ext uri="{BB962C8B-B14F-4D97-AF65-F5344CB8AC3E}">
        <p14:creationId xmlns:p14="http://schemas.microsoft.com/office/powerpoint/2010/main" val="2832657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dirty="0" smtClean="0"/>
              <a:t/>
            </a:r>
            <a:br>
              <a:rPr lang="tr-TR" dirty="0" smtClean="0"/>
            </a:br>
            <a:r>
              <a:rPr lang="tr-TR" sz="4000" dirty="0" smtClean="0"/>
              <a:t>Model Evaluation in Machine Learning</a:t>
            </a:r>
            <a:r>
              <a:rPr lang="tr-TR" dirty="0" smtClean="0">
                <a:solidFill>
                  <a:schemeClr val="bg1">
                    <a:lumMod val="95000"/>
                  </a:schemeClr>
                </a:solidFill>
              </a:rPr>
              <a:t/>
            </a:r>
            <a:br>
              <a:rPr lang="tr-TR" dirty="0" smtClean="0">
                <a:solidFill>
                  <a:schemeClr val="bg1">
                    <a:lumMod val="95000"/>
                  </a:schemeClr>
                </a:solidFill>
              </a:rPr>
            </a:br>
            <a:endParaRPr lang="tr-TR" dirty="0"/>
          </a:p>
        </p:txBody>
      </p:sp>
      <p:sp>
        <p:nvSpPr>
          <p:cNvPr id="3" name="Subtitle 2"/>
          <p:cNvSpPr>
            <a:spLocks noGrp="1"/>
          </p:cNvSpPr>
          <p:nvPr>
            <p:ph type="subTitle" idx="1"/>
          </p:nvPr>
        </p:nvSpPr>
        <p:spPr/>
        <p:txBody>
          <a:bodyPr/>
          <a:lstStyle/>
          <a:p>
            <a:r>
              <a:rPr lang="tr-TR" dirty="0" smtClean="0">
                <a:solidFill>
                  <a:schemeClr val="bg1">
                    <a:lumMod val="95000"/>
                  </a:schemeClr>
                </a:solidFill>
              </a:rPr>
              <a:t/>
            </a:r>
            <a:br>
              <a:rPr lang="tr-TR" dirty="0" smtClean="0">
                <a:solidFill>
                  <a:schemeClr val="bg1">
                    <a:lumMod val="95000"/>
                  </a:schemeClr>
                </a:solidFill>
              </a:rPr>
            </a:br>
            <a:endParaRPr lang="tr-TR" dirty="0"/>
          </a:p>
        </p:txBody>
      </p:sp>
    </p:spTree>
    <p:extLst>
      <p:ext uri="{BB962C8B-B14F-4D97-AF65-F5344CB8AC3E}">
        <p14:creationId xmlns:p14="http://schemas.microsoft.com/office/powerpoint/2010/main" val="3606667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a:t>
            </a:r>
            <a:endParaRPr lang="tr-TR" dirty="0"/>
          </a:p>
        </p:txBody>
      </p:sp>
      <p:sp>
        <p:nvSpPr>
          <p:cNvPr id="3" name="Content Placeholder 2"/>
          <p:cNvSpPr>
            <a:spLocks noGrp="1"/>
          </p:cNvSpPr>
          <p:nvPr>
            <p:ph idx="1"/>
          </p:nvPr>
        </p:nvSpPr>
        <p:spPr/>
        <p:txBody>
          <a:bodyPr>
            <a:normAutofit fontScale="85000" lnSpcReduction="20000"/>
          </a:bodyPr>
          <a:lstStyle/>
          <a:p>
            <a:r>
              <a:rPr lang="en-US" dirty="0"/>
              <a:t>From the Confusion Matrix, it’s possible to derive some metrics, such as</a:t>
            </a:r>
            <a:r>
              <a:rPr lang="en-US" dirty="0" smtClean="0"/>
              <a:t>:</a:t>
            </a:r>
            <a:endParaRPr lang="tr-TR" dirty="0" smtClean="0"/>
          </a:p>
          <a:p>
            <a:r>
              <a:rPr lang="en-US" b="1" dirty="0"/>
              <a:t>Accuracy</a:t>
            </a:r>
            <a:r>
              <a:rPr lang="en-US" dirty="0"/>
              <a:t>: represents the number of correct predictions divided by the total number of predictions.</a:t>
            </a:r>
          </a:p>
          <a:p>
            <a:r>
              <a:rPr lang="en-US" b="1" dirty="0"/>
              <a:t>Precision</a:t>
            </a:r>
            <a:r>
              <a:rPr lang="en-US" dirty="0"/>
              <a:t>: it’s the division of the positive cases correctly identified by all the cases identified as positive (including false-positives</a:t>
            </a:r>
            <a:r>
              <a:rPr lang="en-US" dirty="0" smtClean="0"/>
              <a:t>).</a:t>
            </a:r>
            <a:endParaRPr lang="tr-TR" dirty="0" smtClean="0"/>
          </a:p>
          <a:p>
            <a:r>
              <a:rPr lang="en-US" dirty="0" smtClean="0"/>
              <a:t>True positives/(true positives + false positives</a:t>
            </a:r>
          </a:p>
          <a:p>
            <a:r>
              <a:rPr lang="en-US" dirty="0" smtClean="0"/>
              <a:t>Correct positives</a:t>
            </a:r>
          </a:p>
          <a:p>
            <a:r>
              <a:rPr lang="en-US" dirty="0" smtClean="0"/>
              <a:t>percent of relevant results, good choice when u care about false positives</a:t>
            </a:r>
          </a:p>
          <a:p>
            <a:r>
              <a:rPr lang="en-US" dirty="0" smtClean="0"/>
              <a:t>medical screening, drug testing(u </a:t>
            </a:r>
            <a:r>
              <a:rPr lang="en-US" dirty="0" err="1" smtClean="0"/>
              <a:t>dont</a:t>
            </a:r>
            <a:r>
              <a:rPr lang="en-US" dirty="0" smtClean="0"/>
              <a:t> </a:t>
            </a:r>
            <a:r>
              <a:rPr lang="en-US" dirty="0" err="1" smtClean="0"/>
              <a:t>wanna</a:t>
            </a:r>
            <a:r>
              <a:rPr lang="en-US" dirty="0" smtClean="0"/>
              <a:t> say someone, you are addicted when </a:t>
            </a:r>
            <a:r>
              <a:rPr lang="en-US" dirty="0" err="1" smtClean="0"/>
              <a:t>theyare</a:t>
            </a:r>
            <a:r>
              <a:rPr lang="en-US" dirty="0" smtClean="0"/>
              <a:t> not)</a:t>
            </a:r>
            <a:endParaRPr lang="en-US" dirty="0"/>
          </a:p>
          <a:p>
            <a:r>
              <a:rPr lang="en-US" b="1" dirty="0"/>
              <a:t>Negative predictive value</a:t>
            </a:r>
            <a:r>
              <a:rPr lang="en-US" dirty="0"/>
              <a:t>: it’s the same as precision, but for negative cases: it’s the number of true-negatives divided by the total of negatives identified by the model (including false-negatives).</a:t>
            </a:r>
          </a:p>
          <a:p>
            <a:endParaRPr lang="tr-TR" dirty="0"/>
          </a:p>
        </p:txBody>
      </p:sp>
    </p:spTree>
    <p:extLst>
      <p:ext uri="{BB962C8B-B14F-4D97-AF65-F5344CB8AC3E}">
        <p14:creationId xmlns:p14="http://schemas.microsoft.com/office/powerpoint/2010/main" val="828380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 Cont.</a:t>
            </a:r>
            <a:endParaRPr lang="tr-TR" dirty="0"/>
          </a:p>
        </p:txBody>
      </p:sp>
      <p:sp>
        <p:nvSpPr>
          <p:cNvPr id="3" name="Content Placeholder 2"/>
          <p:cNvSpPr>
            <a:spLocks noGrp="1"/>
          </p:cNvSpPr>
          <p:nvPr>
            <p:ph idx="1"/>
          </p:nvPr>
        </p:nvSpPr>
        <p:spPr/>
        <p:txBody>
          <a:bodyPr>
            <a:noAutofit/>
          </a:bodyPr>
          <a:lstStyle/>
          <a:p>
            <a:r>
              <a:rPr lang="en-US" sz="1800" b="1" dirty="0" smtClean="0"/>
              <a:t>Recall</a:t>
            </a:r>
            <a:r>
              <a:rPr lang="en-US" sz="1800" dirty="0" smtClean="0"/>
              <a:t> (or sensitivity): it’s the division of the true-positives by all the real positive cases (including false-negative cases). It matters when you are trying to have more true-positives than true-negatives.</a:t>
            </a:r>
            <a:r>
              <a:rPr lang="tr-TR" sz="1800" dirty="0" smtClean="0"/>
              <a:t> </a:t>
            </a:r>
            <a:r>
              <a:rPr lang="en-US" sz="1800" dirty="0" smtClean="0"/>
              <a:t>True positives/ (true positives + false negatives) </a:t>
            </a:r>
          </a:p>
          <a:p>
            <a:r>
              <a:rPr lang="en-US" sz="1800" dirty="0" smtClean="0"/>
              <a:t>AKA sensitivity, true positive rate, completeness. Percent of positives correctly predicted. </a:t>
            </a:r>
          </a:p>
          <a:p>
            <a:r>
              <a:rPr lang="en-US" sz="1800" dirty="0" smtClean="0"/>
              <a:t>Good choice of metric when you care </a:t>
            </a:r>
            <a:r>
              <a:rPr lang="en-US" sz="1800" dirty="0" err="1" smtClean="0"/>
              <a:t>alot</a:t>
            </a:r>
            <a:r>
              <a:rPr lang="en-US" sz="1800" dirty="0" smtClean="0"/>
              <a:t> about false negatives.</a:t>
            </a:r>
          </a:p>
          <a:p>
            <a:r>
              <a:rPr lang="en-US" sz="1800" dirty="0" smtClean="0"/>
              <a:t>Good usage when u have fraud detection. </a:t>
            </a:r>
          </a:p>
          <a:p>
            <a:r>
              <a:rPr lang="en-US" sz="1800" b="1" dirty="0" smtClean="0"/>
              <a:t>F1 Score: </a:t>
            </a:r>
            <a:r>
              <a:rPr lang="en-US" sz="1800" dirty="0" smtClean="0"/>
              <a:t>it’s the combination of the sensitivity and the recall. It’s represented by (2 * Precision * Recall) / (Precision + Recall) .</a:t>
            </a:r>
            <a:r>
              <a:rPr lang="tr-TR" sz="1800" dirty="0" smtClean="0"/>
              <a:t> </a:t>
            </a:r>
            <a:r>
              <a:rPr lang="en-US" sz="1800" dirty="0" smtClean="0"/>
              <a:t>harmonic mean of precision and sensitivity</a:t>
            </a:r>
            <a:r>
              <a:rPr lang="tr-TR" sz="1800" dirty="0" smtClean="0"/>
              <a:t>. </a:t>
            </a:r>
            <a:r>
              <a:rPr lang="en-US" sz="1800" dirty="0" smtClean="0"/>
              <a:t>When </a:t>
            </a:r>
            <a:r>
              <a:rPr lang="tr-TR" sz="1800" dirty="0" smtClean="0"/>
              <a:t>yo</a:t>
            </a:r>
            <a:r>
              <a:rPr lang="en-US" sz="1800" dirty="0" smtClean="0"/>
              <a:t>u care about precision And recall</a:t>
            </a:r>
            <a:endParaRPr lang="tr-TR" sz="1800" dirty="0" smtClean="0"/>
          </a:p>
          <a:p>
            <a:r>
              <a:rPr lang="en-US" sz="1800" b="1" dirty="0" smtClean="0"/>
              <a:t>Specificity: </a:t>
            </a:r>
            <a:r>
              <a:rPr lang="en-US" sz="1800" dirty="0" smtClean="0"/>
              <a:t>the same as recall, but for negative examples: it’s the division of the true-negatives by all the real negative cases (including false-positives). It matters when you are trying to have more true-negatives than true-positives.</a:t>
            </a:r>
            <a:r>
              <a:rPr lang="tr-TR" sz="1800" dirty="0" smtClean="0"/>
              <a:t> </a:t>
            </a:r>
            <a:r>
              <a:rPr lang="tr-TR" sz="1800" dirty="0" smtClean="0">
                <a:effectLst/>
              </a:rPr>
              <a:t>TN/TN+FP : true negative rate</a:t>
            </a:r>
            <a:endParaRPr lang="en-US" sz="1800" dirty="0" smtClean="0"/>
          </a:p>
          <a:p>
            <a:r>
              <a:rPr lang="en-US" sz="1800" b="1" dirty="0" smtClean="0"/>
              <a:t>Cohen’s Kappa: </a:t>
            </a:r>
            <a:r>
              <a:rPr lang="en-US" sz="1800" dirty="0" smtClean="0"/>
              <a:t>it’s a calculation that compares the real accuracy with the random accuracy. This is specially useful for problems with unbalanced classes. It’s calculated by (Observed accuracy — Expected accuracy) / (1 — Expected accuracy).</a:t>
            </a:r>
            <a:endParaRPr lang="tr-TR" sz="1800" dirty="0"/>
          </a:p>
        </p:txBody>
      </p:sp>
    </p:spTree>
    <p:extLst>
      <p:ext uri="{BB962C8B-B14F-4D97-AF65-F5344CB8AC3E}">
        <p14:creationId xmlns:p14="http://schemas.microsoft.com/office/powerpoint/2010/main" val="3149939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 Cont.</a:t>
            </a:r>
            <a:endParaRPr lang="tr-TR" dirty="0"/>
          </a:p>
        </p:txBody>
      </p:sp>
      <p:sp>
        <p:nvSpPr>
          <p:cNvPr id="3" name="Content Placeholder 2"/>
          <p:cNvSpPr>
            <a:spLocks noGrp="1"/>
          </p:cNvSpPr>
          <p:nvPr>
            <p:ph idx="1"/>
          </p:nvPr>
        </p:nvSpPr>
        <p:spPr/>
        <p:txBody>
          <a:bodyPr>
            <a:normAutofit/>
          </a:bodyPr>
          <a:lstStyle/>
          <a:p>
            <a:r>
              <a:rPr lang="tr-TR" b="1" dirty="0"/>
              <a:t>AUC-ROC and Gini Coefficient</a:t>
            </a:r>
          </a:p>
          <a:p>
            <a:r>
              <a:rPr lang="en-US" dirty="0"/>
              <a:t>To find the AUC-ROC, we plot the </a:t>
            </a:r>
            <a:r>
              <a:rPr lang="en-US" b="1" dirty="0"/>
              <a:t>Sensitivity</a:t>
            </a:r>
            <a:r>
              <a:rPr lang="en-US" dirty="0"/>
              <a:t> and the </a:t>
            </a:r>
            <a:r>
              <a:rPr lang="en-US" b="1" dirty="0"/>
              <a:t>Specificity</a:t>
            </a:r>
            <a:r>
              <a:rPr lang="en-US" dirty="0"/>
              <a:t> (1-specificity). Then, we calculate the area under the curve (AUC) and the ratio between the AUC and the total possible area. We obtain a number between 0 and 1, where 1 is our best possible value (attention to overfitting here).</a:t>
            </a:r>
          </a:p>
          <a:p>
            <a:r>
              <a:rPr lang="en-US" dirty="0"/>
              <a:t>The Gini coefficient is derived from the AUC-ROC. In this way:</a:t>
            </a:r>
          </a:p>
          <a:p>
            <a:r>
              <a:rPr lang="en-US" dirty="0"/>
              <a:t>Gini = 2*AUC — 1</a:t>
            </a:r>
          </a:p>
          <a:p>
            <a:r>
              <a:rPr lang="tr-TR" dirty="0" smtClean="0"/>
              <a:t>To </a:t>
            </a:r>
            <a:r>
              <a:rPr lang="en-US" dirty="0" smtClean="0"/>
              <a:t>be </a:t>
            </a:r>
            <a:r>
              <a:rPr lang="en-US" dirty="0"/>
              <a:t>considered a good model, we must have a Gini above 60%.</a:t>
            </a:r>
          </a:p>
          <a:p>
            <a:endParaRPr lang="tr-TR" dirty="0"/>
          </a:p>
        </p:txBody>
      </p:sp>
    </p:spTree>
    <p:extLst>
      <p:ext uri="{BB962C8B-B14F-4D97-AF65-F5344CB8AC3E}">
        <p14:creationId xmlns:p14="http://schemas.microsoft.com/office/powerpoint/2010/main" val="189647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 Cont.</a:t>
            </a:r>
            <a:endParaRPr lang="tr-TR" dirty="0"/>
          </a:p>
        </p:txBody>
      </p:sp>
      <p:sp>
        <p:nvSpPr>
          <p:cNvPr id="3" name="Content Placeholder 2"/>
          <p:cNvSpPr>
            <a:spLocks noGrp="1"/>
          </p:cNvSpPr>
          <p:nvPr>
            <p:ph idx="1"/>
          </p:nvPr>
        </p:nvSpPr>
        <p:spPr/>
        <p:txBody>
          <a:bodyPr>
            <a:normAutofit fontScale="92500" lnSpcReduction="10000"/>
          </a:bodyPr>
          <a:lstStyle/>
          <a:p>
            <a:r>
              <a:rPr lang="tr-TR" b="1" dirty="0"/>
              <a:t>Logarithmic loss</a:t>
            </a:r>
          </a:p>
          <a:p>
            <a:r>
              <a:rPr lang="en-US" dirty="0"/>
              <a:t>To use log loss, your model has to be able to output a probability between 0 and 1. This metric will then compare the distance between the probability outputted by the model with the actual label. So, the log loss takes into account the uncertainty of a prediction based on how much it varies from the actual label.</a:t>
            </a:r>
          </a:p>
          <a:p>
            <a:r>
              <a:rPr lang="en-US" dirty="0"/>
              <a:t>A good log loss value is the one that is closer to 0, being the best possible model the one with log loss of 0. The log loss value increases when the prediction is different from the actual observation. So, a prediction of 0.42 for a label 1 is better than a prediction of 0.12 for the same label.</a:t>
            </a:r>
          </a:p>
          <a:p>
            <a:r>
              <a:rPr lang="en-US" i="1" dirty="0" smtClean="0"/>
              <a:t>Values </a:t>
            </a:r>
            <a:r>
              <a:rPr lang="en-US" i="1" dirty="0"/>
              <a:t>closer to 0 are better than higher values.</a:t>
            </a:r>
            <a:endParaRPr lang="en-US" dirty="0"/>
          </a:p>
          <a:p>
            <a:endParaRPr lang="tr-TR" dirty="0"/>
          </a:p>
        </p:txBody>
      </p:sp>
    </p:spTree>
    <p:extLst>
      <p:ext uri="{BB962C8B-B14F-4D97-AF65-F5344CB8AC3E}">
        <p14:creationId xmlns:p14="http://schemas.microsoft.com/office/powerpoint/2010/main" val="2364564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Bias &amp; VarianceTrade-off in your Models</a:t>
            </a:r>
            <a:endParaRPr lang="tr-TR" b="1" dirty="0"/>
          </a:p>
        </p:txBody>
      </p:sp>
      <p:pic>
        <p:nvPicPr>
          <p:cNvPr id="4" name="Content Placeholder 3"/>
          <p:cNvPicPr>
            <a:picLocks noGrp="1" noChangeAspect="1"/>
          </p:cNvPicPr>
          <p:nvPr>
            <p:ph idx="1"/>
          </p:nvPr>
        </p:nvPicPr>
        <p:blipFill>
          <a:blip r:embed="rId2"/>
          <a:stretch>
            <a:fillRect/>
          </a:stretch>
        </p:blipFill>
        <p:spPr>
          <a:xfrm>
            <a:off x="6737988" y="1871345"/>
            <a:ext cx="4531607" cy="4351338"/>
          </a:xfrm>
          <a:prstGeom prst="rect">
            <a:avLst/>
          </a:prstGeom>
        </p:spPr>
      </p:pic>
      <p:sp>
        <p:nvSpPr>
          <p:cNvPr id="5" name="Rectangle 4"/>
          <p:cNvSpPr/>
          <p:nvPr/>
        </p:nvSpPr>
        <p:spPr>
          <a:xfrm>
            <a:off x="542544" y="1871345"/>
            <a:ext cx="6096000" cy="1477328"/>
          </a:xfrm>
          <a:prstGeom prst="rect">
            <a:avLst/>
          </a:prstGeom>
        </p:spPr>
        <p:txBody>
          <a:bodyPr>
            <a:spAutoFit/>
          </a:bodyPr>
          <a:lstStyle/>
          <a:p>
            <a:r>
              <a:rPr lang="en-US" dirty="0"/>
              <a:t>Bias is the difference between the average prediction of our model and the correct value which we are trying to predict. Model with high bias pays very little attention to the training data and oversimplifies the model. It always leads to high error on training and test data.</a:t>
            </a:r>
            <a:endParaRPr lang="tr-TR" dirty="0"/>
          </a:p>
        </p:txBody>
      </p:sp>
      <p:sp>
        <p:nvSpPr>
          <p:cNvPr id="6" name="Rectangle 5"/>
          <p:cNvSpPr/>
          <p:nvPr/>
        </p:nvSpPr>
        <p:spPr>
          <a:xfrm>
            <a:off x="542544" y="3529330"/>
            <a:ext cx="6096000" cy="1754326"/>
          </a:xfrm>
          <a:prstGeom prst="rect">
            <a:avLst/>
          </a:prstGeom>
        </p:spPr>
        <p:txBody>
          <a:bodyPr>
            <a:spAutoFit/>
          </a:bodyPr>
          <a:lstStyle/>
          <a:p>
            <a:r>
              <a:rPr lang="en-US" dirty="0"/>
              <a:t>Variance is the variability of model prediction for a given data point or a value which tells us spread of our data. </a:t>
            </a:r>
            <a:r>
              <a:rPr lang="en-US" dirty="0" smtClean="0"/>
              <a:t>Model with high variance pays a lot of attention to training data and does not generalize on the data which it hasn’t seen before.</a:t>
            </a:r>
            <a:r>
              <a:rPr lang="en-US" dirty="0"/>
              <a:t> As a result, such models perform very well on training data but has high error rates on test data.</a:t>
            </a:r>
            <a:endParaRPr lang="tr-TR" dirty="0"/>
          </a:p>
        </p:txBody>
      </p:sp>
    </p:spTree>
    <p:extLst>
      <p:ext uri="{BB962C8B-B14F-4D97-AF65-F5344CB8AC3E}">
        <p14:creationId xmlns:p14="http://schemas.microsoft.com/office/powerpoint/2010/main" val="555818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Bias &amp; VarianceTrade-off - Cont</a:t>
            </a:r>
            <a:endParaRPr lang="tr-TR" dirty="0"/>
          </a:p>
        </p:txBody>
      </p:sp>
      <p:sp>
        <p:nvSpPr>
          <p:cNvPr id="3" name="Content Placeholder 2"/>
          <p:cNvSpPr>
            <a:spLocks noGrp="1"/>
          </p:cNvSpPr>
          <p:nvPr>
            <p:ph idx="1"/>
          </p:nvPr>
        </p:nvSpPr>
        <p:spPr>
          <a:xfrm>
            <a:off x="838200" y="1825625"/>
            <a:ext cx="4620768" cy="4351338"/>
          </a:xfrm>
        </p:spPr>
        <p:txBody>
          <a:bodyPr>
            <a:normAutofit/>
          </a:bodyPr>
          <a:lstStyle/>
          <a:p>
            <a:r>
              <a:rPr lang="en-US" dirty="0" smtClean="0"/>
              <a:t>In</a:t>
            </a:r>
            <a:r>
              <a:rPr lang="tr-TR" dirty="0"/>
              <a:t> </a:t>
            </a:r>
            <a:r>
              <a:rPr lang="tr-TR" dirty="0" smtClean="0"/>
              <a:t>this </a:t>
            </a:r>
            <a:r>
              <a:rPr lang="en-US" dirty="0" smtClean="0"/>
              <a:t>diagram</a:t>
            </a:r>
            <a:r>
              <a:rPr lang="en-US" dirty="0"/>
              <a:t>, center of the target is a model that perfectly predicts correct values. As we move away from the bulls-eye our predictions become get worse and worse. We can repeat our process of model building to get separate hits on the target.</a:t>
            </a:r>
          </a:p>
        </p:txBody>
      </p:sp>
      <p:pic>
        <p:nvPicPr>
          <p:cNvPr id="4" name="Picture 3"/>
          <p:cNvPicPr>
            <a:picLocks noChangeAspect="1"/>
          </p:cNvPicPr>
          <p:nvPr/>
        </p:nvPicPr>
        <p:blipFill>
          <a:blip r:embed="rId2"/>
          <a:stretch>
            <a:fillRect/>
          </a:stretch>
        </p:blipFill>
        <p:spPr>
          <a:xfrm>
            <a:off x="5734050" y="1596231"/>
            <a:ext cx="5619750" cy="4810125"/>
          </a:xfrm>
          <a:prstGeom prst="rect">
            <a:avLst/>
          </a:prstGeom>
        </p:spPr>
      </p:pic>
    </p:spTree>
    <p:extLst>
      <p:ext uri="{BB962C8B-B14F-4D97-AF65-F5344CB8AC3E}">
        <p14:creationId xmlns:p14="http://schemas.microsoft.com/office/powerpoint/2010/main" val="4165974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4048"/>
            <a:ext cx="10515600" cy="5792915"/>
          </a:xfrm>
        </p:spPr>
        <p:txBody>
          <a:bodyPr>
            <a:normAutofit/>
          </a:bodyPr>
          <a:lstStyle/>
          <a:p>
            <a:r>
              <a:rPr lang="en-US" sz="2400" dirty="0" smtClean="0"/>
              <a:t>In supervised learning, </a:t>
            </a:r>
            <a:r>
              <a:rPr lang="en-US" sz="2400" b="1" dirty="0" err="1" smtClean="0"/>
              <a:t>underfitting</a:t>
            </a:r>
            <a:r>
              <a:rPr lang="en-US" sz="2400" dirty="0" smtClean="0"/>
              <a:t> happens when a model unable to capture the underlying pattern of the data. These models usually have high bias and low variance. It happens when we have very less amount of data to build an accurate model or when we try to build a linear model with a nonlinear data. Also, these kind of models are very simple to capture the complex patterns in data like Linear and logistic regression.</a:t>
            </a:r>
            <a:endParaRPr lang="tr-TR" sz="2400" dirty="0" smtClean="0"/>
          </a:p>
          <a:p>
            <a:r>
              <a:rPr lang="en-US" sz="2400" dirty="0" smtClean="0"/>
              <a:t/>
            </a:r>
            <a:br>
              <a:rPr lang="en-US" sz="2400" dirty="0" smtClean="0"/>
            </a:br>
            <a:r>
              <a:rPr lang="en-US" sz="2400" dirty="0" smtClean="0"/>
              <a:t>In supervised learning, </a:t>
            </a:r>
            <a:r>
              <a:rPr lang="en-US" sz="2400" b="1" dirty="0" smtClean="0"/>
              <a:t>overfitting</a:t>
            </a:r>
            <a:r>
              <a:rPr lang="en-US" sz="2400" dirty="0" smtClean="0"/>
              <a:t> happens when our model captures the noise along with the underlying pattern in data. It happens when we train our model a lot over noisy dataset. These models have low bias and high variance. These models are very complex like Decision trees which are prone to overfitting.</a:t>
            </a:r>
            <a:r>
              <a:rPr lang="en-US" dirty="0" smtClean="0"/>
              <a:t/>
            </a:r>
            <a:br>
              <a:rPr lang="en-US" dirty="0" smtClean="0"/>
            </a:br>
            <a:endParaRPr lang="tr-TR" dirty="0"/>
          </a:p>
        </p:txBody>
      </p:sp>
      <p:pic>
        <p:nvPicPr>
          <p:cNvPr id="4" name="Picture 3"/>
          <p:cNvPicPr>
            <a:picLocks noChangeAspect="1"/>
          </p:cNvPicPr>
          <p:nvPr/>
        </p:nvPicPr>
        <p:blipFill>
          <a:blip r:embed="rId2"/>
          <a:stretch>
            <a:fillRect/>
          </a:stretch>
        </p:blipFill>
        <p:spPr>
          <a:xfrm>
            <a:off x="2076450" y="4277487"/>
            <a:ext cx="8039100" cy="2381250"/>
          </a:xfrm>
          <a:prstGeom prst="rect">
            <a:avLst/>
          </a:prstGeom>
        </p:spPr>
      </p:pic>
    </p:spTree>
    <p:extLst>
      <p:ext uri="{BB962C8B-B14F-4D97-AF65-F5344CB8AC3E}">
        <p14:creationId xmlns:p14="http://schemas.microsoft.com/office/powerpoint/2010/main" val="2438296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is Bias Variance Tradeoff?</a:t>
            </a:r>
            <a:endParaRPr lang="tr-TR" dirty="0"/>
          </a:p>
        </p:txBody>
      </p:sp>
      <p:sp>
        <p:nvSpPr>
          <p:cNvPr id="3" name="Content Placeholder 2"/>
          <p:cNvSpPr>
            <a:spLocks noGrp="1"/>
          </p:cNvSpPr>
          <p:nvPr>
            <p:ph idx="1"/>
          </p:nvPr>
        </p:nvSpPr>
        <p:spPr/>
        <p:txBody>
          <a:bodyPr/>
          <a:lstStyle/>
          <a:p>
            <a:r>
              <a:rPr lang="en-US" dirty="0"/>
              <a:t>If </a:t>
            </a:r>
            <a:r>
              <a:rPr lang="tr-TR" dirty="0" smtClean="0"/>
              <a:t>y</a:t>
            </a:r>
            <a:r>
              <a:rPr lang="en-US" dirty="0" smtClean="0"/>
              <a:t>our </a:t>
            </a:r>
            <a:r>
              <a:rPr lang="en-US" dirty="0"/>
              <a:t>model is too simple and has very few parameters then it may have high bias and low variance. On the other hand if our model has large number of parameters then it’s going to have high variance and low bias. So we need to find the right/good balance without overfitting and </a:t>
            </a:r>
            <a:r>
              <a:rPr lang="en-US" dirty="0" err="1"/>
              <a:t>underfitting</a:t>
            </a:r>
            <a:r>
              <a:rPr lang="en-US" dirty="0"/>
              <a:t> the data.</a:t>
            </a:r>
          </a:p>
          <a:p>
            <a:r>
              <a:rPr lang="en-US" dirty="0"/>
              <a:t>This tradeoff in complexity is why there is a tradeoff between bias and variance. An algorithm can’t be more complex and less complex at the same time</a:t>
            </a:r>
            <a:r>
              <a:rPr lang="en-US" dirty="0" smtClean="0"/>
              <a:t>.</a:t>
            </a:r>
            <a:endParaRPr lang="tr-TR" dirty="0" smtClean="0"/>
          </a:p>
          <a:p>
            <a:r>
              <a:rPr lang="en-US" dirty="0"/>
              <a:t>To build a good model, we need to find a good balance between bias and variance such that it minimizes the total error.</a:t>
            </a:r>
          </a:p>
          <a:p>
            <a:endParaRPr lang="tr-TR" dirty="0"/>
          </a:p>
        </p:txBody>
      </p:sp>
    </p:spTree>
    <p:extLst>
      <p:ext uri="{BB962C8B-B14F-4D97-AF65-F5344CB8AC3E}">
        <p14:creationId xmlns:p14="http://schemas.microsoft.com/office/powerpoint/2010/main" val="2706566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Bias &amp; VarianceTrade-off - Cont</a:t>
            </a:r>
            <a:endParaRPr lang="tr-TR" dirty="0"/>
          </a:p>
        </p:txBody>
      </p:sp>
      <p:pic>
        <p:nvPicPr>
          <p:cNvPr id="4" name="Content Placeholder 3"/>
          <p:cNvPicPr>
            <a:picLocks noGrp="1" noChangeAspect="1"/>
          </p:cNvPicPr>
          <p:nvPr>
            <p:ph idx="1"/>
          </p:nvPr>
        </p:nvPicPr>
        <p:blipFill>
          <a:blip r:embed="rId2"/>
          <a:stretch>
            <a:fillRect/>
          </a:stretch>
        </p:blipFill>
        <p:spPr>
          <a:xfrm>
            <a:off x="6635350" y="1917065"/>
            <a:ext cx="5285523" cy="4351338"/>
          </a:xfrm>
          <a:prstGeom prst="rect">
            <a:avLst/>
          </a:prstGeom>
        </p:spPr>
      </p:pic>
      <p:sp>
        <p:nvSpPr>
          <p:cNvPr id="5" name="TextBox 4"/>
          <p:cNvSpPr txBox="1"/>
          <p:nvPr/>
        </p:nvSpPr>
        <p:spPr>
          <a:xfrm>
            <a:off x="512064" y="2286000"/>
            <a:ext cx="5705856" cy="4247317"/>
          </a:xfrm>
          <a:prstGeom prst="rect">
            <a:avLst/>
          </a:prstGeom>
          <a:noFill/>
        </p:spPr>
        <p:txBody>
          <a:bodyPr wrap="square" rtlCol="0">
            <a:spAutoFit/>
          </a:bodyPr>
          <a:lstStyle/>
          <a:p>
            <a:r>
              <a:rPr lang="tr-TR" dirty="0" smtClean="0"/>
              <a:t>Here is some tips for you to deal with bias&amp; variance problems:</a:t>
            </a:r>
          </a:p>
          <a:p>
            <a:r>
              <a:rPr lang="tr-TR" dirty="0" smtClean="0"/>
              <a:t>1-Getting more training examples : good when you have high variance.</a:t>
            </a:r>
          </a:p>
          <a:p>
            <a:r>
              <a:rPr lang="tr-TR" dirty="0" smtClean="0"/>
              <a:t>2-Trying smaller set of features: good when you have high variance.</a:t>
            </a:r>
          </a:p>
          <a:p>
            <a:r>
              <a:rPr lang="tr-TR" dirty="0" smtClean="0"/>
              <a:t>3-Try adding polynomial features: good when you have high bias.</a:t>
            </a:r>
          </a:p>
          <a:p>
            <a:r>
              <a:rPr lang="tr-TR" dirty="0" smtClean="0"/>
              <a:t>4- Getting more data when you have high bias most likely will not help you.</a:t>
            </a:r>
          </a:p>
          <a:p>
            <a:r>
              <a:rPr lang="tr-TR" dirty="0" smtClean="0"/>
              <a:t>5- If your learning algorithm is suffering from high variance, then getting more data might help.</a:t>
            </a:r>
          </a:p>
          <a:p>
            <a:r>
              <a:rPr lang="tr-TR" b="1" dirty="0" smtClean="0"/>
              <a:t>High bias :  Underfit</a:t>
            </a:r>
          </a:p>
          <a:p>
            <a:r>
              <a:rPr lang="tr-TR" b="1" dirty="0" smtClean="0"/>
              <a:t>High variance: Overfit</a:t>
            </a:r>
          </a:p>
          <a:p>
            <a:endParaRPr lang="tr-TR" dirty="0" smtClean="0"/>
          </a:p>
        </p:txBody>
      </p:sp>
    </p:spTree>
    <p:extLst>
      <p:ext uri="{BB962C8B-B14F-4D97-AF65-F5344CB8AC3E}">
        <p14:creationId xmlns:p14="http://schemas.microsoft.com/office/powerpoint/2010/main" val="368703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AB Testing Intuition</a:t>
            </a:r>
            <a:endParaRPr lang="tr-TR" b="1" dirty="0"/>
          </a:p>
        </p:txBody>
      </p:sp>
      <p:sp>
        <p:nvSpPr>
          <p:cNvPr id="3" name="Content Placeholder 2"/>
          <p:cNvSpPr>
            <a:spLocks noGrp="1"/>
          </p:cNvSpPr>
          <p:nvPr>
            <p:ph idx="1"/>
          </p:nvPr>
        </p:nvSpPr>
        <p:spPr/>
        <p:txBody>
          <a:bodyPr>
            <a:normAutofit lnSpcReduction="10000"/>
          </a:bodyPr>
          <a:lstStyle/>
          <a:p>
            <a:r>
              <a:rPr lang="en-US" dirty="0"/>
              <a:t>When it comes to your typical product or engineering org, team members are often left wondering </a:t>
            </a:r>
            <a:r>
              <a:rPr lang="tr-TR" dirty="0" smtClean="0"/>
              <a:t>if</a:t>
            </a:r>
            <a:r>
              <a:rPr lang="en-US" dirty="0" smtClean="0"/>
              <a:t>the </a:t>
            </a:r>
            <a:r>
              <a:rPr lang="en-US" dirty="0"/>
              <a:t>thing they did had an impact, or whether the option they went with among many different design options was actually the best. As these organizations want to move towards </a:t>
            </a:r>
            <a:r>
              <a:rPr lang="en-US" dirty="0" smtClean="0"/>
              <a:t>data-informed </a:t>
            </a:r>
            <a:r>
              <a:rPr lang="en-US" dirty="0"/>
              <a:t>design decision, AB testing is first in line</a:t>
            </a:r>
            <a:r>
              <a:rPr lang="en-US" dirty="0" smtClean="0"/>
              <a:t>.</a:t>
            </a:r>
            <a:endParaRPr lang="tr-TR" dirty="0" smtClean="0"/>
          </a:p>
          <a:p>
            <a:r>
              <a:rPr lang="en-US" dirty="0"/>
              <a:t>AB testing is a methodology of comparing multiple versions of a feature, a page, a button, etc. by showing the different versions to customers or prospective customers and assessing the quality of interaction by some metric (Click through, purchase, following any call to action, etc.). Any time you want to test multiple variations of something is a great use case for AB testing.</a:t>
            </a:r>
            <a:endParaRPr lang="tr-TR" dirty="0"/>
          </a:p>
        </p:txBody>
      </p:sp>
    </p:spTree>
    <p:extLst>
      <p:ext uri="{BB962C8B-B14F-4D97-AF65-F5344CB8AC3E}">
        <p14:creationId xmlns:p14="http://schemas.microsoft.com/office/powerpoint/2010/main" val="365327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Why do I need this?</a:t>
            </a:r>
            <a:endParaRPr lang="tr-TR" b="1" dirty="0"/>
          </a:p>
        </p:txBody>
      </p:sp>
      <p:sp>
        <p:nvSpPr>
          <p:cNvPr id="3" name="Content Placeholder 2"/>
          <p:cNvSpPr>
            <a:spLocks noGrp="1"/>
          </p:cNvSpPr>
          <p:nvPr>
            <p:ph idx="1"/>
          </p:nvPr>
        </p:nvSpPr>
        <p:spPr/>
        <p:txBody>
          <a:bodyPr/>
          <a:lstStyle/>
          <a:p>
            <a:r>
              <a:rPr lang="en-US" dirty="0"/>
              <a:t>Prediction is an </a:t>
            </a:r>
            <a:r>
              <a:rPr lang="tr-TR" dirty="0" smtClean="0"/>
              <a:t>iterative </a:t>
            </a:r>
            <a:r>
              <a:rPr lang="en-US" dirty="0" smtClean="0"/>
              <a:t>task</a:t>
            </a:r>
            <a:r>
              <a:rPr lang="en-US" dirty="0"/>
              <a:t>: </a:t>
            </a:r>
            <a:r>
              <a:rPr lang="tr-TR" dirty="0" smtClean="0"/>
              <a:t>after </a:t>
            </a:r>
            <a:r>
              <a:rPr lang="en-US" dirty="0" smtClean="0"/>
              <a:t>build</a:t>
            </a:r>
            <a:r>
              <a:rPr lang="tr-TR" dirty="0" smtClean="0"/>
              <a:t>ing</a:t>
            </a:r>
            <a:r>
              <a:rPr lang="en-US" dirty="0" smtClean="0"/>
              <a:t> </a:t>
            </a:r>
            <a:r>
              <a:rPr lang="en-US" dirty="0"/>
              <a:t>your model, measure its performance and start again until you make progress. And progress is measured by </a:t>
            </a:r>
            <a:r>
              <a:rPr lang="tr-TR" dirty="0" smtClean="0"/>
              <a:t>«</a:t>
            </a:r>
            <a:r>
              <a:rPr lang="en-US" dirty="0" smtClean="0"/>
              <a:t>metrics</a:t>
            </a:r>
            <a:r>
              <a:rPr lang="tr-TR" dirty="0" smtClean="0"/>
              <a:t>»</a:t>
            </a:r>
            <a:r>
              <a:rPr lang="en-US" dirty="0" smtClean="0"/>
              <a:t>. </a:t>
            </a:r>
            <a:r>
              <a:rPr lang="tr-TR" dirty="0" smtClean="0"/>
              <a:t>Therefore</a:t>
            </a:r>
            <a:r>
              <a:rPr lang="en-US" dirty="0" smtClean="0"/>
              <a:t>, </a:t>
            </a:r>
            <a:r>
              <a:rPr lang="en-US" dirty="0"/>
              <a:t>metrics are the only way to understand if you are </a:t>
            </a:r>
            <a:r>
              <a:rPr lang="en-US" dirty="0" smtClean="0"/>
              <a:t>doing</a:t>
            </a:r>
            <a:r>
              <a:rPr lang="tr-TR" dirty="0"/>
              <a:t> </a:t>
            </a:r>
            <a:r>
              <a:rPr lang="tr-TR" dirty="0" smtClean="0"/>
              <a:t>OK or not.</a:t>
            </a:r>
          </a:p>
          <a:p>
            <a:r>
              <a:rPr lang="en-US" dirty="0"/>
              <a:t>The choice of which metric to use depends on various factors, including the problem you are trying to solve; how you want to penalize errors and the model you are building.</a:t>
            </a:r>
            <a:endParaRPr lang="tr-TR" dirty="0"/>
          </a:p>
        </p:txBody>
      </p:sp>
    </p:spTree>
    <p:extLst>
      <p:ext uri="{BB962C8B-B14F-4D97-AF65-F5344CB8AC3E}">
        <p14:creationId xmlns:p14="http://schemas.microsoft.com/office/powerpoint/2010/main" val="469254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Metrics for regression</a:t>
            </a:r>
            <a:br>
              <a:rPr lang="tr-TR" b="1" dirty="0"/>
            </a:br>
            <a:endParaRPr lang="tr-TR" dirty="0"/>
          </a:p>
        </p:txBody>
      </p:sp>
      <p:sp>
        <p:nvSpPr>
          <p:cNvPr id="3" name="Content Placeholder 2"/>
          <p:cNvSpPr>
            <a:spLocks noGrp="1"/>
          </p:cNvSpPr>
          <p:nvPr>
            <p:ph idx="1"/>
          </p:nvPr>
        </p:nvSpPr>
        <p:spPr>
          <a:xfrm>
            <a:off x="554736" y="1423289"/>
            <a:ext cx="10515600" cy="4351338"/>
          </a:xfrm>
        </p:spPr>
        <p:txBody>
          <a:bodyPr/>
          <a:lstStyle/>
          <a:p>
            <a:r>
              <a:rPr lang="en-US" b="1" dirty="0"/>
              <a:t>Mean Absolute Error (MAE)</a:t>
            </a:r>
          </a:p>
          <a:p>
            <a:r>
              <a:rPr lang="en-US" dirty="0"/>
              <a:t>The MAE is a simple way to measure error magnitude. It consists on the average of the absolute differences between the predictions and the observed values. </a:t>
            </a:r>
            <a:r>
              <a:rPr lang="en-US" dirty="0" err="1" smtClean="0"/>
              <a:t>Th</a:t>
            </a:r>
            <a:r>
              <a:rPr lang="tr-TR" dirty="0" smtClean="0"/>
              <a:t>e</a:t>
            </a:r>
            <a:r>
              <a:rPr lang="en-US" dirty="0" smtClean="0"/>
              <a:t> </a:t>
            </a:r>
            <a:r>
              <a:rPr lang="en-US" dirty="0"/>
              <a:t>measure goes from 0 to infinite, being 0 </a:t>
            </a:r>
            <a:r>
              <a:rPr lang="tr-TR" dirty="0" smtClean="0"/>
              <a:t>indicates the you are doing great!</a:t>
            </a:r>
          </a:p>
          <a:p>
            <a:r>
              <a:rPr lang="tr-TR" dirty="0" smtClean="0"/>
              <a:t>Mathematically you will have values near to zero which means your model is doing fine.</a:t>
            </a:r>
            <a:endParaRPr lang="en-US" dirty="0"/>
          </a:p>
          <a:p>
            <a:endParaRPr lang="tr-TR" dirty="0"/>
          </a:p>
        </p:txBody>
      </p:sp>
    </p:spTree>
    <p:extLst>
      <p:ext uri="{BB962C8B-B14F-4D97-AF65-F5344CB8AC3E}">
        <p14:creationId xmlns:p14="http://schemas.microsoft.com/office/powerpoint/2010/main" val="1291158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regression Cont.</a:t>
            </a:r>
            <a:endParaRPr lang="tr-TR" dirty="0"/>
          </a:p>
        </p:txBody>
      </p:sp>
      <p:sp>
        <p:nvSpPr>
          <p:cNvPr id="3" name="Content Placeholder 2"/>
          <p:cNvSpPr>
            <a:spLocks noGrp="1"/>
          </p:cNvSpPr>
          <p:nvPr>
            <p:ph idx="1"/>
          </p:nvPr>
        </p:nvSpPr>
        <p:spPr/>
        <p:txBody>
          <a:bodyPr/>
          <a:lstStyle/>
          <a:p>
            <a:r>
              <a:rPr lang="en-US" b="1" dirty="0"/>
              <a:t>Root mean squared error (RMSE)</a:t>
            </a:r>
          </a:p>
          <a:p>
            <a:r>
              <a:rPr lang="en-US" dirty="0"/>
              <a:t>The RMSE measures the quadratic mean of the differences between the predictions made by a model and the actual values (residuals). The measure is always positive or 0, being this last value the best one </a:t>
            </a:r>
            <a:r>
              <a:rPr lang="en-US" dirty="0" smtClean="0"/>
              <a:t>possible</a:t>
            </a:r>
            <a:r>
              <a:rPr lang="tr-TR" dirty="0" smtClean="0"/>
              <a:t>.</a:t>
            </a:r>
          </a:p>
          <a:p>
            <a:r>
              <a:rPr lang="en-US" dirty="0" smtClean="0"/>
              <a:t>RMSE </a:t>
            </a:r>
            <a:r>
              <a:rPr lang="en-US" dirty="0"/>
              <a:t>is the square root of the average of squared errors, the size of the error matters and large errors are </a:t>
            </a:r>
            <a:r>
              <a:rPr lang="en-US" dirty="0" err="1" smtClean="0"/>
              <a:t>penali</a:t>
            </a:r>
            <a:r>
              <a:rPr lang="tr-TR" dirty="0"/>
              <a:t>s</a:t>
            </a:r>
            <a:r>
              <a:rPr lang="en-US" dirty="0" smtClean="0"/>
              <a:t>ed</a:t>
            </a:r>
            <a:r>
              <a:rPr lang="en-US" dirty="0"/>
              <a:t>. Thus, this is a very sensitive metric to </a:t>
            </a:r>
            <a:r>
              <a:rPr lang="en-US" b="1" dirty="0"/>
              <a:t>outliers</a:t>
            </a:r>
            <a:r>
              <a:rPr lang="en-US" dirty="0" smtClean="0"/>
              <a:t>.</a:t>
            </a:r>
            <a:r>
              <a:rPr lang="tr-TR" dirty="0" smtClean="0"/>
              <a:t> </a:t>
            </a:r>
          </a:p>
          <a:p>
            <a:r>
              <a:rPr lang="tr-TR" dirty="0" smtClean="0"/>
              <a:t>Detecting outliers might help you to improve your model.</a:t>
            </a:r>
            <a:endParaRPr lang="en-US" dirty="0"/>
          </a:p>
          <a:p>
            <a:endParaRPr lang="tr-TR" dirty="0"/>
          </a:p>
        </p:txBody>
      </p:sp>
    </p:spTree>
    <p:extLst>
      <p:ext uri="{BB962C8B-B14F-4D97-AF65-F5344CB8AC3E}">
        <p14:creationId xmlns:p14="http://schemas.microsoft.com/office/powerpoint/2010/main" val="2557253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regression Cont.</a:t>
            </a:r>
            <a:endParaRPr lang="tr-TR" dirty="0"/>
          </a:p>
        </p:txBody>
      </p:sp>
      <p:sp>
        <p:nvSpPr>
          <p:cNvPr id="3" name="Content Placeholder 2"/>
          <p:cNvSpPr>
            <a:spLocks noGrp="1"/>
          </p:cNvSpPr>
          <p:nvPr>
            <p:ph idx="1"/>
          </p:nvPr>
        </p:nvSpPr>
        <p:spPr/>
        <p:txBody>
          <a:bodyPr/>
          <a:lstStyle/>
          <a:p>
            <a:r>
              <a:rPr lang="tr-TR" b="1" dirty="0"/>
              <a:t>Relative Squared Error (RSE)</a:t>
            </a:r>
          </a:p>
          <a:p>
            <a:r>
              <a:rPr lang="en-US" dirty="0"/>
              <a:t>It measures performance based on a comparison with a simple predictor performance. The RSE normalizes the total squared error of the tested model and divides it by the total squared error of the simple predictor.</a:t>
            </a:r>
          </a:p>
          <a:p>
            <a:r>
              <a:rPr lang="en-US" dirty="0"/>
              <a:t>Just like the other two measures, it ranges from 0 to infinite, being 0 the best value.</a:t>
            </a:r>
          </a:p>
          <a:p>
            <a:endParaRPr lang="tr-TR" dirty="0"/>
          </a:p>
        </p:txBody>
      </p:sp>
    </p:spTree>
    <p:extLst>
      <p:ext uri="{BB962C8B-B14F-4D97-AF65-F5344CB8AC3E}">
        <p14:creationId xmlns:p14="http://schemas.microsoft.com/office/powerpoint/2010/main" val="1935094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regression Cont.</a:t>
            </a:r>
            <a:endParaRPr lang="tr-TR" dirty="0"/>
          </a:p>
        </p:txBody>
      </p:sp>
      <p:sp>
        <p:nvSpPr>
          <p:cNvPr id="3" name="Content Placeholder 2"/>
          <p:cNvSpPr>
            <a:spLocks noGrp="1"/>
          </p:cNvSpPr>
          <p:nvPr>
            <p:ph idx="1"/>
          </p:nvPr>
        </p:nvSpPr>
        <p:spPr/>
        <p:txBody>
          <a:bodyPr/>
          <a:lstStyle/>
          <a:p>
            <a:r>
              <a:rPr lang="en-US" b="1" dirty="0" smtClean="0"/>
              <a:t>Coefficient of Determination (R2 or R-squared)</a:t>
            </a:r>
            <a:endParaRPr lang="tr-TR" b="1" dirty="0" smtClean="0"/>
          </a:p>
          <a:p>
            <a:r>
              <a:rPr lang="en-US" dirty="0"/>
              <a:t>The R2 is the proportion of the variance in the dependent variable that is predictable from the independent variable It explains how well a model performs when replicating the observed outcomes.</a:t>
            </a:r>
          </a:p>
          <a:p>
            <a:r>
              <a:rPr lang="en-US" dirty="0"/>
              <a:t>Usually, R-squared is measured on values between 0 and 1, but some other definitions of the R2 admit values from -∞ to 1. In general, values closer to 1 are better than values closer to 0 or negative ones.</a:t>
            </a:r>
          </a:p>
          <a:p>
            <a:r>
              <a:rPr lang="tr-TR" b="1" i="1" dirty="0" smtClean="0"/>
              <a:t>This time values closer to 1 indicates better.</a:t>
            </a:r>
            <a:endParaRPr lang="en-US" dirty="0"/>
          </a:p>
          <a:p>
            <a:endParaRPr lang="en-US" b="1" dirty="0"/>
          </a:p>
        </p:txBody>
      </p:sp>
    </p:spTree>
    <p:extLst>
      <p:ext uri="{BB962C8B-B14F-4D97-AF65-F5344CB8AC3E}">
        <p14:creationId xmlns:p14="http://schemas.microsoft.com/office/powerpoint/2010/main" val="2406014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t>Metrics for </a:t>
            </a:r>
            <a:r>
              <a:rPr lang="tr-TR" b="1" dirty="0" smtClean="0"/>
              <a:t>classification</a:t>
            </a:r>
            <a:endParaRPr lang="tr-TR" dirty="0"/>
          </a:p>
        </p:txBody>
      </p:sp>
      <p:sp>
        <p:nvSpPr>
          <p:cNvPr id="3" name="Content Placeholder 2"/>
          <p:cNvSpPr>
            <a:spLocks noGrp="1"/>
          </p:cNvSpPr>
          <p:nvPr>
            <p:ph idx="1"/>
          </p:nvPr>
        </p:nvSpPr>
        <p:spPr/>
        <p:txBody>
          <a:bodyPr/>
          <a:lstStyle/>
          <a:p>
            <a:r>
              <a:rPr lang="en-US" b="1" dirty="0"/>
              <a:t>Confusion Matrix</a:t>
            </a:r>
          </a:p>
          <a:p>
            <a:r>
              <a:rPr lang="en-US" dirty="0"/>
              <a:t>A Confusion Matrix is a N x N matrix where N represents the classes you are trying to predict. It shows how many predictions where made correctly or incorrectly, but it also shows if they were false positives or false negatives.</a:t>
            </a:r>
          </a:p>
          <a:p>
            <a:endParaRPr lang="tr-TR" dirty="0"/>
          </a:p>
        </p:txBody>
      </p:sp>
    </p:spTree>
    <p:extLst>
      <p:ext uri="{BB962C8B-B14F-4D97-AF65-F5344CB8AC3E}">
        <p14:creationId xmlns:p14="http://schemas.microsoft.com/office/powerpoint/2010/main" val="900423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 -</a:t>
            </a:r>
            <a:r>
              <a:rPr lang="en-US" b="1" dirty="0" smtClean="0"/>
              <a:t>Confusion Matrix</a:t>
            </a:r>
            <a:br>
              <a:rPr lang="en-US" b="1" dirty="0" smtClean="0"/>
            </a:br>
            <a:endParaRPr lang="tr-TR" dirty="0"/>
          </a:p>
        </p:txBody>
      </p:sp>
      <p:pic>
        <p:nvPicPr>
          <p:cNvPr id="6" name="Content Placeholder 5"/>
          <p:cNvPicPr>
            <a:picLocks noGrp="1" noChangeAspect="1"/>
          </p:cNvPicPr>
          <p:nvPr>
            <p:ph idx="1"/>
          </p:nvPr>
        </p:nvPicPr>
        <p:blipFill>
          <a:blip r:embed="rId2"/>
          <a:stretch>
            <a:fillRect/>
          </a:stretch>
        </p:blipFill>
        <p:spPr>
          <a:xfrm>
            <a:off x="405765" y="3367088"/>
            <a:ext cx="6076950" cy="3124200"/>
          </a:xfrm>
          <a:prstGeom prst="rect">
            <a:avLst/>
          </a:prstGeom>
        </p:spPr>
      </p:pic>
      <p:pic>
        <p:nvPicPr>
          <p:cNvPr id="4" name="Picture 3"/>
          <p:cNvPicPr>
            <a:picLocks noChangeAspect="1"/>
          </p:cNvPicPr>
          <p:nvPr/>
        </p:nvPicPr>
        <p:blipFill>
          <a:blip r:embed="rId3"/>
          <a:stretch>
            <a:fillRect/>
          </a:stretch>
        </p:blipFill>
        <p:spPr>
          <a:xfrm>
            <a:off x="6729984" y="3681413"/>
            <a:ext cx="5370576" cy="2495550"/>
          </a:xfrm>
          <a:prstGeom prst="rect">
            <a:avLst/>
          </a:prstGeom>
        </p:spPr>
      </p:pic>
      <p:sp>
        <p:nvSpPr>
          <p:cNvPr id="7" name="Rectangle 6"/>
          <p:cNvSpPr/>
          <p:nvPr/>
        </p:nvSpPr>
        <p:spPr>
          <a:xfrm>
            <a:off x="573024" y="1365582"/>
            <a:ext cx="11045952" cy="1754326"/>
          </a:xfrm>
          <a:prstGeom prst="rect">
            <a:avLst/>
          </a:prstGeom>
        </p:spPr>
        <p:txBody>
          <a:bodyPr wrap="square">
            <a:spAutoFit/>
          </a:bodyPr>
          <a:lstStyle/>
          <a:p>
            <a:r>
              <a:rPr lang="tr-TR" dirty="0" smtClean="0"/>
              <a:t>When y</a:t>
            </a:r>
            <a:r>
              <a:rPr lang="en-US" dirty="0" err="1" smtClean="0"/>
              <a:t>ou</a:t>
            </a:r>
            <a:r>
              <a:rPr lang="en-US" dirty="0" smtClean="0"/>
              <a:t> </a:t>
            </a:r>
            <a:r>
              <a:rPr lang="en-US" dirty="0"/>
              <a:t>have a binary classification problem at hand</a:t>
            </a:r>
            <a:r>
              <a:rPr lang="en-US" dirty="0" smtClean="0"/>
              <a:t>.</a:t>
            </a:r>
            <a:r>
              <a:rPr lang="tr-TR" dirty="0" smtClean="0"/>
              <a:t> This is your bread and butter to detect any anomalies in your model.</a:t>
            </a:r>
            <a:endParaRPr lang="tr-TR" dirty="0">
              <a:latin typeface="Arial, serif"/>
            </a:endParaRPr>
          </a:p>
          <a:p>
            <a:r>
              <a:rPr lang="tr-TR" dirty="0" smtClean="0">
                <a:effectLst/>
                <a:latin typeface="Arial, serif"/>
              </a:rPr>
              <a:t>A true positive is an outcome where the model correctly predicts the positive class. Similarly, a true negative is an outcome where the model correctly predicts the negative class.</a:t>
            </a:r>
            <a:endParaRPr lang="tr-TR" sz="1600" dirty="0" smtClean="0">
              <a:effectLst/>
            </a:endParaRPr>
          </a:p>
          <a:p>
            <a:r>
              <a:rPr lang="tr-TR" dirty="0" smtClean="0">
                <a:effectLst/>
                <a:latin typeface="Arial, serif"/>
              </a:rPr>
              <a:t>A false positive is an outcome where the model incorrectly predicts the positive class. And a false negative is an outcome where the model incorrectly predicts the negative class.</a:t>
            </a:r>
            <a:endParaRPr lang="tr-TR" dirty="0">
              <a:effectLst/>
            </a:endParaRPr>
          </a:p>
        </p:txBody>
      </p:sp>
    </p:spTree>
    <p:extLst>
      <p:ext uri="{BB962C8B-B14F-4D97-AF65-F5344CB8AC3E}">
        <p14:creationId xmlns:p14="http://schemas.microsoft.com/office/powerpoint/2010/main" val="1750990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 -</a:t>
            </a:r>
            <a:r>
              <a:rPr lang="en-US" b="1" dirty="0" smtClean="0"/>
              <a:t>Confusion Matrix</a:t>
            </a:r>
            <a:endParaRPr lang="tr-TR" dirty="0"/>
          </a:p>
        </p:txBody>
      </p:sp>
      <p:sp>
        <p:nvSpPr>
          <p:cNvPr id="3" name="Content Placeholder 2"/>
          <p:cNvSpPr>
            <a:spLocks noGrp="1"/>
          </p:cNvSpPr>
          <p:nvPr>
            <p:ph idx="1"/>
          </p:nvPr>
        </p:nvSpPr>
        <p:spPr/>
        <p:txBody>
          <a:bodyPr/>
          <a:lstStyle/>
          <a:p>
            <a:r>
              <a:rPr lang="tr-TR" dirty="0"/>
              <a:t>Sometimes </a:t>
            </a:r>
            <a:r>
              <a:rPr lang="tr-TR" dirty="0" smtClean="0"/>
              <a:t>accuracy does not </a:t>
            </a:r>
            <a:r>
              <a:rPr lang="tr-TR" dirty="0"/>
              <a:t>tell the whole story, a test for a rare disase can be 99% accurate by just guessing “no” all the time. A confusion matrix shows true negative, false negative, false </a:t>
            </a:r>
            <a:r>
              <a:rPr lang="tr-TR" dirty="0" smtClean="0"/>
              <a:t>positive.</a:t>
            </a:r>
            <a:endParaRPr lang="tr-TR" dirty="0">
              <a:effectLst/>
            </a:endParaRPr>
          </a:p>
        </p:txBody>
      </p:sp>
    </p:spTree>
    <p:extLst>
      <p:ext uri="{BB962C8B-B14F-4D97-AF65-F5344CB8AC3E}">
        <p14:creationId xmlns:p14="http://schemas.microsoft.com/office/powerpoint/2010/main" val="1596344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1620</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serif</vt:lpstr>
      <vt:lpstr>Calibri</vt:lpstr>
      <vt:lpstr>Calibri Light</vt:lpstr>
      <vt:lpstr>Office Theme</vt:lpstr>
      <vt:lpstr> Model Evaluation in Machine Learning </vt:lpstr>
      <vt:lpstr>Why do I need this?</vt:lpstr>
      <vt:lpstr>Metrics for regression </vt:lpstr>
      <vt:lpstr>Metrics for regression Cont.</vt:lpstr>
      <vt:lpstr>Metrics for regression Cont.</vt:lpstr>
      <vt:lpstr>Metrics for regression Cont.</vt:lpstr>
      <vt:lpstr>Metrics for classification</vt:lpstr>
      <vt:lpstr>Metrics for classification -Confusion Matrix </vt:lpstr>
      <vt:lpstr>Metrics for classification -Confusion Matrix</vt:lpstr>
      <vt:lpstr>Metrics for classification</vt:lpstr>
      <vt:lpstr>Metrics for classification Cont.</vt:lpstr>
      <vt:lpstr>Metrics for classification Cont.</vt:lpstr>
      <vt:lpstr>Metrics for classification Cont.</vt:lpstr>
      <vt:lpstr>Bias &amp; VarianceTrade-off in your Models</vt:lpstr>
      <vt:lpstr>Bias &amp; VarianceTrade-off - Cont</vt:lpstr>
      <vt:lpstr>PowerPoint Presentation</vt:lpstr>
      <vt:lpstr>Why is Bias Variance Tradeoff?</vt:lpstr>
      <vt:lpstr>Bias &amp; VarianceTrade-off - Cont</vt:lpstr>
      <vt:lpstr>AB Testing Intuition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Model Evaluation in Machine Learning </dc:title>
  <dc:creator>oğul ünal</dc:creator>
  <cp:lastModifiedBy>oğul ünal</cp:lastModifiedBy>
  <cp:revision>11</cp:revision>
  <dcterms:created xsi:type="dcterms:W3CDTF">2020-06-30T13:39:59Z</dcterms:created>
  <dcterms:modified xsi:type="dcterms:W3CDTF">2022-04-18T14:15:13Z</dcterms:modified>
</cp:coreProperties>
</file>