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8" r:id="rId19"/>
    <p:sldId id="275" r:id="rId20"/>
    <p:sldId id="279" r:id="rId21"/>
    <p:sldId id="280" r:id="rId22"/>
    <p:sldId id="281" r:id="rId23"/>
    <p:sldId id="276" r:id="rId2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A279AEED-05C1-4AFD-B54D-E8B4E38F5924}" type="datetimeFigureOut">
              <a:rPr lang="tr-TR" smtClean="0"/>
              <a:t>13.08.2020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44E82D-529A-48BB-90A1-F36FCCB1541C}" type="slidenum">
              <a:rPr lang="tr-TR" smtClean="0"/>
              <a:t>‹#›</a:t>
            </a:fld>
            <a:endParaRPr lang="tr-TR"/>
          </a:p>
        </p:txBody>
      </p:sp>
    </p:spTree>
    <p:extLst>
      <p:ext uri="{BB962C8B-B14F-4D97-AF65-F5344CB8AC3E}">
        <p14:creationId xmlns:p14="http://schemas.microsoft.com/office/powerpoint/2010/main" val="2056207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A279AEED-05C1-4AFD-B54D-E8B4E38F5924}" type="datetimeFigureOut">
              <a:rPr lang="tr-TR" smtClean="0"/>
              <a:t>13.08.2020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44E82D-529A-48BB-90A1-F36FCCB1541C}" type="slidenum">
              <a:rPr lang="tr-TR" smtClean="0"/>
              <a:t>‹#›</a:t>
            </a:fld>
            <a:endParaRPr lang="tr-TR"/>
          </a:p>
        </p:txBody>
      </p:sp>
    </p:spTree>
    <p:extLst>
      <p:ext uri="{BB962C8B-B14F-4D97-AF65-F5344CB8AC3E}">
        <p14:creationId xmlns:p14="http://schemas.microsoft.com/office/powerpoint/2010/main" val="1996799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A279AEED-05C1-4AFD-B54D-E8B4E38F5924}" type="datetimeFigureOut">
              <a:rPr lang="tr-TR" smtClean="0"/>
              <a:t>13.08.2020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44E82D-529A-48BB-90A1-F36FCCB1541C}" type="slidenum">
              <a:rPr lang="tr-TR" smtClean="0"/>
              <a:t>‹#›</a:t>
            </a:fld>
            <a:endParaRPr lang="tr-TR"/>
          </a:p>
        </p:txBody>
      </p:sp>
    </p:spTree>
    <p:extLst>
      <p:ext uri="{BB962C8B-B14F-4D97-AF65-F5344CB8AC3E}">
        <p14:creationId xmlns:p14="http://schemas.microsoft.com/office/powerpoint/2010/main" val="14572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A279AEED-05C1-4AFD-B54D-E8B4E38F5924}" type="datetimeFigureOut">
              <a:rPr lang="tr-TR" smtClean="0"/>
              <a:t>13.08.2020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44E82D-529A-48BB-90A1-F36FCCB1541C}" type="slidenum">
              <a:rPr lang="tr-TR" smtClean="0"/>
              <a:t>‹#›</a:t>
            </a:fld>
            <a:endParaRPr lang="tr-TR"/>
          </a:p>
        </p:txBody>
      </p:sp>
    </p:spTree>
    <p:extLst>
      <p:ext uri="{BB962C8B-B14F-4D97-AF65-F5344CB8AC3E}">
        <p14:creationId xmlns:p14="http://schemas.microsoft.com/office/powerpoint/2010/main" val="3338362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79AEED-05C1-4AFD-B54D-E8B4E38F5924}" type="datetimeFigureOut">
              <a:rPr lang="tr-TR" smtClean="0"/>
              <a:t>13.08.2020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44E82D-529A-48BB-90A1-F36FCCB1541C}" type="slidenum">
              <a:rPr lang="tr-TR" smtClean="0"/>
              <a:t>‹#›</a:t>
            </a:fld>
            <a:endParaRPr lang="tr-TR"/>
          </a:p>
        </p:txBody>
      </p:sp>
    </p:spTree>
    <p:extLst>
      <p:ext uri="{BB962C8B-B14F-4D97-AF65-F5344CB8AC3E}">
        <p14:creationId xmlns:p14="http://schemas.microsoft.com/office/powerpoint/2010/main" val="1381661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A279AEED-05C1-4AFD-B54D-E8B4E38F5924}" type="datetimeFigureOut">
              <a:rPr lang="tr-TR" smtClean="0"/>
              <a:t>13.08.2020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44E82D-529A-48BB-90A1-F36FCCB1541C}" type="slidenum">
              <a:rPr lang="tr-TR" smtClean="0"/>
              <a:t>‹#›</a:t>
            </a:fld>
            <a:endParaRPr lang="tr-TR"/>
          </a:p>
        </p:txBody>
      </p:sp>
    </p:spTree>
    <p:extLst>
      <p:ext uri="{BB962C8B-B14F-4D97-AF65-F5344CB8AC3E}">
        <p14:creationId xmlns:p14="http://schemas.microsoft.com/office/powerpoint/2010/main" val="3699519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A279AEED-05C1-4AFD-B54D-E8B4E38F5924}" type="datetimeFigureOut">
              <a:rPr lang="tr-TR" smtClean="0"/>
              <a:t>13.08.2020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944E82D-529A-48BB-90A1-F36FCCB1541C}" type="slidenum">
              <a:rPr lang="tr-TR" smtClean="0"/>
              <a:t>‹#›</a:t>
            </a:fld>
            <a:endParaRPr lang="tr-TR"/>
          </a:p>
        </p:txBody>
      </p:sp>
    </p:spTree>
    <p:extLst>
      <p:ext uri="{BB962C8B-B14F-4D97-AF65-F5344CB8AC3E}">
        <p14:creationId xmlns:p14="http://schemas.microsoft.com/office/powerpoint/2010/main" val="81540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A279AEED-05C1-4AFD-B54D-E8B4E38F5924}" type="datetimeFigureOut">
              <a:rPr lang="tr-TR" smtClean="0"/>
              <a:t>13.08.2020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944E82D-529A-48BB-90A1-F36FCCB1541C}" type="slidenum">
              <a:rPr lang="tr-TR" smtClean="0"/>
              <a:t>‹#›</a:t>
            </a:fld>
            <a:endParaRPr lang="tr-TR"/>
          </a:p>
        </p:txBody>
      </p:sp>
    </p:spTree>
    <p:extLst>
      <p:ext uri="{BB962C8B-B14F-4D97-AF65-F5344CB8AC3E}">
        <p14:creationId xmlns:p14="http://schemas.microsoft.com/office/powerpoint/2010/main" val="372169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79AEED-05C1-4AFD-B54D-E8B4E38F5924}" type="datetimeFigureOut">
              <a:rPr lang="tr-TR" smtClean="0"/>
              <a:t>13.08.2020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944E82D-529A-48BB-90A1-F36FCCB1541C}" type="slidenum">
              <a:rPr lang="tr-TR" smtClean="0"/>
              <a:t>‹#›</a:t>
            </a:fld>
            <a:endParaRPr lang="tr-TR"/>
          </a:p>
        </p:txBody>
      </p:sp>
    </p:spTree>
    <p:extLst>
      <p:ext uri="{BB962C8B-B14F-4D97-AF65-F5344CB8AC3E}">
        <p14:creationId xmlns:p14="http://schemas.microsoft.com/office/powerpoint/2010/main" val="144210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79AEED-05C1-4AFD-B54D-E8B4E38F5924}" type="datetimeFigureOut">
              <a:rPr lang="tr-TR" smtClean="0"/>
              <a:t>13.08.2020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44E82D-529A-48BB-90A1-F36FCCB1541C}" type="slidenum">
              <a:rPr lang="tr-TR" smtClean="0"/>
              <a:t>‹#›</a:t>
            </a:fld>
            <a:endParaRPr lang="tr-TR"/>
          </a:p>
        </p:txBody>
      </p:sp>
    </p:spTree>
    <p:extLst>
      <p:ext uri="{BB962C8B-B14F-4D97-AF65-F5344CB8AC3E}">
        <p14:creationId xmlns:p14="http://schemas.microsoft.com/office/powerpoint/2010/main" val="1587871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79AEED-05C1-4AFD-B54D-E8B4E38F5924}" type="datetimeFigureOut">
              <a:rPr lang="tr-TR" smtClean="0"/>
              <a:t>13.08.2020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44E82D-529A-48BB-90A1-F36FCCB1541C}" type="slidenum">
              <a:rPr lang="tr-TR" smtClean="0"/>
              <a:t>‹#›</a:t>
            </a:fld>
            <a:endParaRPr lang="tr-TR"/>
          </a:p>
        </p:txBody>
      </p:sp>
    </p:spTree>
    <p:extLst>
      <p:ext uri="{BB962C8B-B14F-4D97-AF65-F5344CB8AC3E}">
        <p14:creationId xmlns:p14="http://schemas.microsoft.com/office/powerpoint/2010/main" val="1534532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79AEED-05C1-4AFD-B54D-E8B4E38F5924}" type="datetimeFigureOut">
              <a:rPr lang="tr-TR" smtClean="0"/>
              <a:t>13.08.2020</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4E82D-529A-48BB-90A1-F36FCCB1541C}" type="slidenum">
              <a:rPr lang="tr-TR" smtClean="0"/>
              <a:t>‹#›</a:t>
            </a:fld>
            <a:endParaRPr lang="tr-TR"/>
          </a:p>
        </p:txBody>
      </p:sp>
    </p:spTree>
    <p:extLst>
      <p:ext uri="{BB962C8B-B14F-4D97-AF65-F5344CB8AC3E}">
        <p14:creationId xmlns:p14="http://schemas.microsoft.com/office/powerpoint/2010/main" val="4047318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vdumoulin/conv_arithmeti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sz="4000" dirty="0" smtClean="0"/>
              <a:t>Convolutional Neural Networks(CNN)</a:t>
            </a:r>
            <a:br>
              <a:rPr lang="tr-TR" sz="4000" dirty="0" smtClean="0"/>
            </a:br>
            <a:r>
              <a:rPr lang="en-US" sz="4000" dirty="0" smtClean="0"/>
              <a:t>Machine Learning: Theory and Application</a:t>
            </a:r>
            <a:r>
              <a:rPr lang="tr-TR" sz="4000" dirty="0" smtClean="0"/>
              <a:t/>
            </a:r>
            <a:br>
              <a:rPr lang="tr-TR" sz="4000" dirty="0" smtClean="0"/>
            </a:br>
            <a:r>
              <a:rPr lang="tr-TR" sz="4000" dirty="0" smtClean="0"/>
              <a:t>Nikita&amp;Ogul</a:t>
            </a:r>
            <a:endParaRPr lang="tr-TR" sz="4000" dirty="0"/>
          </a:p>
        </p:txBody>
      </p:sp>
    </p:spTree>
    <p:extLst>
      <p:ext uri="{BB962C8B-B14F-4D97-AF65-F5344CB8AC3E}">
        <p14:creationId xmlns:p14="http://schemas.microsoft.com/office/powerpoint/2010/main" val="1000777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Why </a:t>
            </a:r>
            <a:r>
              <a:rPr lang="tr-TR" sz="3600" b="1" dirty="0" smtClean="0"/>
              <a:t>CNN instead of </a:t>
            </a:r>
            <a:r>
              <a:rPr lang="en-US" sz="3600" b="1" dirty="0" smtClean="0"/>
              <a:t>Feed-Forward </a:t>
            </a:r>
            <a:r>
              <a:rPr lang="en-US" sz="3600" b="1" dirty="0"/>
              <a:t>Neural </a:t>
            </a:r>
            <a:r>
              <a:rPr lang="en-US" sz="3600" b="1" dirty="0" smtClean="0"/>
              <a:t>Net</a:t>
            </a:r>
            <a:r>
              <a:rPr lang="tr-TR" sz="3600" b="1" dirty="0" smtClean="0"/>
              <a:t>works</a:t>
            </a:r>
            <a:r>
              <a:rPr lang="en-US" sz="3600" b="1" dirty="0" smtClean="0"/>
              <a:t>?</a:t>
            </a:r>
            <a:r>
              <a:rPr lang="en-US" sz="3600" b="1" dirty="0"/>
              <a:t/>
            </a:r>
            <a:br>
              <a:rPr lang="en-US" sz="3600" b="1" dirty="0"/>
            </a:br>
            <a:endParaRPr lang="tr-TR" sz="3600" dirty="0"/>
          </a:p>
        </p:txBody>
      </p:sp>
      <p:sp>
        <p:nvSpPr>
          <p:cNvPr id="3" name="Content Placeholder 2"/>
          <p:cNvSpPr>
            <a:spLocks noGrp="1"/>
          </p:cNvSpPr>
          <p:nvPr>
            <p:ph idx="1"/>
          </p:nvPr>
        </p:nvSpPr>
        <p:spPr/>
        <p:txBody>
          <a:bodyPr/>
          <a:lstStyle/>
          <a:p>
            <a:r>
              <a:rPr lang="en-US" dirty="0"/>
              <a:t>A </a:t>
            </a:r>
            <a:r>
              <a:rPr lang="en-US" dirty="0" err="1"/>
              <a:t>ConvNet</a:t>
            </a:r>
            <a:r>
              <a:rPr lang="en-US" dirty="0"/>
              <a:t> is able to </a:t>
            </a:r>
            <a:r>
              <a:rPr lang="en-US" b="1" dirty="0"/>
              <a:t>successfully capture the Spatial and Temporal </a:t>
            </a:r>
            <a:r>
              <a:rPr lang="en-US" b="1" dirty="0" smtClean="0"/>
              <a:t>dependencies</a:t>
            </a:r>
            <a:r>
              <a:rPr lang="en-US" dirty="0"/>
              <a:t> in an image through the application of relevant filters</a:t>
            </a:r>
            <a:r>
              <a:rPr lang="en-US" dirty="0" smtClean="0"/>
              <a:t>.</a:t>
            </a:r>
            <a:endParaRPr lang="tr-TR" dirty="0" smtClean="0"/>
          </a:p>
          <a:p>
            <a:r>
              <a:rPr lang="en-US" dirty="0" smtClean="0"/>
              <a:t>Spatial dependence is the spatial relationship of variable values (for themes defined over space, such as rainfall) or locations (for themes defined as objects, such as cities). Spatial dependence is measured as the existence of statistical dependence in a collection of random </a:t>
            </a:r>
            <a:r>
              <a:rPr lang="en-US" dirty="0" err="1" smtClean="0"/>
              <a:t>variab</a:t>
            </a:r>
            <a:r>
              <a:rPr lang="tr-TR" dirty="0" smtClean="0"/>
              <a:t>l</a:t>
            </a:r>
            <a:r>
              <a:rPr lang="en-US" dirty="0" err="1" smtClean="0"/>
              <a:t>es</a:t>
            </a:r>
            <a:r>
              <a:rPr lang="tr-TR" dirty="0" smtClean="0"/>
              <a:t>.</a:t>
            </a:r>
          </a:p>
          <a:p>
            <a:r>
              <a:rPr lang="en-US" dirty="0"/>
              <a:t>In the definition of a </a:t>
            </a:r>
            <a:r>
              <a:rPr lang="en-US" b="1" dirty="0"/>
              <a:t>temporal</a:t>
            </a:r>
            <a:r>
              <a:rPr lang="en-US" dirty="0"/>
              <a:t> functional </a:t>
            </a:r>
            <a:r>
              <a:rPr lang="en-US" b="1" dirty="0"/>
              <a:t>dependency</a:t>
            </a:r>
            <a:r>
              <a:rPr lang="en-US" dirty="0"/>
              <a:t>, a </a:t>
            </a:r>
            <a:r>
              <a:rPr lang="en-US" b="1" dirty="0"/>
              <a:t>temporal</a:t>
            </a:r>
            <a:r>
              <a:rPr lang="en-US" dirty="0"/>
              <a:t> relation is perceived as a collection of snapshot relations</a:t>
            </a:r>
            <a:r>
              <a:rPr lang="en-US" dirty="0" smtClean="0"/>
              <a:t>.</a:t>
            </a:r>
            <a:endParaRPr lang="tr-TR" dirty="0" smtClean="0"/>
          </a:p>
          <a:p>
            <a:r>
              <a:rPr lang="tr-TR" dirty="0" smtClean="0"/>
              <a:t>Think of this as  independence/dependence.</a:t>
            </a:r>
            <a:endParaRPr lang="tr-TR" dirty="0"/>
          </a:p>
        </p:txBody>
      </p:sp>
    </p:spTree>
    <p:extLst>
      <p:ext uri="{BB962C8B-B14F-4D97-AF65-F5344CB8AC3E}">
        <p14:creationId xmlns:p14="http://schemas.microsoft.com/office/powerpoint/2010/main" val="4115524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981579"/>
          </a:xfrm>
        </p:spPr>
        <p:txBody>
          <a:bodyPr>
            <a:noAutofit/>
          </a:bodyPr>
          <a:lstStyle/>
          <a:p>
            <a:r>
              <a:rPr lang="tr-TR" sz="2000" dirty="0" smtClean="0"/>
              <a:t>This is a </a:t>
            </a:r>
            <a:r>
              <a:rPr lang="en-US" sz="2000" dirty="0" smtClean="0"/>
              <a:t>RGB image which has been separated by its three color planes — Red, Green, and Blue. There are a number of such color spaces in which images exist — Grayscale, RGB, HSV, CMYK</a:t>
            </a:r>
            <a:r>
              <a:rPr lang="tr-TR" sz="2000" dirty="0" smtClean="0"/>
              <a:t> or more.</a:t>
            </a:r>
            <a:br>
              <a:rPr lang="tr-TR" sz="2000" dirty="0" smtClean="0"/>
            </a:br>
            <a:r>
              <a:rPr lang="tr-TR" sz="2000" dirty="0" smtClean="0"/>
              <a:t>Imagine you have </a:t>
            </a:r>
            <a:r>
              <a:rPr lang="en-US" sz="2000" dirty="0" smtClean="0"/>
              <a:t>8K (7680×4320). The role of the </a:t>
            </a:r>
            <a:r>
              <a:rPr lang="tr-TR" sz="2000" dirty="0" smtClean="0"/>
              <a:t>CNN </a:t>
            </a:r>
            <a:r>
              <a:rPr lang="en-US" sz="2000" dirty="0" smtClean="0"/>
              <a:t>is to reduce the images into a form which is easier to process, without losing features which are critical for getting a good prediction. </a:t>
            </a:r>
            <a:r>
              <a:rPr lang="tr-TR" sz="2000" dirty="0" smtClean="0"/>
              <a:t/>
            </a:r>
            <a:br>
              <a:rPr lang="tr-TR" sz="2000" dirty="0" smtClean="0"/>
            </a:br>
            <a:r>
              <a:rPr lang="tr-TR" sz="2000" dirty="0" smtClean="0"/>
              <a:t/>
            </a:r>
            <a:br>
              <a:rPr lang="tr-TR" sz="2000" dirty="0" smtClean="0"/>
            </a:br>
            <a:endParaRPr lang="tr-TR" sz="2000" dirty="0"/>
          </a:p>
        </p:txBody>
      </p:sp>
      <p:pic>
        <p:nvPicPr>
          <p:cNvPr id="4" name="Picture 3"/>
          <p:cNvPicPr>
            <a:picLocks noChangeAspect="1"/>
          </p:cNvPicPr>
          <p:nvPr/>
        </p:nvPicPr>
        <p:blipFill>
          <a:blip r:embed="rId2"/>
          <a:stretch>
            <a:fillRect/>
          </a:stretch>
        </p:blipFill>
        <p:spPr>
          <a:xfrm>
            <a:off x="2432304" y="2342007"/>
            <a:ext cx="6793992" cy="3949065"/>
          </a:xfrm>
          <a:prstGeom prst="rect">
            <a:avLst/>
          </a:prstGeom>
        </p:spPr>
      </p:pic>
    </p:spTree>
    <p:extLst>
      <p:ext uri="{BB962C8B-B14F-4D97-AF65-F5344CB8AC3E}">
        <p14:creationId xmlns:p14="http://schemas.microsoft.com/office/powerpoint/2010/main" val="3534558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7109"/>
            <a:ext cx="10515600" cy="2030603"/>
          </a:xfrm>
        </p:spPr>
        <p:txBody>
          <a:bodyPr>
            <a:normAutofit/>
          </a:bodyPr>
          <a:lstStyle/>
          <a:p>
            <a:r>
              <a:rPr lang="en-US" sz="2400" dirty="0"/>
              <a:t>Image Dimensions = 5 (Height) x 5 (Breadth) x 1 (Number of channels, </a:t>
            </a:r>
            <a:r>
              <a:rPr lang="en-US" sz="2400" dirty="0" err="1"/>
              <a:t>eg</a:t>
            </a:r>
            <a:r>
              <a:rPr lang="en-US" sz="2400" dirty="0"/>
              <a:t>. RGB</a:t>
            </a:r>
            <a:r>
              <a:rPr lang="en-US" sz="2400" dirty="0" smtClean="0"/>
              <a:t>)</a:t>
            </a:r>
            <a:r>
              <a:rPr lang="tr-TR" sz="2400" dirty="0" smtClean="0"/>
              <a:t/>
            </a:r>
            <a:br>
              <a:rPr lang="tr-TR" sz="2400" dirty="0" smtClean="0"/>
            </a:br>
            <a:r>
              <a:rPr lang="en-US" sz="2400" dirty="0"/>
              <a:t>Convoluting a 5x5x1 image with a 3x3x1 kernel to get a 3x3x1 convolved </a:t>
            </a:r>
            <a:r>
              <a:rPr lang="en-US" sz="2400" dirty="0" smtClean="0"/>
              <a:t>feature</a:t>
            </a:r>
            <a:r>
              <a:rPr lang="tr-TR" sz="2400" dirty="0" smtClean="0"/>
              <a:t>.</a:t>
            </a:r>
            <a:br>
              <a:rPr lang="tr-TR" sz="2400" dirty="0" smtClean="0"/>
            </a:br>
            <a:r>
              <a:rPr lang="en-US" sz="2400" b="1" dirty="0"/>
              <a:t>Kernel/Filter, K</a:t>
            </a:r>
            <a:r>
              <a:rPr lang="en-US" sz="2400" dirty="0"/>
              <a:t>, represented in the color yellow. We have selected </a:t>
            </a:r>
            <a:r>
              <a:rPr lang="en-US" sz="2400" b="1" dirty="0"/>
              <a:t>K as a 3x3x1 matrix.</a:t>
            </a:r>
            <a:endParaRPr lang="tr-TR" sz="2400"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0925" y="2172494"/>
            <a:ext cx="5010150" cy="3657600"/>
          </a:xfrm>
        </p:spPr>
      </p:pic>
    </p:spTree>
    <p:extLst>
      <p:ext uri="{BB962C8B-B14F-4D97-AF65-F5344CB8AC3E}">
        <p14:creationId xmlns:p14="http://schemas.microsoft.com/office/powerpoint/2010/main" val="1348855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The filter moves to the right with a certain Stride Value till it parses the complete width. Moving on, it hops down to the beginning (left) of the image with the same Stride Value and repeats the process until the entire image is traversed.</a:t>
            </a:r>
            <a:endParaRPr lang="tr-TR"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670" y="1825625"/>
            <a:ext cx="7738660" cy="4351338"/>
          </a:xfrm>
        </p:spPr>
      </p:pic>
    </p:spTree>
    <p:extLst>
      <p:ext uri="{BB962C8B-B14F-4D97-AF65-F5344CB8AC3E}">
        <p14:creationId xmlns:p14="http://schemas.microsoft.com/office/powerpoint/2010/main" val="2301754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lstStyle/>
          <a:p>
            <a:r>
              <a:rPr lang="en-US" dirty="0"/>
              <a:t>The objective of the Convolution Operation is to </a:t>
            </a:r>
            <a:r>
              <a:rPr lang="en-US" b="1" dirty="0"/>
              <a:t>extract the high-level features</a:t>
            </a:r>
            <a:r>
              <a:rPr lang="en-US" dirty="0"/>
              <a:t> such as edges, from the input image. </a:t>
            </a:r>
            <a:endParaRPr lang="tr-TR" dirty="0" smtClean="0"/>
          </a:p>
          <a:p>
            <a:r>
              <a:rPr lang="en-US" dirty="0" smtClean="0"/>
              <a:t>The </a:t>
            </a:r>
            <a:r>
              <a:rPr lang="en-US" b="1" dirty="0" smtClean="0"/>
              <a:t>bias</a:t>
            </a:r>
            <a:r>
              <a:rPr lang="en-US" dirty="0" smtClean="0"/>
              <a:t> neuron is a special neuron added to each layer in the neural network, which simply stores the value of 1. This makes it possible to move or “translate” the activation function left or right on the graph.</a:t>
            </a:r>
            <a:endParaRPr lang="tr-TR" dirty="0" smtClean="0"/>
          </a:p>
          <a:p>
            <a:r>
              <a:rPr lang="en-US" dirty="0" smtClean="0"/>
              <a:t>Stride is the number of pixels shifts over the input matrix. When the stride is 1 then we move the filters to 1 pixel at a time. When the stride is 2 then we move the filters to 2 pixels at a time</a:t>
            </a:r>
            <a:endParaRPr lang="tr-TR" dirty="0" smtClean="0"/>
          </a:p>
          <a:p>
            <a:r>
              <a:rPr lang="en-US" dirty="0" smtClean="0"/>
              <a:t>The objective of the Convolution Operation is to </a:t>
            </a:r>
            <a:r>
              <a:rPr lang="en-US" b="1" dirty="0" smtClean="0"/>
              <a:t>extract the high-level features</a:t>
            </a:r>
            <a:r>
              <a:rPr lang="en-US" dirty="0" smtClean="0"/>
              <a:t> such as edges, from the input image. </a:t>
            </a:r>
            <a:endParaRPr lang="tr-TR" dirty="0" smtClean="0"/>
          </a:p>
          <a:p>
            <a:endParaRPr lang="tr-TR" dirty="0"/>
          </a:p>
        </p:txBody>
      </p:sp>
    </p:spTree>
    <p:extLst>
      <p:ext uri="{BB962C8B-B14F-4D97-AF65-F5344CB8AC3E}">
        <p14:creationId xmlns:p14="http://schemas.microsoft.com/office/powerpoint/2010/main" val="3347029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en-US" dirty="0"/>
              <a:t>There are two types of results to the operation — one in which the convolved feature is reduced in dimensionality as compared to the input, and the other in which the dimensionality is either increased or remains the same. This is done by applying </a:t>
            </a:r>
            <a:r>
              <a:rPr lang="en-US" b="1" dirty="0"/>
              <a:t>Valid Padding</a:t>
            </a:r>
            <a:r>
              <a:rPr lang="en-US" dirty="0"/>
              <a:t> in case of the former, or </a:t>
            </a:r>
            <a:r>
              <a:rPr lang="en-US" b="1" dirty="0"/>
              <a:t>Same Padding</a:t>
            </a:r>
            <a:r>
              <a:rPr lang="en-US" dirty="0"/>
              <a:t> in the case of the latter</a:t>
            </a:r>
            <a:r>
              <a:rPr lang="en-US" dirty="0" smtClean="0"/>
              <a:t>.</a:t>
            </a:r>
            <a:endParaRPr lang="tr-TR" dirty="0"/>
          </a:p>
          <a:p>
            <a:r>
              <a:rPr lang="tr-TR" dirty="0" smtClean="0"/>
              <a:t>The following link will help you to understand what is happening and </a:t>
            </a:r>
            <a:r>
              <a:rPr lang="en-US" dirty="0" smtClean="0"/>
              <a:t>how Padding and Stride Length work </a:t>
            </a:r>
            <a:r>
              <a:rPr lang="en-US" dirty="0" err="1" smtClean="0"/>
              <a:t>togethe</a:t>
            </a:r>
            <a:r>
              <a:rPr lang="tr-TR" dirty="0" smtClean="0"/>
              <a:t>r.</a:t>
            </a:r>
          </a:p>
          <a:p>
            <a:r>
              <a:rPr lang="tr-TR" dirty="0" smtClean="0">
                <a:hlinkClick r:id="rId2"/>
              </a:rPr>
              <a:t>https://github.com/vdumoulin/conv_arithmetic</a:t>
            </a:r>
            <a:endParaRPr lang="tr-TR" dirty="0" smtClean="0"/>
          </a:p>
          <a:p>
            <a:endParaRPr lang="tr-TR" dirty="0"/>
          </a:p>
        </p:txBody>
      </p:sp>
    </p:spTree>
    <p:extLst>
      <p:ext uri="{BB962C8B-B14F-4D97-AF65-F5344CB8AC3E}">
        <p14:creationId xmlns:p14="http://schemas.microsoft.com/office/powerpoint/2010/main" val="3605154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0040"/>
            <a:ext cx="10515600" cy="5856923"/>
          </a:xfrm>
        </p:spPr>
        <p:txBody>
          <a:bodyPr/>
          <a:lstStyle/>
          <a:p>
            <a:r>
              <a:rPr lang="en-US" dirty="0"/>
              <a:t>Similar to the Convolutional Layer, the Pooling layer is responsible for reducing the spatial size of the Convolved Feature. This is to </a:t>
            </a:r>
            <a:r>
              <a:rPr lang="en-US" b="1" dirty="0"/>
              <a:t>decrease the computational power required to process the data</a:t>
            </a:r>
            <a:r>
              <a:rPr lang="en-US" dirty="0"/>
              <a:t> through dimensionality reduction. </a:t>
            </a:r>
            <a:endParaRPr lang="tr-TR" dirty="0" smtClean="0"/>
          </a:p>
          <a:p>
            <a:r>
              <a:rPr lang="tr-TR" dirty="0" smtClean="0"/>
              <a:t>Below: </a:t>
            </a:r>
            <a:r>
              <a:rPr lang="en-US" dirty="0"/>
              <a:t>3x3 pooling over 5x5 convolved feature</a:t>
            </a: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0440" y="3054096"/>
            <a:ext cx="4662678" cy="3220212"/>
          </a:xfrm>
          <a:prstGeom prst="rect">
            <a:avLst/>
          </a:prstGeom>
        </p:spPr>
      </p:pic>
    </p:spTree>
    <p:extLst>
      <p:ext uri="{BB962C8B-B14F-4D97-AF65-F5344CB8AC3E}">
        <p14:creationId xmlns:p14="http://schemas.microsoft.com/office/powerpoint/2010/main" val="19996383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5811203"/>
          </a:xfrm>
        </p:spPr>
        <p:txBody>
          <a:bodyPr/>
          <a:lstStyle/>
          <a:p>
            <a:r>
              <a:rPr lang="en-US" dirty="0"/>
              <a:t>There are two types of Pooling: Max Pooling and Average Pooling. </a:t>
            </a:r>
            <a:r>
              <a:rPr lang="en-US" b="1" dirty="0"/>
              <a:t>Max Pooling</a:t>
            </a:r>
            <a:r>
              <a:rPr lang="en-US" dirty="0"/>
              <a:t> returns the </a:t>
            </a:r>
            <a:r>
              <a:rPr lang="en-US" b="1" dirty="0"/>
              <a:t>maximum value</a:t>
            </a:r>
            <a:r>
              <a:rPr lang="en-US" dirty="0"/>
              <a:t> from the portion of the image covered by the Kernel. On the other hand, </a:t>
            </a:r>
            <a:r>
              <a:rPr lang="en-US" b="1" dirty="0"/>
              <a:t>Average Pooling </a:t>
            </a:r>
            <a:r>
              <a:rPr lang="en-US" dirty="0"/>
              <a:t>returns the </a:t>
            </a:r>
            <a:r>
              <a:rPr lang="en-US" b="1" dirty="0"/>
              <a:t>average of all the values </a:t>
            </a:r>
            <a:r>
              <a:rPr lang="en-US" dirty="0"/>
              <a:t>from the portion of the image covered by the Kernel</a:t>
            </a:r>
            <a:r>
              <a:rPr lang="en-US" dirty="0" smtClean="0"/>
              <a:t>.</a:t>
            </a:r>
            <a:endParaRPr lang="tr-TR" dirty="0" smtClean="0"/>
          </a:p>
          <a:p>
            <a:endParaRPr lang="tr-TR" dirty="0"/>
          </a:p>
        </p:txBody>
      </p:sp>
      <p:pic>
        <p:nvPicPr>
          <p:cNvPr id="4" name="Picture 3"/>
          <p:cNvPicPr>
            <a:picLocks noChangeAspect="1"/>
          </p:cNvPicPr>
          <p:nvPr/>
        </p:nvPicPr>
        <p:blipFill>
          <a:blip r:embed="rId2"/>
          <a:stretch>
            <a:fillRect/>
          </a:stretch>
        </p:blipFill>
        <p:spPr>
          <a:xfrm>
            <a:off x="3081337" y="2645665"/>
            <a:ext cx="6029325" cy="3531298"/>
          </a:xfrm>
          <a:prstGeom prst="rect">
            <a:avLst/>
          </a:prstGeom>
        </p:spPr>
      </p:pic>
    </p:spTree>
    <p:extLst>
      <p:ext uri="{BB962C8B-B14F-4D97-AF65-F5344CB8AC3E}">
        <p14:creationId xmlns:p14="http://schemas.microsoft.com/office/powerpoint/2010/main" val="462891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3736"/>
            <a:ext cx="10515600" cy="6003227"/>
          </a:xfrm>
        </p:spPr>
        <p:txBody>
          <a:bodyPr/>
          <a:lstStyle/>
          <a:p>
            <a:r>
              <a:rPr lang="en-US" b="1" dirty="0" smtClean="0"/>
              <a:t>Flattening</a:t>
            </a:r>
            <a:r>
              <a:rPr lang="en-US" dirty="0" smtClean="0"/>
              <a:t> is turning our multi-dimensional input tensor input a 1-D input tensor. For example, say the final convolutional layer outputs a (28, 28, 3) tensor. Flattening this output would give the next layer an input of (2352, 1). 2352 comes from multiplying 28 X 28 X 3, which are the dimensions of the previous output tensor.</a:t>
            </a:r>
            <a:endParaRPr lang="tr-TR" dirty="0" smtClean="0"/>
          </a:p>
          <a:p>
            <a:endParaRPr lang="tr-TR" dirty="0"/>
          </a:p>
        </p:txBody>
      </p:sp>
      <p:pic>
        <p:nvPicPr>
          <p:cNvPr id="5" name="Picture 4"/>
          <p:cNvPicPr>
            <a:picLocks noChangeAspect="1"/>
          </p:cNvPicPr>
          <p:nvPr/>
        </p:nvPicPr>
        <p:blipFill>
          <a:blip r:embed="rId2"/>
          <a:stretch>
            <a:fillRect/>
          </a:stretch>
        </p:blipFill>
        <p:spPr>
          <a:xfrm>
            <a:off x="2543175" y="2256663"/>
            <a:ext cx="7105650" cy="3752850"/>
          </a:xfrm>
          <a:prstGeom prst="rect">
            <a:avLst/>
          </a:prstGeom>
        </p:spPr>
      </p:pic>
    </p:spTree>
    <p:extLst>
      <p:ext uri="{BB962C8B-B14F-4D97-AF65-F5344CB8AC3E}">
        <p14:creationId xmlns:p14="http://schemas.microsoft.com/office/powerpoint/2010/main" val="9331130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After going through the above process, we have successfully enabled the model to understand the features. Moving on, we are going to flatten the final output and feed it to a regular Neural Network for classification purposes.</a:t>
            </a:r>
            <a:endParaRPr lang="tr-TR" sz="2400" dirty="0"/>
          </a:p>
        </p:txBody>
      </p:sp>
      <p:pic>
        <p:nvPicPr>
          <p:cNvPr id="4" name="Content Placeholder 3"/>
          <p:cNvPicPr>
            <a:picLocks noGrp="1" noChangeAspect="1"/>
          </p:cNvPicPr>
          <p:nvPr>
            <p:ph idx="1"/>
          </p:nvPr>
        </p:nvPicPr>
        <p:blipFill>
          <a:blip r:embed="rId2"/>
          <a:stretch>
            <a:fillRect/>
          </a:stretch>
        </p:blipFill>
        <p:spPr>
          <a:xfrm>
            <a:off x="2456639" y="1690688"/>
            <a:ext cx="7278722" cy="4351338"/>
          </a:xfrm>
          <a:prstGeom prst="rect">
            <a:avLst/>
          </a:prstGeom>
        </p:spPr>
      </p:pic>
    </p:spTree>
    <p:extLst>
      <p:ext uri="{BB962C8B-B14F-4D97-AF65-F5344CB8AC3E}">
        <p14:creationId xmlns:p14="http://schemas.microsoft.com/office/powerpoint/2010/main" val="3316197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What is CNN and Why should I use it?</a:t>
            </a:r>
            <a:endParaRPr lang="tr-TR" dirty="0"/>
          </a:p>
        </p:txBody>
      </p:sp>
      <p:sp>
        <p:nvSpPr>
          <p:cNvPr id="3" name="Content Placeholder 2"/>
          <p:cNvSpPr>
            <a:spLocks noGrp="1"/>
          </p:cNvSpPr>
          <p:nvPr>
            <p:ph idx="1"/>
          </p:nvPr>
        </p:nvSpPr>
        <p:spPr/>
        <p:txBody>
          <a:bodyPr/>
          <a:lstStyle/>
          <a:p>
            <a:r>
              <a:rPr lang="tr-TR" dirty="0" smtClean="0"/>
              <a:t>Cars recognizing road signs, Instagram recognizes your friends, face recognition apps. Magic? No, CNN.</a:t>
            </a:r>
          </a:p>
          <a:p>
            <a:r>
              <a:rPr lang="en-US" dirty="0"/>
              <a:t>CNN </a:t>
            </a:r>
            <a:r>
              <a:rPr lang="tr-TR" dirty="0" smtClean="0"/>
              <a:t>is </a:t>
            </a:r>
            <a:r>
              <a:rPr lang="en-US" dirty="0" smtClean="0"/>
              <a:t>another </a:t>
            </a:r>
            <a:r>
              <a:rPr lang="en-US" dirty="0"/>
              <a:t>type of neural </a:t>
            </a:r>
            <a:r>
              <a:rPr lang="en-US" dirty="0" smtClean="0"/>
              <a:t>network</a:t>
            </a:r>
            <a:r>
              <a:rPr lang="tr-TR" dirty="0" smtClean="0"/>
              <a:t> like </a:t>
            </a:r>
            <a:r>
              <a:rPr lang="en-US" dirty="0" smtClean="0"/>
              <a:t>a </a:t>
            </a:r>
            <a:r>
              <a:rPr lang="en-US" dirty="0"/>
              <a:t>multi-layer </a:t>
            </a:r>
            <a:r>
              <a:rPr lang="en-US" dirty="0" err="1" smtClean="0"/>
              <a:t>perceptro</a:t>
            </a:r>
            <a:r>
              <a:rPr lang="tr-TR" dirty="0" smtClean="0"/>
              <a:t>n.</a:t>
            </a:r>
            <a:r>
              <a:rPr lang="en-US" dirty="0" smtClean="0"/>
              <a:t> </a:t>
            </a:r>
            <a:endParaRPr lang="tr-TR" dirty="0" smtClean="0"/>
          </a:p>
          <a:p>
            <a:r>
              <a:rPr lang="en-US" dirty="0" smtClean="0"/>
              <a:t>CNNs </a:t>
            </a:r>
            <a:r>
              <a:rPr lang="en-US" dirty="0"/>
              <a:t>are able to extract the features of an image, which an algorithm like a multi-layer perceptron (MLP) or a recursive neural network (RNN) does not have the ability to </a:t>
            </a:r>
            <a:r>
              <a:rPr lang="en-US" dirty="0" smtClean="0"/>
              <a:t>do</a:t>
            </a:r>
            <a:r>
              <a:rPr lang="tr-TR" dirty="0" smtClean="0"/>
              <a:t>!</a:t>
            </a:r>
          </a:p>
          <a:p>
            <a:r>
              <a:rPr lang="en-US" b="1" dirty="0" smtClean="0"/>
              <a:t>Convolution</a:t>
            </a:r>
            <a:r>
              <a:rPr lang="en-US" dirty="0" smtClean="0"/>
              <a:t> comes from the Latin </a:t>
            </a:r>
            <a:r>
              <a:rPr lang="en-US" dirty="0" err="1" smtClean="0"/>
              <a:t>convolvere</a:t>
            </a:r>
            <a:r>
              <a:rPr lang="en-US" dirty="0" smtClean="0"/>
              <a:t>, “to convolve” means to roll together. Convolution is a mathematical operation on two functions (f and g) to construct a third function that represents how the shape of one is modified by the other.</a:t>
            </a:r>
            <a:endParaRPr lang="tr-TR" dirty="0"/>
          </a:p>
        </p:txBody>
      </p:sp>
    </p:spTree>
    <p:extLst>
      <p:ext uri="{BB962C8B-B14F-4D97-AF65-F5344CB8AC3E}">
        <p14:creationId xmlns:p14="http://schemas.microsoft.com/office/powerpoint/2010/main" val="1498998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880"/>
            <a:ext cx="10515600" cy="5994083"/>
          </a:xfrm>
        </p:spPr>
        <p:txBody>
          <a:bodyPr/>
          <a:lstStyle/>
          <a:p>
            <a:r>
              <a:rPr lang="en-US" dirty="0"/>
              <a:t>After the input is flattened, it passes through the dense layer. The dense layer </a:t>
            </a:r>
            <a:r>
              <a:rPr lang="tr-TR" dirty="0" smtClean="0"/>
              <a:t>performs </a:t>
            </a:r>
            <a:r>
              <a:rPr lang="en-US" dirty="0" smtClean="0"/>
              <a:t>it</a:t>
            </a:r>
            <a:r>
              <a:rPr lang="tr-TR" dirty="0" smtClean="0"/>
              <a:t>’</a:t>
            </a:r>
            <a:r>
              <a:rPr lang="en-US" dirty="0" smtClean="0"/>
              <a:t>s </a:t>
            </a:r>
            <a:r>
              <a:rPr lang="tr-TR" dirty="0" smtClean="0"/>
              <a:t>work</a:t>
            </a:r>
            <a:r>
              <a:rPr lang="en-US" dirty="0" smtClean="0"/>
              <a:t>, </a:t>
            </a:r>
            <a:r>
              <a:rPr lang="en-US" dirty="0"/>
              <a:t>and then right before we </a:t>
            </a:r>
            <a:r>
              <a:rPr lang="tr-TR" dirty="0" smtClean="0"/>
              <a:t>move to </a:t>
            </a:r>
            <a:r>
              <a:rPr lang="en-US" dirty="0" smtClean="0"/>
              <a:t>the </a:t>
            </a:r>
            <a:r>
              <a:rPr lang="en-US" dirty="0"/>
              <a:t>final dense layer, we </a:t>
            </a:r>
            <a:r>
              <a:rPr lang="tr-TR" dirty="0" smtClean="0"/>
              <a:t>have to perform</a:t>
            </a:r>
            <a:r>
              <a:rPr lang="en-US" dirty="0"/>
              <a:t> </a:t>
            </a:r>
            <a:r>
              <a:rPr lang="en-US" b="1" dirty="0"/>
              <a:t>dropout</a:t>
            </a:r>
            <a:r>
              <a:rPr lang="en-US" dirty="0"/>
              <a:t>. Dropping out neurons is randomly setting some of the output neurons to zero, just to speed up the training and backpropagation process, and to prevent </a:t>
            </a:r>
            <a:r>
              <a:rPr lang="tr-TR" dirty="0" smtClean="0"/>
              <a:t> </a:t>
            </a:r>
            <a:r>
              <a:rPr lang="tr-TR" b="1" dirty="0" smtClean="0"/>
              <a:t>overfitting</a:t>
            </a:r>
            <a:r>
              <a:rPr lang="tr-TR" dirty="0" smtClean="0"/>
              <a:t> </a:t>
            </a:r>
            <a:r>
              <a:rPr lang="en-US" dirty="0" smtClean="0"/>
              <a:t>our </a:t>
            </a:r>
            <a:r>
              <a:rPr lang="en-US" dirty="0"/>
              <a:t>network.</a:t>
            </a:r>
            <a:endParaRPr lang="tr-TR" dirty="0"/>
          </a:p>
        </p:txBody>
      </p:sp>
    </p:spTree>
    <p:extLst>
      <p:ext uri="{BB962C8B-B14F-4D97-AF65-F5344CB8AC3E}">
        <p14:creationId xmlns:p14="http://schemas.microsoft.com/office/powerpoint/2010/main" val="667679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0896"/>
            <a:ext cx="10515600" cy="5866067"/>
          </a:xfrm>
        </p:spPr>
        <p:txBody>
          <a:bodyPr/>
          <a:lstStyle/>
          <a:p>
            <a:r>
              <a:rPr lang="tr-TR" dirty="0" smtClean="0"/>
              <a:t>Choose </a:t>
            </a:r>
            <a:r>
              <a:rPr lang="en-US" dirty="0" smtClean="0"/>
              <a:t>a </a:t>
            </a:r>
            <a:r>
              <a:rPr lang="en-US" dirty="0"/>
              <a:t>loss function is a way of calculating how accurate the data is. The goal of any optimization problem (any neural network) is to minimize the cost function</a:t>
            </a:r>
            <a:r>
              <a:rPr lang="en-US" dirty="0" smtClean="0"/>
              <a:t>.</a:t>
            </a:r>
            <a:endParaRPr lang="tr-TR" dirty="0" smtClean="0"/>
          </a:p>
          <a:p>
            <a:r>
              <a:rPr lang="en-US" dirty="0"/>
              <a:t>There are various types of </a:t>
            </a:r>
            <a:r>
              <a:rPr lang="en-US" b="1" dirty="0"/>
              <a:t>loss functions</a:t>
            </a:r>
            <a:r>
              <a:rPr lang="en-US" dirty="0"/>
              <a:t>. In </a:t>
            </a:r>
            <a:r>
              <a:rPr lang="en-US" dirty="0" smtClean="0"/>
              <a:t>CNN’s</a:t>
            </a:r>
            <a:r>
              <a:rPr lang="tr-TR" dirty="0" smtClean="0"/>
              <a:t> you may use many of them.</a:t>
            </a:r>
            <a:r>
              <a:rPr lang="en-US" dirty="0" smtClean="0"/>
              <a:t> Cross-Entropy</a:t>
            </a:r>
            <a:r>
              <a:rPr lang="tr-TR" dirty="0" smtClean="0"/>
              <a:t> is popular choice</a:t>
            </a:r>
            <a:r>
              <a:rPr lang="en-US" dirty="0" smtClean="0"/>
              <a:t>. </a:t>
            </a:r>
            <a:r>
              <a:rPr lang="en-US" dirty="0"/>
              <a:t>Cross-Entropy calculates the difference between the probability distribution (can be a vector, matrix, tensor, etc.) of the network’s output and the probability distribution of the labels</a:t>
            </a:r>
            <a:r>
              <a:rPr lang="en-US" dirty="0" smtClean="0"/>
              <a:t>.</a:t>
            </a:r>
            <a:endParaRPr lang="tr-TR" dirty="0" smtClean="0"/>
          </a:p>
          <a:p>
            <a:r>
              <a:rPr lang="en-US" b="1" dirty="0"/>
              <a:t>Optimization</a:t>
            </a:r>
            <a:r>
              <a:rPr lang="en-US" dirty="0"/>
              <a:t> in machine learning is finding the best weights/biases which will return the lowest cost (loss). An optimizer is an algorithm that does exactly this. </a:t>
            </a:r>
            <a:r>
              <a:rPr lang="tr-TR" dirty="0" smtClean="0"/>
              <a:t>Example: ADAM(adaptive learning rate optimization)</a:t>
            </a:r>
            <a:endParaRPr lang="tr-TR" dirty="0"/>
          </a:p>
        </p:txBody>
      </p:sp>
    </p:spTree>
    <p:extLst>
      <p:ext uri="{BB962C8B-B14F-4D97-AF65-F5344CB8AC3E}">
        <p14:creationId xmlns:p14="http://schemas.microsoft.com/office/powerpoint/2010/main" val="841703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Summary</a:t>
            </a:r>
            <a:endParaRPr lang="tr-TR" dirty="0"/>
          </a:p>
        </p:txBody>
      </p:sp>
      <p:sp>
        <p:nvSpPr>
          <p:cNvPr id="3" name="Content Placeholder 2"/>
          <p:cNvSpPr>
            <a:spLocks noGrp="1"/>
          </p:cNvSpPr>
          <p:nvPr>
            <p:ph idx="1"/>
          </p:nvPr>
        </p:nvSpPr>
        <p:spPr/>
        <p:txBody>
          <a:bodyPr>
            <a:normAutofit fontScale="85000" lnSpcReduction="20000"/>
          </a:bodyPr>
          <a:lstStyle/>
          <a:p>
            <a:r>
              <a:rPr lang="en-US" dirty="0"/>
              <a:t>A CNN is a type of deep neural network often used to </a:t>
            </a:r>
            <a:r>
              <a:rPr lang="tr-TR" dirty="0" smtClean="0"/>
              <a:t>deal with</a:t>
            </a:r>
            <a:r>
              <a:rPr lang="en-US" dirty="0" smtClean="0"/>
              <a:t> </a:t>
            </a:r>
            <a:r>
              <a:rPr lang="en-US" dirty="0"/>
              <a:t>image data and for complex classification problems.</a:t>
            </a:r>
          </a:p>
          <a:p>
            <a:r>
              <a:rPr lang="en-US" dirty="0"/>
              <a:t>The architecture of a CNN involves </a:t>
            </a:r>
            <a:r>
              <a:rPr lang="tr-TR" dirty="0" smtClean="0"/>
              <a:t>different </a:t>
            </a:r>
            <a:r>
              <a:rPr lang="en-US" dirty="0" smtClean="0"/>
              <a:t>types </a:t>
            </a:r>
            <a:r>
              <a:rPr lang="en-US" dirty="0"/>
              <a:t>of layers, </a:t>
            </a:r>
            <a:r>
              <a:rPr lang="tr-TR" dirty="0" smtClean="0"/>
              <a:t>that </a:t>
            </a:r>
            <a:r>
              <a:rPr lang="en-US" dirty="0" smtClean="0"/>
              <a:t>include</a:t>
            </a:r>
            <a:r>
              <a:rPr lang="en-US" dirty="0"/>
              <a:t>: Convolution, Max Pooling, Dense, Dropout.</a:t>
            </a:r>
          </a:p>
          <a:p>
            <a:r>
              <a:rPr lang="en-US" dirty="0"/>
              <a:t>The </a:t>
            </a:r>
            <a:r>
              <a:rPr lang="en-US" b="1" dirty="0"/>
              <a:t>Convolution layers</a:t>
            </a:r>
            <a:r>
              <a:rPr lang="en-US" dirty="0"/>
              <a:t> extract </a:t>
            </a:r>
            <a:r>
              <a:rPr lang="en-US" dirty="0" smtClean="0"/>
              <a:t>feature</a:t>
            </a:r>
            <a:r>
              <a:rPr lang="tr-TR" dirty="0" smtClean="0"/>
              <a:t>(s)</a:t>
            </a:r>
            <a:r>
              <a:rPr lang="en-US" dirty="0" smtClean="0"/>
              <a:t> from </a:t>
            </a:r>
            <a:r>
              <a:rPr lang="en-US" dirty="0"/>
              <a:t>the image by multiplying a filter matrix with the image tensor, creating a filtered layer of the </a:t>
            </a:r>
            <a:r>
              <a:rPr lang="en-US" dirty="0" smtClean="0"/>
              <a:t>image</a:t>
            </a:r>
            <a:r>
              <a:rPr lang="tr-TR" dirty="0" smtClean="0"/>
              <a:t>.</a:t>
            </a:r>
          </a:p>
          <a:p>
            <a:r>
              <a:rPr lang="tr-TR" dirty="0" smtClean="0"/>
              <a:t>Afterward</a:t>
            </a:r>
            <a:r>
              <a:rPr lang="en-US" dirty="0" smtClean="0"/>
              <a:t>, </a:t>
            </a:r>
            <a:r>
              <a:rPr lang="en-US" dirty="0"/>
              <a:t>the filtered layer is pooled (the size of the filtered layer is reduced). This is done through </a:t>
            </a:r>
            <a:r>
              <a:rPr lang="en-US" b="1" dirty="0"/>
              <a:t>Max Pooling.</a:t>
            </a:r>
            <a:endParaRPr lang="en-US" dirty="0"/>
          </a:p>
          <a:p>
            <a:r>
              <a:rPr lang="en-US" dirty="0"/>
              <a:t>After the image passes through </a:t>
            </a:r>
            <a:r>
              <a:rPr lang="tr-TR" dirty="0" smtClean="0"/>
              <a:t>several </a:t>
            </a:r>
            <a:r>
              <a:rPr lang="en-US" dirty="0" smtClean="0"/>
              <a:t>convolution </a:t>
            </a:r>
            <a:r>
              <a:rPr lang="en-US" dirty="0"/>
              <a:t>+ max-pooling layers, it gets </a:t>
            </a:r>
            <a:r>
              <a:rPr lang="en-US" b="1" dirty="0"/>
              <a:t>flattened </a:t>
            </a:r>
            <a:r>
              <a:rPr lang="en-US" dirty="0"/>
              <a:t>and </a:t>
            </a:r>
            <a:r>
              <a:rPr lang="tr-TR" dirty="0" smtClean="0"/>
              <a:t>goes </a:t>
            </a:r>
            <a:r>
              <a:rPr lang="en-US" dirty="0" smtClean="0"/>
              <a:t>into </a:t>
            </a:r>
            <a:r>
              <a:rPr lang="en-US" dirty="0"/>
              <a:t>the </a:t>
            </a:r>
            <a:r>
              <a:rPr lang="en-US" b="1" dirty="0"/>
              <a:t>Dense </a:t>
            </a:r>
            <a:r>
              <a:rPr lang="en-US" dirty="0"/>
              <a:t>layer.</a:t>
            </a:r>
          </a:p>
          <a:p>
            <a:r>
              <a:rPr lang="en-US" dirty="0"/>
              <a:t>After the </a:t>
            </a:r>
            <a:r>
              <a:rPr lang="en-US" dirty="0" smtClean="0"/>
              <a:t>dens</a:t>
            </a:r>
            <a:r>
              <a:rPr lang="tr-TR" dirty="0" smtClean="0"/>
              <a:t>e layer does it’s work</a:t>
            </a:r>
            <a:r>
              <a:rPr lang="en-US" dirty="0" smtClean="0"/>
              <a:t>, </a:t>
            </a:r>
            <a:r>
              <a:rPr lang="tr-TR" dirty="0" smtClean="0"/>
              <a:t>several (RANDOM) </a:t>
            </a:r>
            <a:r>
              <a:rPr lang="en-US" dirty="0" smtClean="0"/>
              <a:t>neurons </a:t>
            </a:r>
            <a:r>
              <a:rPr lang="en-US" dirty="0"/>
              <a:t>are </a:t>
            </a:r>
            <a:r>
              <a:rPr lang="en-US" dirty="0" smtClean="0"/>
              <a:t>dropped </a:t>
            </a:r>
            <a:r>
              <a:rPr lang="en-US" dirty="0"/>
              <a:t>to prevent overfitting.</a:t>
            </a:r>
          </a:p>
          <a:p>
            <a:r>
              <a:rPr lang="tr-TR" dirty="0" smtClean="0"/>
              <a:t>Yo</a:t>
            </a:r>
            <a:r>
              <a:rPr lang="en-US" dirty="0" smtClean="0"/>
              <a:t>u</a:t>
            </a:r>
            <a:r>
              <a:rPr lang="tr-TR" dirty="0" smtClean="0"/>
              <a:t> can u</a:t>
            </a:r>
            <a:r>
              <a:rPr lang="en-US" dirty="0" smtClean="0"/>
              <a:t>se </a:t>
            </a:r>
            <a:r>
              <a:rPr lang="en-US" dirty="0"/>
              <a:t>the </a:t>
            </a:r>
            <a:r>
              <a:rPr lang="en-US" b="1" dirty="0"/>
              <a:t> </a:t>
            </a:r>
            <a:r>
              <a:rPr lang="en-US" dirty="0" smtClean="0"/>
              <a:t>optimizer</a:t>
            </a:r>
            <a:r>
              <a:rPr lang="tr-TR" dirty="0" smtClean="0"/>
              <a:t>s</a:t>
            </a:r>
            <a:r>
              <a:rPr lang="en-US" dirty="0" smtClean="0"/>
              <a:t> </a:t>
            </a:r>
            <a:r>
              <a:rPr lang="en-US" dirty="0"/>
              <a:t>and </a:t>
            </a:r>
            <a:r>
              <a:rPr lang="en-US" dirty="0" smtClean="0"/>
              <a:t>loss</a:t>
            </a:r>
            <a:r>
              <a:rPr lang="tr-TR" dirty="0" smtClean="0"/>
              <a:t> functions</a:t>
            </a:r>
            <a:r>
              <a:rPr lang="en-US" dirty="0" smtClean="0"/>
              <a:t> </a:t>
            </a:r>
            <a:r>
              <a:rPr lang="en-US" dirty="0"/>
              <a:t>to train </a:t>
            </a:r>
            <a:r>
              <a:rPr lang="tr-TR" dirty="0" smtClean="0"/>
              <a:t>y</a:t>
            </a:r>
            <a:r>
              <a:rPr lang="en-US" dirty="0" smtClean="0"/>
              <a:t>our </a:t>
            </a:r>
            <a:r>
              <a:rPr lang="en-US" dirty="0"/>
              <a:t>model.</a:t>
            </a:r>
          </a:p>
          <a:p>
            <a:endParaRPr lang="tr-TR" dirty="0"/>
          </a:p>
        </p:txBody>
      </p:sp>
    </p:spTree>
    <p:extLst>
      <p:ext uri="{BB962C8B-B14F-4D97-AF65-F5344CB8AC3E}">
        <p14:creationId xmlns:p14="http://schemas.microsoft.com/office/powerpoint/2010/main" val="38237567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7744"/>
            <a:ext cx="10515600" cy="5939219"/>
          </a:xfrm>
        </p:spPr>
        <p:txBody>
          <a:bodyPr>
            <a:normAutofit fontScale="92500" lnSpcReduction="10000"/>
          </a:bodyPr>
          <a:lstStyle/>
          <a:p>
            <a:r>
              <a:rPr lang="en-US" dirty="0" smtClean="0"/>
              <a:t>Now</a:t>
            </a:r>
            <a:r>
              <a:rPr lang="tr-TR" dirty="0" smtClean="0"/>
              <a:t>, </a:t>
            </a:r>
            <a:r>
              <a:rPr lang="en-US" dirty="0" smtClean="0"/>
              <a:t>we converted </a:t>
            </a:r>
            <a:r>
              <a:rPr lang="en-US" dirty="0"/>
              <a:t>our input image into a suitable form for our Multi-Level Perceptron, we </a:t>
            </a:r>
            <a:r>
              <a:rPr lang="tr-TR" dirty="0" smtClean="0"/>
              <a:t>will </a:t>
            </a:r>
            <a:r>
              <a:rPr lang="en-US" b="1" dirty="0" smtClean="0"/>
              <a:t>flatten</a:t>
            </a:r>
            <a:r>
              <a:rPr lang="en-US" dirty="0" smtClean="0"/>
              <a:t> </a:t>
            </a:r>
            <a:r>
              <a:rPr lang="en-US" dirty="0"/>
              <a:t>the </a:t>
            </a:r>
            <a:r>
              <a:rPr lang="en-US" dirty="0" smtClean="0"/>
              <a:t>image</a:t>
            </a:r>
            <a:r>
              <a:rPr lang="tr-TR" dirty="0" smtClean="0"/>
              <a:t>(explained)</a:t>
            </a:r>
            <a:r>
              <a:rPr lang="en-US" dirty="0" smtClean="0"/>
              <a:t> </a:t>
            </a:r>
            <a:r>
              <a:rPr lang="en-US" dirty="0"/>
              <a:t>into a column vector. The flattened output is fed to a </a:t>
            </a:r>
            <a:r>
              <a:rPr lang="en-US" dirty="0" smtClean="0"/>
              <a:t>feed-forward</a:t>
            </a:r>
            <a:r>
              <a:rPr lang="tr-TR" dirty="0" smtClean="0"/>
              <a:t> NN</a:t>
            </a:r>
            <a:r>
              <a:rPr lang="en-US" dirty="0" smtClean="0"/>
              <a:t> </a:t>
            </a:r>
            <a:r>
              <a:rPr lang="en-US" dirty="0"/>
              <a:t>and backpropagation applied to every iteration of </a:t>
            </a:r>
            <a:r>
              <a:rPr lang="en-US" dirty="0" smtClean="0"/>
              <a:t>training</a:t>
            </a:r>
            <a:r>
              <a:rPr lang="tr-TR" dirty="0" smtClean="0"/>
              <a:t>(This step is up to you)</a:t>
            </a:r>
            <a:r>
              <a:rPr lang="en-US" dirty="0" smtClean="0"/>
              <a:t>. </a:t>
            </a:r>
            <a:r>
              <a:rPr lang="en-US" dirty="0"/>
              <a:t>Over a series of </a:t>
            </a:r>
            <a:r>
              <a:rPr lang="en-US" dirty="0" smtClean="0"/>
              <a:t>epochs</a:t>
            </a:r>
            <a:r>
              <a:rPr lang="tr-TR" dirty="0" smtClean="0"/>
              <a:t>(and alot of computation power)</a:t>
            </a:r>
            <a:r>
              <a:rPr lang="en-US" dirty="0" smtClean="0"/>
              <a:t>, </a:t>
            </a:r>
            <a:r>
              <a:rPr lang="en-US" dirty="0"/>
              <a:t>the model is able to distinguish between dominating and </a:t>
            </a:r>
            <a:r>
              <a:rPr lang="en-US" dirty="0" smtClean="0"/>
              <a:t>certain </a:t>
            </a:r>
            <a:r>
              <a:rPr lang="en-US" dirty="0"/>
              <a:t>features in images and classify </a:t>
            </a:r>
            <a:r>
              <a:rPr lang="en-US" dirty="0" smtClean="0"/>
              <a:t>them</a:t>
            </a:r>
            <a:r>
              <a:rPr lang="tr-TR" dirty="0" smtClean="0"/>
              <a:t>.</a:t>
            </a:r>
          </a:p>
          <a:p>
            <a:r>
              <a:rPr lang="tr-TR" dirty="0"/>
              <a:t>C</a:t>
            </a:r>
            <a:r>
              <a:rPr lang="tr-TR" dirty="0" smtClean="0"/>
              <a:t>heck those Nets and prepare a small document about what are their differences. (Optional, If you have extra time)</a:t>
            </a:r>
          </a:p>
          <a:p>
            <a:r>
              <a:rPr lang="nb-NO" b="1" dirty="0" smtClean="0"/>
              <a:t>LeNet</a:t>
            </a:r>
          </a:p>
          <a:p>
            <a:r>
              <a:rPr lang="nb-NO" b="1" dirty="0" smtClean="0"/>
              <a:t>AlexNet</a:t>
            </a:r>
            <a:r>
              <a:rPr lang="tr-TR" b="1" smtClean="0"/>
              <a:t> ( try in MATLAB)</a:t>
            </a:r>
            <a:endParaRPr lang="nb-NO" b="1" dirty="0"/>
          </a:p>
          <a:p>
            <a:r>
              <a:rPr lang="nb-NO" b="1" dirty="0"/>
              <a:t>VGGNet</a:t>
            </a:r>
          </a:p>
          <a:p>
            <a:r>
              <a:rPr lang="nb-NO" b="1" dirty="0"/>
              <a:t>GoogLeNet</a:t>
            </a:r>
          </a:p>
          <a:p>
            <a:r>
              <a:rPr lang="nb-NO" b="1" dirty="0"/>
              <a:t>ResNet</a:t>
            </a:r>
          </a:p>
          <a:p>
            <a:r>
              <a:rPr lang="nb-NO" b="1" dirty="0"/>
              <a:t>ZFNet</a:t>
            </a:r>
          </a:p>
          <a:p>
            <a:endParaRPr lang="tr-TR" dirty="0"/>
          </a:p>
        </p:txBody>
      </p:sp>
    </p:spTree>
    <p:extLst>
      <p:ext uri="{BB962C8B-B14F-4D97-AF65-F5344CB8AC3E}">
        <p14:creationId xmlns:p14="http://schemas.microsoft.com/office/powerpoint/2010/main" val="4000505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tr-TR"/>
          </a:p>
        </p:txBody>
      </p:sp>
      <p:pic>
        <p:nvPicPr>
          <p:cNvPr id="4" name="Picture 3"/>
          <p:cNvPicPr>
            <a:picLocks noChangeAspect="1"/>
          </p:cNvPicPr>
          <p:nvPr/>
        </p:nvPicPr>
        <p:blipFill>
          <a:blip r:embed="rId2"/>
          <a:stretch>
            <a:fillRect/>
          </a:stretch>
        </p:blipFill>
        <p:spPr>
          <a:xfrm>
            <a:off x="838200" y="1825625"/>
            <a:ext cx="10671048" cy="4767199"/>
          </a:xfrm>
          <a:prstGeom prst="rect">
            <a:avLst/>
          </a:prstGeom>
        </p:spPr>
      </p:pic>
      <p:sp>
        <p:nvSpPr>
          <p:cNvPr id="5" name="Title 1"/>
          <p:cNvSpPr>
            <a:spLocks noGrp="1"/>
          </p:cNvSpPr>
          <p:nvPr>
            <p:ph type="title"/>
          </p:nvPr>
        </p:nvSpPr>
        <p:spPr>
          <a:xfrm>
            <a:off x="838200" y="365125"/>
            <a:ext cx="10515600" cy="1325563"/>
          </a:xfrm>
        </p:spPr>
        <p:txBody>
          <a:bodyPr/>
          <a:lstStyle/>
          <a:p>
            <a:r>
              <a:rPr lang="tr-TR" dirty="0" smtClean="0"/>
              <a:t>A CNN architecture</a:t>
            </a:r>
            <a:endParaRPr lang="tr-TR" dirty="0"/>
          </a:p>
        </p:txBody>
      </p:sp>
    </p:spTree>
    <p:extLst>
      <p:ext uri="{BB962C8B-B14F-4D97-AF65-F5344CB8AC3E}">
        <p14:creationId xmlns:p14="http://schemas.microsoft.com/office/powerpoint/2010/main" val="4253639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4592"/>
            <a:ext cx="10515600" cy="6012371"/>
          </a:xfrm>
        </p:spPr>
        <p:txBody>
          <a:bodyPr/>
          <a:lstStyle/>
          <a:p>
            <a:pPr marL="0" indent="0">
              <a:buNone/>
            </a:pPr>
            <a:r>
              <a:rPr lang="tr-TR" dirty="0" smtClean="0"/>
              <a:t>Social media is all about CNN. Platforms that are heavily dependent on image processing are using alot of CNN. We are not going to cover video processing although for a quick information; to deal with video processing, there is Tube Convolutional Networks(Tube-CNN)</a:t>
            </a:r>
            <a:endParaRPr lang="tr-TR" dirty="0"/>
          </a:p>
        </p:txBody>
      </p:sp>
      <p:pic>
        <p:nvPicPr>
          <p:cNvPr id="4" name="Picture 3"/>
          <p:cNvPicPr>
            <a:picLocks noChangeAspect="1"/>
          </p:cNvPicPr>
          <p:nvPr/>
        </p:nvPicPr>
        <p:blipFill>
          <a:blip r:embed="rId2"/>
          <a:stretch>
            <a:fillRect/>
          </a:stretch>
        </p:blipFill>
        <p:spPr>
          <a:xfrm>
            <a:off x="1134236" y="3317557"/>
            <a:ext cx="10304907" cy="3057525"/>
          </a:xfrm>
          <a:prstGeom prst="rect">
            <a:avLst/>
          </a:prstGeom>
        </p:spPr>
      </p:pic>
    </p:spTree>
    <p:extLst>
      <p:ext uri="{BB962C8B-B14F-4D97-AF65-F5344CB8AC3E}">
        <p14:creationId xmlns:p14="http://schemas.microsoft.com/office/powerpoint/2010/main" val="2811782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How do we do it?</a:t>
            </a:r>
            <a:endParaRPr lang="tr-TR" dirty="0"/>
          </a:p>
        </p:txBody>
      </p:sp>
      <p:sp>
        <p:nvSpPr>
          <p:cNvPr id="3" name="Content Placeholder 2"/>
          <p:cNvSpPr>
            <a:spLocks noGrp="1"/>
          </p:cNvSpPr>
          <p:nvPr>
            <p:ph idx="1"/>
          </p:nvPr>
        </p:nvSpPr>
        <p:spPr/>
        <p:txBody>
          <a:bodyPr/>
          <a:lstStyle/>
          <a:p>
            <a:r>
              <a:rPr lang="en-US" dirty="0"/>
              <a:t>Image classification is the task of taking an input image and outputting a class (a cat, dog, </a:t>
            </a:r>
            <a:r>
              <a:rPr lang="en-US" dirty="0" err="1"/>
              <a:t>etc</a:t>
            </a:r>
            <a:r>
              <a:rPr lang="en-US" dirty="0"/>
              <a:t>) or a probability of classes that best describes the image. For humans, this task of recognition is one of the first skills we learn from the moment we are born and is one that comes naturally and effortlessly as adults</a:t>
            </a:r>
            <a:r>
              <a:rPr lang="en-US" dirty="0" smtClean="0"/>
              <a:t>.</a:t>
            </a:r>
            <a:endParaRPr lang="tr-TR" dirty="0" smtClean="0"/>
          </a:p>
          <a:p>
            <a:r>
              <a:rPr lang="tr-TR" dirty="0" smtClean="0"/>
              <a:t>A question, How do you think your brain classifies objects or images so fast and accurate?</a:t>
            </a:r>
          </a:p>
          <a:p>
            <a:r>
              <a:rPr lang="en-US" sz="1800" dirty="0"/>
              <a:t>When the eyes are open, visual information flows </a:t>
            </a:r>
            <a:r>
              <a:rPr lang="en-US" sz="1800" dirty="0" smtClean="0"/>
              <a:t>from </a:t>
            </a:r>
            <a:r>
              <a:rPr lang="en-US" sz="1800" dirty="0"/>
              <a:t>the retina </a:t>
            </a:r>
            <a:r>
              <a:rPr lang="en-US" sz="1800" dirty="0" err="1" smtClean="0"/>
              <a:t>throug</a:t>
            </a:r>
            <a:r>
              <a:rPr lang="tr-TR" sz="1800" dirty="0" smtClean="0"/>
              <a:t>h</a:t>
            </a:r>
            <a:r>
              <a:rPr lang="en-US" sz="1800" dirty="0" smtClean="0"/>
              <a:t> </a:t>
            </a:r>
            <a:endParaRPr lang="tr-TR" sz="1800" dirty="0" smtClean="0"/>
          </a:p>
          <a:p>
            <a:r>
              <a:rPr lang="en-US" sz="1800" dirty="0" smtClean="0"/>
              <a:t>the </a:t>
            </a:r>
            <a:r>
              <a:rPr lang="en-US" sz="1800" dirty="0"/>
              <a:t>optic nerve and into the brain, which assembles this raw </a:t>
            </a:r>
            <a:endParaRPr lang="tr-TR" sz="1800" dirty="0" smtClean="0"/>
          </a:p>
          <a:p>
            <a:r>
              <a:rPr lang="tr-TR" sz="1800" dirty="0" smtClean="0"/>
              <a:t>i</a:t>
            </a:r>
            <a:r>
              <a:rPr lang="en-US" sz="1800" dirty="0" err="1" smtClean="0"/>
              <a:t>nformation</a:t>
            </a:r>
            <a:r>
              <a:rPr lang="en-US" sz="1800" dirty="0" smtClean="0"/>
              <a:t> </a:t>
            </a:r>
            <a:r>
              <a:rPr lang="en-US" sz="1800" dirty="0"/>
              <a:t>into objects and scenes.</a:t>
            </a:r>
            <a:endParaRPr lang="tr-TR" sz="1800" dirty="0"/>
          </a:p>
        </p:txBody>
      </p:sp>
      <p:pic>
        <p:nvPicPr>
          <p:cNvPr id="4" name="Picture 3"/>
          <p:cNvPicPr>
            <a:picLocks noChangeAspect="1"/>
          </p:cNvPicPr>
          <p:nvPr/>
        </p:nvPicPr>
        <p:blipFill>
          <a:blip r:embed="rId2"/>
          <a:stretch>
            <a:fillRect/>
          </a:stretch>
        </p:blipFill>
        <p:spPr>
          <a:xfrm>
            <a:off x="8950493" y="4431221"/>
            <a:ext cx="2403307" cy="1603820"/>
          </a:xfrm>
          <a:prstGeom prst="rect">
            <a:avLst/>
          </a:prstGeom>
        </p:spPr>
      </p:pic>
    </p:spTree>
    <p:extLst>
      <p:ext uri="{BB962C8B-B14F-4D97-AF65-F5344CB8AC3E}">
        <p14:creationId xmlns:p14="http://schemas.microsoft.com/office/powerpoint/2010/main" val="840857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a:xfrm>
            <a:off x="947928" y="1862201"/>
            <a:ext cx="10515600" cy="4351338"/>
          </a:xfrm>
        </p:spPr>
        <p:txBody>
          <a:bodyPr/>
          <a:lstStyle/>
          <a:p>
            <a:endParaRPr lang="tr-TR"/>
          </a:p>
        </p:txBody>
      </p:sp>
      <p:pic>
        <p:nvPicPr>
          <p:cNvPr id="4" name="Picture 3"/>
          <p:cNvPicPr>
            <a:picLocks noChangeAspect="1"/>
          </p:cNvPicPr>
          <p:nvPr/>
        </p:nvPicPr>
        <p:blipFill>
          <a:blip r:embed="rId2"/>
          <a:stretch>
            <a:fillRect/>
          </a:stretch>
        </p:blipFill>
        <p:spPr>
          <a:xfrm>
            <a:off x="0" y="0"/>
            <a:ext cx="12192000" cy="6784848"/>
          </a:xfrm>
          <a:prstGeom prst="rect">
            <a:avLst/>
          </a:prstGeom>
        </p:spPr>
      </p:pic>
    </p:spTree>
    <p:extLst>
      <p:ext uri="{BB962C8B-B14F-4D97-AF65-F5344CB8AC3E}">
        <p14:creationId xmlns:p14="http://schemas.microsoft.com/office/powerpoint/2010/main" val="1504772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Whenever we see an image, </a:t>
            </a:r>
            <a:r>
              <a:rPr lang="tr-TR" sz="2800" dirty="0" smtClean="0"/>
              <a:t>the </a:t>
            </a:r>
            <a:r>
              <a:rPr lang="en-US" sz="2800" dirty="0" smtClean="0"/>
              <a:t>brain </a:t>
            </a:r>
            <a:r>
              <a:rPr lang="en-US" sz="2800" dirty="0"/>
              <a:t>looks for the features in the image to classify that image. We categorize things by recognizing the </a:t>
            </a:r>
            <a:r>
              <a:rPr lang="en-US" sz="2800" dirty="0" smtClean="0"/>
              <a:t>features.</a:t>
            </a:r>
            <a:r>
              <a:rPr lang="tr-TR" sz="2800" dirty="0" smtClean="0"/>
              <a:t> Classify two images from this picture below:</a:t>
            </a:r>
            <a:endParaRPr lang="tr-TR" sz="2800" dirty="0"/>
          </a:p>
        </p:txBody>
      </p:sp>
      <p:sp>
        <p:nvSpPr>
          <p:cNvPr id="3" name="Content Placeholder 2"/>
          <p:cNvSpPr>
            <a:spLocks noGrp="1"/>
          </p:cNvSpPr>
          <p:nvPr>
            <p:ph idx="1"/>
          </p:nvPr>
        </p:nvSpPr>
        <p:spPr/>
        <p:txBody>
          <a:bodyPr/>
          <a:lstStyle/>
          <a:p>
            <a:endParaRPr lang="tr-TR"/>
          </a:p>
        </p:txBody>
      </p:sp>
      <p:pic>
        <p:nvPicPr>
          <p:cNvPr id="4" name="Picture 3"/>
          <p:cNvPicPr>
            <a:picLocks noChangeAspect="1"/>
          </p:cNvPicPr>
          <p:nvPr/>
        </p:nvPicPr>
        <p:blipFill>
          <a:blip r:embed="rId2"/>
          <a:stretch>
            <a:fillRect/>
          </a:stretch>
        </p:blipFill>
        <p:spPr>
          <a:xfrm>
            <a:off x="770001" y="1692561"/>
            <a:ext cx="4798695" cy="4617466"/>
          </a:xfrm>
          <a:prstGeom prst="rect">
            <a:avLst/>
          </a:prstGeom>
        </p:spPr>
      </p:pic>
      <p:pic>
        <p:nvPicPr>
          <p:cNvPr id="5" name="Picture 4"/>
          <p:cNvPicPr>
            <a:picLocks noChangeAspect="1"/>
          </p:cNvPicPr>
          <p:nvPr/>
        </p:nvPicPr>
        <p:blipFill>
          <a:blip r:embed="rId3"/>
          <a:stretch>
            <a:fillRect/>
          </a:stretch>
        </p:blipFill>
        <p:spPr>
          <a:xfrm>
            <a:off x="5636896" y="1690688"/>
            <a:ext cx="5785104" cy="4619339"/>
          </a:xfrm>
          <a:prstGeom prst="rect">
            <a:avLst/>
          </a:prstGeom>
        </p:spPr>
      </p:pic>
    </p:spTree>
    <p:extLst>
      <p:ext uri="{BB962C8B-B14F-4D97-AF65-F5344CB8AC3E}">
        <p14:creationId xmlns:p14="http://schemas.microsoft.com/office/powerpoint/2010/main" val="623138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How do computers see?</a:t>
            </a:r>
            <a:endParaRPr lang="tr-TR" dirty="0"/>
          </a:p>
        </p:txBody>
      </p:sp>
      <p:sp>
        <p:nvSpPr>
          <p:cNvPr id="3" name="Content Placeholder 2"/>
          <p:cNvSpPr>
            <a:spLocks noGrp="1"/>
          </p:cNvSpPr>
          <p:nvPr>
            <p:ph idx="1"/>
          </p:nvPr>
        </p:nvSpPr>
        <p:spPr/>
        <p:txBody>
          <a:bodyPr/>
          <a:lstStyle/>
          <a:p>
            <a:r>
              <a:rPr lang="tr-TR" dirty="0" smtClean="0"/>
              <a:t>A very important information</a:t>
            </a:r>
            <a:r>
              <a:rPr lang="tr-TR" dirty="0"/>
              <a:t>:</a:t>
            </a:r>
            <a:r>
              <a:rPr lang="en-US" dirty="0" smtClean="0"/>
              <a:t> </a:t>
            </a:r>
            <a:r>
              <a:rPr lang="en-US" dirty="0"/>
              <a:t>an image is a matrix of pixels. If there is a black and white image, then we will get a 2D array. While, if we passed a colored image, then we will get a 3D array, which means it has an extra parameter for depth which is </a:t>
            </a:r>
            <a:r>
              <a:rPr lang="en-US" dirty="0" smtClean="0"/>
              <a:t>RGB</a:t>
            </a:r>
            <a:r>
              <a:rPr lang="tr-TR" dirty="0" smtClean="0"/>
              <a:t>(Red,Green,Blue)</a:t>
            </a:r>
            <a:r>
              <a:rPr lang="en-US" dirty="0" smtClean="0"/>
              <a:t> </a:t>
            </a:r>
            <a:r>
              <a:rPr lang="en-US" dirty="0"/>
              <a:t>channel as shown below. The pixel value lies between 0 and 255, and images are stored in bytes (0 to 255).</a:t>
            </a:r>
            <a:endParaRPr lang="tr-TR" dirty="0"/>
          </a:p>
        </p:txBody>
      </p:sp>
      <p:pic>
        <p:nvPicPr>
          <p:cNvPr id="4" name="Picture 3"/>
          <p:cNvPicPr>
            <a:picLocks noChangeAspect="1"/>
          </p:cNvPicPr>
          <p:nvPr/>
        </p:nvPicPr>
        <p:blipFill>
          <a:blip r:embed="rId2"/>
          <a:stretch>
            <a:fillRect/>
          </a:stretch>
        </p:blipFill>
        <p:spPr>
          <a:xfrm>
            <a:off x="2057209" y="4178808"/>
            <a:ext cx="8315325" cy="2295144"/>
          </a:xfrm>
          <a:prstGeom prst="rect">
            <a:avLst/>
          </a:prstGeom>
        </p:spPr>
      </p:pic>
    </p:spTree>
    <p:extLst>
      <p:ext uri="{BB962C8B-B14F-4D97-AF65-F5344CB8AC3E}">
        <p14:creationId xmlns:p14="http://schemas.microsoft.com/office/powerpoint/2010/main" val="2258550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2000" b="1" dirty="0" smtClean="0"/>
              <a:t>CNN </a:t>
            </a:r>
            <a:r>
              <a:rPr lang="en-US" sz="2000" dirty="0" smtClean="0"/>
              <a:t>is </a:t>
            </a:r>
            <a:r>
              <a:rPr lang="en-US" sz="2000" dirty="0"/>
              <a:t>a Deep Learning algorithm which can take in an input image, assign importance (learnable weights and biases) to various aspects/objects in the image and be able to differentiate one from the other. The pre-processing required in a </a:t>
            </a:r>
            <a:r>
              <a:rPr lang="tr-TR" sz="2000" dirty="0" smtClean="0"/>
              <a:t>CNN </a:t>
            </a:r>
            <a:r>
              <a:rPr lang="en-US" sz="2000" dirty="0" smtClean="0"/>
              <a:t>is </a:t>
            </a:r>
            <a:r>
              <a:rPr lang="en-US" sz="2000" dirty="0"/>
              <a:t>much lower as compared to other classification algorithms</a:t>
            </a:r>
            <a:endParaRPr lang="tr-TR" sz="2000" dirty="0"/>
          </a:p>
        </p:txBody>
      </p:sp>
      <p:sp>
        <p:nvSpPr>
          <p:cNvPr id="3" name="Content Placeholder 2"/>
          <p:cNvSpPr>
            <a:spLocks noGrp="1"/>
          </p:cNvSpPr>
          <p:nvPr>
            <p:ph idx="1"/>
          </p:nvPr>
        </p:nvSpPr>
        <p:spPr/>
        <p:txBody>
          <a:bodyPr/>
          <a:lstStyle/>
          <a:p>
            <a:endParaRPr lang="tr-TR"/>
          </a:p>
        </p:txBody>
      </p:sp>
      <p:pic>
        <p:nvPicPr>
          <p:cNvPr id="4" name="Picture 3"/>
          <p:cNvPicPr>
            <a:picLocks noChangeAspect="1"/>
          </p:cNvPicPr>
          <p:nvPr/>
        </p:nvPicPr>
        <p:blipFill>
          <a:blip r:embed="rId2"/>
          <a:stretch>
            <a:fillRect/>
          </a:stretch>
        </p:blipFill>
        <p:spPr>
          <a:xfrm>
            <a:off x="0" y="1755648"/>
            <a:ext cx="12265152" cy="5212080"/>
          </a:xfrm>
          <a:prstGeom prst="rect">
            <a:avLst/>
          </a:prstGeom>
        </p:spPr>
      </p:pic>
    </p:spTree>
    <p:extLst>
      <p:ext uri="{BB962C8B-B14F-4D97-AF65-F5344CB8AC3E}">
        <p14:creationId xmlns:p14="http://schemas.microsoft.com/office/powerpoint/2010/main" val="3829730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1137</Words>
  <Application>Microsoft Office PowerPoint</Application>
  <PresentationFormat>Widescreen</PresentationFormat>
  <Paragraphs>58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Convolutional Neural Networks(CNN) Machine Learning: Theory and Application Nikita&amp;Ogul</vt:lpstr>
      <vt:lpstr>What is CNN and Why should I use it?</vt:lpstr>
      <vt:lpstr>A CNN architecture</vt:lpstr>
      <vt:lpstr>PowerPoint Presentation</vt:lpstr>
      <vt:lpstr>How do we do it?</vt:lpstr>
      <vt:lpstr>PowerPoint Presentation</vt:lpstr>
      <vt:lpstr>Whenever we see an image, the brain looks for the features in the image to classify that image. We categorize things by recognizing the features. Classify two images from this picture below:</vt:lpstr>
      <vt:lpstr>How do computers see?</vt:lpstr>
      <vt:lpstr>CNN is a Deep Learning algorithm which can take in an input image, assign importance (learnable weights and biases) to various aspects/objects in the image and be able to differentiate one from the other. The pre-processing required in a CNN is much lower as compared to other classification algorithms</vt:lpstr>
      <vt:lpstr>Why CNN instead of Feed-Forward Neural Networks? </vt:lpstr>
      <vt:lpstr>This is a RGB image which has been separated by its three color planes — Red, Green, and Blue. There are a number of such color spaces in which images exist — Grayscale, RGB, HSV, CMYK or more. Imagine you have 8K (7680×4320). The role of the CNN is to reduce the images into a form which is easier to process, without losing features which are critical for getting a good prediction.   </vt:lpstr>
      <vt:lpstr>Image Dimensions = 5 (Height) x 5 (Breadth) x 1 (Number of channels, eg. RGB) Convoluting a 5x5x1 image with a 3x3x1 kernel to get a 3x3x1 convolved feature. Kernel/Filter, K, represented in the color yellow. We have selected K as a 3x3x1 matrix.</vt:lpstr>
      <vt:lpstr>The filter moves to the right with a certain Stride Value till it parses the complete width. Moving on, it hops down to the beginning (left) of the image with the same Stride Value and repeats the process until the entire image is traversed.</vt:lpstr>
      <vt:lpstr>PowerPoint Presentation</vt:lpstr>
      <vt:lpstr>PowerPoint Presentation</vt:lpstr>
      <vt:lpstr>PowerPoint Presentation</vt:lpstr>
      <vt:lpstr>PowerPoint Presentation</vt:lpstr>
      <vt:lpstr>PowerPoint Presentation</vt:lpstr>
      <vt:lpstr>After going through the above process, we have successfully enabled the model to understand the features. Moving on, we are going to flatten the final output and feed it to a regular Neural Network for classification purposes.</vt:lpstr>
      <vt:lpstr>PowerPoint Presentation</vt:lpstr>
      <vt:lpstr>PowerPoint Presentation</vt:lpstr>
      <vt:lpstr>Summary</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Networks(CNN) Machine Learning: Theory and Application Nikita&amp;Ogul</dc:title>
  <dc:creator>oğul ünal</dc:creator>
  <cp:lastModifiedBy>oğul ünal</cp:lastModifiedBy>
  <cp:revision>18</cp:revision>
  <dcterms:created xsi:type="dcterms:W3CDTF">2020-07-14T16:23:34Z</dcterms:created>
  <dcterms:modified xsi:type="dcterms:W3CDTF">2020-08-13T11:25:54Z</dcterms:modified>
</cp:coreProperties>
</file>