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61" r:id="rId2"/>
    <p:sldId id="259" r:id="rId3"/>
    <p:sldId id="257" r:id="rId4"/>
    <p:sldId id="262" r:id="rId5"/>
    <p:sldId id="263" r:id="rId6"/>
    <p:sldId id="265" r:id="rId7"/>
    <p:sldId id="266" r:id="rId8"/>
    <p:sldId id="267" r:id="rId9"/>
    <p:sldId id="268" r:id="rId10"/>
    <p:sldId id="269" r:id="rId11"/>
    <p:sldId id="270" r:id="rId12"/>
    <p:sldId id="25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6C1A00"/>
    <a:srgbClr val="58004E"/>
    <a:srgbClr val="FE9202"/>
    <a:srgbClr val="800080"/>
    <a:srgbClr val="CC0099"/>
    <a:srgbClr val="1D3A00"/>
    <a:srgbClr val="5EEC3C"/>
    <a:srgbClr val="99009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82"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97655" y="1655521"/>
            <a:ext cx="5344675" cy="1679754"/>
          </a:xfrm>
          <a:noFill/>
          <a:effectLst>
            <a:outerShdw blurRad="50800" dist="38100" dir="2700000" algn="tl" rotWithShape="0">
              <a:prstClr val="black">
                <a:alpha val="40000"/>
              </a:prstClr>
            </a:outerShdw>
          </a:effectLst>
        </p:spPr>
        <p:txBody>
          <a:bodyPr>
            <a:normAutofit/>
          </a:bodyPr>
          <a:lstStyle>
            <a:lvl1pPr algn="r">
              <a:defRPr sz="3600">
                <a:solidFill>
                  <a:srgbClr val="FFC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97655" y="3485195"/>
            <a:ext cx="5344675" cy="1100512"/>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6480"/>
            <a:ext cx="8246070" cy="763526"/>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11" y="281175"/>
            <a:ext cx="6861138"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823311" y="1044701"/>
            <a:ext cx="6861138" cy="366376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81175"/>
            <a:ext cx="8093365" cy="76352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6/9/2020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8941-5FE3-4047-BFCE-120C87ECED6F}"/>
              </a:ext>
            </a:extLst>
          </p:cNvPr>
          <p:cNvSpPr>
            <a:spLocks noGrp="1"/>
          </p:cNvSpPr>
          <p:nvPr>
            <p:ph type="title"/>
          </p:nvPr>
        </p:nvSpPr>
        <p:spPr>
          <a:xfrm>
            <a:off x="457200" y="286480"/>
            <a:ext cx="8246070" cy="300105"/>
          </a:xfrm>
        </p:spPr>
        <p:txBody>
          <a:bodyPr>
            <a:noAutofit/>
          </a:bodyPr>
          <a:lstStyle/>
          <a:p>
            <a:pPr algn="ctr"/>
            <a:r>
              <a:rPr lang="sr-Latn-RS" sz="1600" dirty="0"/>
              <a:t>University of Science</a:t>
            </a:r>
            <a:br>
              <a:rPr lang="sr-Latn-RS" sz="1600" dirty="0"/>
            </a:br>
            <a:r>
              <a:rPr lang="sr-Latn-RS" sz="1600" dirty="0"/>
              <a:t>Novi Sad</a:t>
            </a:r>
            <a:endParaRPr lang="en-US" sz="1600" dirty="0"/>
          </a:p>
        </p:txBody>
      </p:sp>
      <p:sp>
        <p:nvSpPr>
          <p:cNvPr id="4" name="Title 1">
            <a:extLst>
              <a:ext uri="{FF2B5EF4-FFF2-40B4-BE49-F238E27FC236}">
                <a16:creationId xmlns:a16="http://schemas.microsoft.com/office/drawing/2014/main" id="{11E6FEBA-12F4-43B5-8041-31F473B3C47B}"/>
              </a:ext>
            </a:extLst>
          </p:cNvPr>
          <p:cNvSpPr txBox="1">
            <a:spLocks/>
          </p:cNvSpPr>
          <p:nvPr/>
        </p:nvSpPr>
        <p:spPr>
          <a:xfrm>
            <a:off x="404265" y="1808225"/>
            <a:ext cx="8246070" cy="167975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FFC000"/>
                </a:solidFill>
                <a:effectLst>
                  <a:outerShdw blurRad="50800" dist="38100" dir="2700000" algn="tl" rotWithShape="0">
                    <a:prstClr val="black">
                      <a:alpha val="40000"/>
                    </a:prstClr>
                  </a:outerShdw>
                </a:effectLst>
                <a:latin typeface="+mj-lt"/>
                <a:ea typeface="+mj-ea"/>
                <a:cs typeface="+mj-cs"/>
              </a:defRPr>
            </a:lvl1pPr>
          </a:lstStyle>
          <a:p>
            <a:pPr algn="ctr"/>
            <a:r>
              <a:rPr lang="sr-Latn-RS" dirty="0"/>
              <a:t>CLASSIFICATION OF RACING PIGEONS BASED ON </a:t>
            </a:r>
            <a:r>
              <a:rPr lang="en-US" dirty="0"/>
              <a:t>ANALYSIS OF </a:t>
            </a:r>
            <a:r>
              <a:rPr lang="sr-Latn-RS" dirty="0"/>
              <a:t>PIGEON</a:t>
            </a:r>
            <a:r>
              <a:rPr lang="en-US" dirty="0"/>
              <a:t>’S</a:t>
            </a:r>
            <a:r>
              <a:rPr lang="sr-Latn-RS" dirty="0"/>
              <a:t> EYE</a:t>
            </a:r>
            <a:endParaRPr lang="en-US" dirty="0"/>
          </a:p>
        </p:txBody>
      </p:sp>
      <p:sp>
        <p:nvSpPr>
          <p:cNvPr id="5" name="Title 1">
            <a:extLst>
              <a:ext uri="{FF2B5EF4-FFF2-40B4-BE49-F238E27FC236}">
                <a16:creationId xmlns:a16="http://schemas.microsoft.com/office/drawing/2014/main" id="{41DE367B-CC49-40D6-88FF-57713B1FF189}"/>
              </a:ext>
            </a:extLst>
          </p:cNvPr>
          <p:cNvSpPr txBox="1">
            <a:spLocks/>
          </p:cNvSpPr>
          <p:nvPr/>
        </p:nvSpPr>
        <p:spPr>
          <a:xfrm>
            <a:off x="404265" y="4473742"/>
            <a:ext cx="8246070" cy="30010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FFC000"/>
                </a:solidFill>
                <a:effectLst>
                  <a:outerShdw blurRad="50800" dist="38100" dir="2700000" algn="tl" rotWithShape="0">
                    <a:prstClr val="black">
                      <a:alpha val="40000"/>
                    </a:prstClr>
                  </a:outerShdw>
                </a:effectLst>
                <a:latin typeface="+mj-lt"/>
                <a:ea typeface="+mj-ea"/>
                <a:cs typeface="+mj-cs"/>
              </a:defRPr>
            </a:lvl1pPr>
          </a:lstStyle>
          <a:p>
            <a:r>
              <a:rPr lang="sr-Latn-RS" sz="1600" dirty="0"/>
              <a:t>Student:</a:t>
            </a:r>
            <a:br>
              <a:rPr lang="sr-Latn-RS" sz="1600" dirty="0"/>
            </a:br>
            <a:r>
              <a:rPr lang="sr-Latn-RS" sz="1600" dirty="0"/>
              <a:t>Vasilije Simonović</a:t>
            </a:r>
            <a:endParaRPr lang="en-US" sz="1600" dirty="0"/>
          </a:p>
        </p:txBody>
      </p:sp>
      <p:sp>
        <p:nvSpPr>
          <p:cNvPr id="7" name="Title 1">
            <a:extLst>
              <a:ext uri="{FF2B5EF4-FFF2-40B4-BE49-F238E27FC236}">
                <a16:creationId xmlns:a16="http://schemas.microsoft.com/office/drawing/2014/main" id="{836DEEDC-650D-48D7-ACE5-07DBB77848D3}"/>
              </a:ext>
            </a:extLst>
          </p:cNvPr>
          <p:cNvSpPr txBox="1">
            <a:spLocks/>
          </p:cNvSpPr>
          <p:nvPr/>
        </p:nvSpPr>
        <p:spPr>
          <a:xfrm>
            <a:off x="6748533" y="4468476"/>
            <a:ext cx="8246070" cy="30010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FFC000"/>
                </a:solidFill>
                <a:effectLst>
                  <a:outerShdw blurRad="50800" dist="38100" dir="2700000" algn="tl" rotWithShape="0">
                    <a:prstClr val="black">
                      <a:alpha val="40000"/>
                    </a:prstClr>
                  </a:outerShdw>
                </a:effectLst>
                <a:latin typeface="+mj-lt"/>
                <a:ea typeface="+mj-ea"/>
                <a:cs typeface="+mj-cs"/>
              </a:defRPr>
            </a:lvl1pPr>
          </a:lstStyle>
          <a:p>
            <a:r>
              <a:rPr lang="sr-Latn-RS" sz="1600" dirty="0"/>
              <a:t>Professor:</a:t>
            </a:r>
            <a:br>
              <a:rPr lang="sr-Latn-RS" sz="1600" dirty="0"/>
            </a:br>
            <a:r>
              <a:rPr lang="sr-Latn-RS" sz="1600" dirty="0"/>
              <a:t>Sanja Brdar</a:t>
            </a:r>
            <a:endParaRPr lang="en-US" sz="1600" dirty="0"/>
          </a:p>
        </p:txBody>
      </p:sp>
    </p:spTree>
    <p:extLst>
      <p:ext uri="{BB962C8B-B14F-4D97-AF65-F5344CB8AC3E}">
        <p14:creationId xmlns:p14="http://schemas.microsoft.com/office/powerpoint/2010/main" val="309799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RESULT AND PREDICTION</a:t>
            </a:r>
            <a:endParaRPr lang="en-US" dirty="0"/>
          </a:p>
        </p:txBody>
      </p:sp>
      <p:sp>
        <p:nvSpPr>
          <p:cNvPr id="3" name="Content Placeholder 2"/>
          <p:cNvSpPr>
            <a:spLocks noGrp="1"/>
          </p:cNvSpPr>
          <p:nvPr>
            <p:ph idx="1"/>
          </p:nvPr>
        </p:nvSpPr>
        <p:spPr>
          <a:xfrm>
            <a:off x="100013" y="1539100"/>
            <a:ext cx="7885910" cy="511188"/>
          </a:xfrm>
        </p:spPr>
        <p:txBody>
          <a:bodyPr>
            <a:normAutofit/>
          </a:bodyPr>
          <a:lstStyle/>
          <a:p>
            <a:r>
              <a:rPr lang="sr-Latn-RS" sz="1600" dirty="0"/>
              <a:t>Prediction for a few </a:t>
            </a:r>
            <a:r>
              <a:rPr lang="en-US" sz="1600" dirty="0"/>
              <a:t>test photos</a:t>
            </a:r>
          </a:p>
        </p:txBody>
      </p:sp>
      <p:sp>
        <p:nvSpPr>
          <p:cNvPr id="5" name="Content Placeholder 2">
            <a:extLst>
              <a:ext uri="{FF2B5EF4-FFF2-40B4-BE49-F238E27FC236}">
                <a16:creationId xmlns:a16="http://schemas.microsoft.com/office/drawing/2014/main" id="{FCD1B380-2B1C-4BFC-8F84-A013C5621E2A}"/>
              </a:ext>
            </a:extLst>
          </p:cNvPr>
          <p:cNvSpPr txBox="1">
            <a:spLocks/>
          </p:cNvSpPr>
          <p:nvPr/>
        </p:nvSpPr>
        <p:spPr>
          <a:xfrm>
            <a:off x="63728" y="3640683"/>
            <a:ext cx="4355568" cy="763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sz="1800" dirty="0"/>
              <a:t>Results for a pigeon that</a:t>
            </a:r>
            <a:r>
              <a:rPr lang="en-US" sz="1800" dirty="0"/>
              <a:t>’s been classified as “bad”</a:t>
            </a:r>
          </a:p>
          <a:p>
            <a:endParaRPr lang="en-US" sz="4000" dirty="0"/>
          </a:p>
          <a:p>
            <a:pPr marL="0" indent="0" algn="just">
              <a:buFont typeface="Arial" pitchFamily="34" charset="0"/>
              <a:buNone/>
            </a:pPr>
            <a:endParaRPr lang="en-US" dirty="0"/>
          </a:p>
          <a:p>
            <a:pPr algn="just"/>
            <a:endParaRPr lang="en-US" dirty="0"/>
          </a:p>
        </p:txBody>
      </p:sp>
      <p:pic>
        <p:nvPicPr>
          <p:cNvPr id="8" name="Content Placeholder 4">
            <a:extLst>
              <a:ext uri="{FF2B5EF4-FFF2-40B4-BE49-F238E27FC236}">
                <a16:creationId xmlns:a16="http://schemas.microsoft.com/office/drawing/2014/main" id="{CAADA5D4-1CDD-4C5E-B80A-8811E5E43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47" y="1904477"/>
            <a:ext cx="6670157" cy="1263344"/>
          </a:xfrm>
          <a:prstGeom prst="rect">
            <a:avLst/>
          </a:prstGeom>
        </p:spPr>
      </p:pic>
      <p:pic>
        <p:nvPicPr>
          <p:cNvPr id="9" name="Picture 8">
            <a:extLst>
              <a:ext uri="{FF2B5EF4-FFF2-40B4-BE49-F238E27FC236}">
                <a16:creationId xmlns:a16="http://schemas.microsoft.com/office/drawing/2014/main" id="{000B7169-DC3F-412A-B3EC-4823F877D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987" y="3182569"/>
            <a:ext cx="2332817" cy="1848853"/>
          </a:xfrm>
          <a:prstGeom prst="rect">
            <a:avLst/>
          </a:prstGeom>
        </p:spPr>
      </p:pic>
    </p:spTree>
    <p:extLst>
      <p:ext uri="{BB962C8B-B14F-4D97-AF65-F5344CB8AC3E}">
        <p14:creationId xmlns:p14="http://schemas.microsoft.com/office/powerpoint/2010/main" val="300438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APPLICATION</a:t>
            </a:r>
            <a:endParaRPr lang="en-US" dirty="0"/>
          </a:p>
        </p:txBody>
      </p:sp>
      <p:sp>
        <p:nvSpPr>
          <p:cNvPr id="3" name="Content Placeholder 2"/>
          <p:cNvSpPr>
            <a:spLocks noGrp="1"/>
          </p:cNvSpPr>
          <p:nvPr>
            <p:ph idx="1"/>
          </p:nvPr>
        </p:nvSpPr>
        <p:spPr>
          <a:xfrm>
            <a:off x="601670" y="1655521"/>
            <a:ext cx="8093365" cy="2137870"/>
          </a:xfrm>
        </p:spPr>
        <p:txBody>
          <a:bodyPr>
            <a:normAutofit fontScale="92500" lnSpcReduction="10000"/>
          </a:bodyPr>
          <a:lstStyle/>
          <a:p>
            <a:pPr marL="0" indent="0" algn="just">
              <a:buNone/>
            </a:pPr>
            <a:r>
              <a:rPr lang="en-US" sz="2600" dirty="0"/>
              <a:t>This idea has various applications. Using this model,</a:t>
            </a:r>
            <a:r>
              <a:rPr lang="sr-Latn-RS" sz="2600" dirty="0"/>
              <a:t> it can be determined whether the pigeon is good or not. That can drastically change </a:t>
            </a:r>
            <a:r>
              <a:rPr lang="en-US" sz="2600" dirty="0"/>
              <a:t>its</a:t>
            </a:r>
            <a:r>
              <a:rPr lang="sr-Latn-RS" sz="2600" dirty="0"/>
              <a:t> value </a:t>
            </a:r>
            <a:r>
              <a:rPr lang="en-US" sz="2600" dirty="0"/>
              <a:t>in</a:t>
            </a:r>
            <a:r>
              <a:rPr lang="sr-Latn-RS" sz="2600" dirty="0"/>
              <a:t> auctions. Since </a:t>
            </a:r>
            <a:r>
              <a:rPr lang="en-US" sz="2600" dirty="0"/>
              <a:t>we can find numerous pigeons in</a:t>
            </a:r>
            <a:r>
              <a:rPr lang="sr-Latn-RS" sz="2600" dirty="0"/>
              <a:t> auctions, we can find a good pigeon </a:t>
            </a:r>
            <a:r>
              <a:rPr lang="en-US" sz="2600" dirty="0"/>
              <a:t>at</a:t>
            </a:r>
            <a:r>
              <a:rPr lang="sr-Latn-RS" sz="2600" dirty="0"/>
              <a:t> a low price</a:t>
            </a:r>
            <a:r>
              <a:rPr lang="en-US" sz="2600" dirty="0"/>
              <a:t>,</a:t>
            </a:r>
            <a:r>
              <a:rPr lang="sr-Latn-RS" sz="2600" dirty="0"/>
              <a:t> and also avoid </a:t>
            </a:r>
            <a:r>
              <a:rPr lang="en-US" sz="2600" dirty="0"/>
              <a:t>buying</a:t>
            </a:r>
            <a:r>
              <a:rPr lang="sr-Latn-RS" sz="2600" dirty="0"/>
              <a:t> expencive pigeons if it is determined that they are not good.</a:t>
            </a:r>
            <a:endParaRPr lang="en-US" sz="2600" dirty="0"/>
          </a:p>
          <a:p>
            <a:pPr marL="0" indent="0" algn="just">
              <a:buNone/>
            </a:pPr>
            <a:endParaRPr lang="en-US" dirty="0"/>
          </a:p>
          <a:p>
            <a:pPr algn="just"/>
            <a:endParaRPr lang="en-US" dirty="0"/>
          </a:p>
        </p:txBody>
      </p:sp>
    </p:spTree>
    <p:extLst>
      <p:ext uri="{BB962C8B-B14F-4D97-AF65-F5344CB8AC3E}">
        <p14:creationId xmlns:p14="http://schemas.microsoft.com/office/powerpoint/2010/main" val="284061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sr-Latn-RS" dirty="0"/>
              <a:t>THANK YOU FOR YOUR ATTENTION!</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5" y="281175"/>
            <a:ext cx="6558080" cy="725349"/>
          </a:xfrm>
        </p:spPr>
        <p:txBody>
          <a:bodyPr>
            <a:normAutofit/>
          </a:bodyPr>
          <a:lstStyle/>
          <a:p>
            <a:r>
              <a:rPr lang="en-US" dirty="0"/>
              <a:t>TABLE OF CONTENTS: </a:t>
            </a:r>
          </a:p>
        </p:txBody>
      </p:sp>
      <p:sp>
        <p:nvSpPr>
          <p:cNvPr id="5" name="Content Placeholder 4"/>
          <p:cNvSpPr>
            <a:spLocks noGrp="1"/>
          </p:cNvSpPr>
          <p:nvPr>
            <p:ph idx="1"/>
          </p:nvPr>
        </p:nvSpPr>
        <p:spPr/>
        <p:txBody>
          <a:bodyPr/>
          <a:lstStyle/>
          <a:p>
            <a:pPr lvl="0"/>
            <a:r>
              <a:rPr lang="sr-Latn-RS" dirty="0"/>
              <a:t>ABOUT RACING PIGEONS</a:t>
            </a:r>
          </a:p>
          <a:p>
            <a:pPr lvl="0"/>
            <a:r>
              <a:rPr lang="sr-Latn-RS" dirty="0"/>
              <a:t>OVERVIEW OF THE PROJECT</a:t>
            </a:r>
            <a:endParaRPr lang="en-US" dirty="0"/>
          </a:p>
          <a:p>
            <a:pPr lvl="0"/>
            <a:r>
              <a:rPr lang="sr-Latn-RS" dirty="0"/>
              <a:t>DATA PROCCESING</a:t>
            </a:r>
            <a:endParaRPr lang="en-US" dirty="0"/>
          </a:p>
          <a:p>
            <a:pPr lvl="0"/>
            <a:r>
              <a:rPr lang="sr-Latn-RS" dirty="0"/>
              <a:t>CREATION OF THE MODEL</a:t>
            </a:r>
            <a:endParaRPr lang="en-US" dirty="0"/>
          </a:p>
          <a:p>
            <a:pPr lvl="0"/>
            <a:r>
              <a:rPr lang="sr-Latn-RS" dirty="0"/>
              <a:t>RESULT AND PREDICTION</a:t>
            </a:r>
            <a:endParaRPr lang="en-US" dirty="0"/>
          </a:p>
          <a:p>
            <a:r>
              <a:rPr lang="sr-Latn-RS" dirty="0"/>
              <a:t>APPLICATION</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ABOUT RACING PIGEONS</a:t>
            </a:r>
            <a:endParaRPr lang="en-US" dirty="0"/>
          </a:p>
        </p:txBody>
      </p:sp>
      <p:sp>
        <p:nvSpPr>
          <p:cNvPr id="3" name="Content Placeholder 2"/>
          <p:cNvSpPr>
            <a:spLocks noGrp="1"/>
          </p:cNvSpPr>
          <p:nvPr>
            <p:ph idx="1"/>
          </p:nvPr>
        </p:nvSpPr>
        <p:spPr>
          <a:xfrm>
            <a:off x="448965" y="1350110"/>
            <a:ext cx="4022817" cy="3946095"/>
          </a:xfrm>
        </p:spPr>
        <p:txBody>
          <a:bodyPr>
            <a:normAutofit fontScale="47500" lnSpcReduction="20000"/>
          </a:bodyPr>
          <a:lstStyle/>
          <a:p>
            <a:pPr marL="0" indent="0" algn="just">
              <a:buNone/>
            </a:pPr>
            <a:r>
              <a:rPr lang="sr-Latn-RS" sz="3800" dirty="0"/>
              <a:t>Racing</a:t>
            </a:r>
            <a:r>
              <a:rPr lang="en-US" sz="3800" dirty="0"/>
              <a:t> pigeons are birds that have the ability to return to their loft from a distance of 0-1000km. Earlier, the army used them as fast and safe transmitters of important messages. Today they are popular all over the world and </a:t>
            </a:r>
            <a:r>
              <a:rPr lang="sr-Latn-RS" sz="3800" dirty="0"/>
              <a:t>they </a:t>
            </a:r>
            <a:r>
              <a:rPr lang="en-US" sz="3800" dirty="0"/>
              <a:t>are used for racing. This sport is most </a:t>
            </a:r>
            <a:r>
              <a:rPr lang="sr-Latn-RS" sz="3800" dirty="0"/>
              <a:t>popular</a:t>
            </a:r>
            <a:r>
              <a:rPr lang="en-US" sz="3800" dirty="0"/>
              <a:t> in Belgium, Netherlands and Germany. The races </a:t>
            </a:r>
            <a:r>
              <a:rPr lang="sr-Latn-RS" sz="3800" dirty="0"/>
              <a:t>function in a way that</a:t>
            </a:r>
            <a:r>
              <a:rPr lang="en-US" sz="3800" dirty="0"/>
              <a:t> each </a:t>
            </a:r>
            <a:r>
              <a:rPr lang="sr-Latn-RS" sz="3800" dirty="0"/>
              <a:t>fancier</a:t>
            </a:r>
            <a:r>
              <a:rPr lang="en-US" sz="3800" dirty="0"/>
              <a:t> bring</a:t>
            </a:r>
            <a:r>
              <a:rPr lang="sr-Latn-RS" sz="3800" dirty="0"/>
              <a:t> their</a:t>
            </a:r>
            <a:r>
              <a:rPr lang="en-US" sz="3800" dirty="0"/>
              <a:t> pigeons to the club, where the pigeons are </a:t>
            </a:r>
            <a:r>
              <a:rPr lang="sr-Latn-RS" sz="3800" dirty="0"/>
              <a:t>basketed</a:t>
            </a:r>
            <a:r>
              <a:rPr lang="en-US" sz="3800" dirty="0"/>
              <a:t> into a truck that drives them and releases them </a:t>
            </a:r>
            <a:r>
              <a:rPr lang="sr-Latn-RS" sz="3800" dirty="0"/>
              <a:t>at</a:t>
            </a:r>
            <a:r>
              <a:rPr lang="en-US" sz="3800" dirty="0"/>
              <a:t> the place </a:t>
            </a:r>
            <a:r>
              <a:rPr lang="sr-Latn-RS" sz="3800" dirty="0"/>
              <a:t>determined</a:t>
            </a:r>
            <a:r>
              <a:rPr lang="en-US" sz="3800" dirty="0"/>
              <a:t> by the flight plan. 100,000 pigeons can be released </a:t>
            </a:r>
            <a:r>
              <a:rPr lang="sr-Latn-RS" sz="3800" dirty="0"/>
              <a:t>at </a:t>
            </a:r>
            <a:r>
              <a:rPr lang="en-US" sz="3800" dirty="0"/>
              <a:t> </a:t>
            </a:r>
            <a:r>
              <a:rPr lang="sr-Latn-RS" sz="3800" dirty="0"/>
              <a:t>the </a:t>
            </a:r>
            <a:r>
              <a:rPr lang="en-US" sz="3800" dirty="0"/>
              <a:t>same place</a:t>
            </a:r>
            <a:endParaRPr lang="en-US" dirty="0"/>
          </a:p>
          <a:p>
            <a:pPr algn="just"/>
            <a:endParaRPr lang="en-US" dirty="0"/>
          </a:p>
        </p:txBody>
      </p:sp>
      <p:pic>
        <p:nvPicPr>
          <p:cNvPr id="4" name="Picture 3">
            <a:extLst>
              <a:ext uri="{FF2B5EF4-FFF2-40B4-BE49-F238E27FC236}">
                <a16:creationId xmlns:a16="http://schemas.microsoft.com/office/drawing/2014/main" id="{C90CE41A-AFCC-4A03-A1A7-0D7D83446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364" y="1416125"/>
            <a:ext cx="4022817" cy="3017113"/>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ABOUT RACING PIGEONS</a:t>
            </a:r>
            <a:endParaRPr lang="en-US" dirty="0"/>
          </a:p>
        </p:txBody>
      </p:sp>
      <p:sp>
        <p:nvSpPr>
          <p:cNvPr id="3" name="Content Placeholder 2"/>
          <p:cNvSpPr>
            <a:spLocks noGrp="1"/>
          </p:cNvSpPr>
          <p:nvPr>
            <p:ph idx="1"/>
          </p:nvPr>
        </p:nvSpPr>
        <p:spPr>
          <a:xfrm>
            <a:off x="448965" y="1350110"/>
            <a:ext cx="3664919" cy="3664920"/>
          </a:xfrm>
        </p:spPr>
        <p:txBody>
          <a:bodyPr>
            <a:normAutofit fontScale="55000" lnSpcReduction="20000"/>
          </a:bodyPr>
          <a:lstStyle/>
          <a:p>
            <a:pPr marL="0" indent="0" algn="just">
              <a:buNone/>
            </a:pPr>
            <a:r>
              <a:rPr lang="sr-Latn-RS" sz="4000" dirty="0"/>
              <a:t>Each pigeon returns home to its owner. When pigeon arrived home, electronic ring on tis feet shows exact time when the pigeon arrived. After that, average speed is being taken and the list of fastest pigeons is being made. Some of the racing pigeons are being sold after they</a:t>
            </a:r>
            <a:r>
              <a:rPr lang="en-US" sz="4000" dirty="0"/>
              <a:t>’re finished with racing career. Some of them are being sold for an enormous price.</a:t>
            </a:r>
          </a:p>
          <a:p>
            <a:pPr marL="0" indent="0" algn="just">
              <a:buNone/>
            </a:pPr>
            <a:endParaRPr lang="en-US" dirty="0"/>
          </a:p>
          <a:p>
            <a:pPr algn="just"/>
            <a:endParaRPr lang="en-US" dirty="0"/>
          </a:p>
        </p:txBody>
      </p:sp>
      <p:pic>
        <p:nvPicPr>
          <p:cNvPr id="5" name="Picture 4">
            <a:extLst>
              <a:ext uri="{FF2B5EF4-FFF2-40B4-BE49-F238E27FC236}">
                <a16:creationId xmlns:a16="http://schemas.microsoft.com/office/drawing/2014/main" id="{CB4006B1-6652-4267-8AA8-063B8E59CE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6590" y="1459273"/>
            <a:ext cx="4596127" cy="2998174"/>
          </a:xfrm>
          <a:prstGeom prst="rect">
            <a:avLst/>
          </a:prstGeom>
        </p:spPr>
      </p:pic>
    </p:spTree>
    <p:extLst>
      <p:ext uri="{BB962C8B-B14F-4D97-AF65-F5344CB8AC3E}">
        <p14:creationId xmlns:p14="http://schemas.microsoft.com/office/powerpoint/2010/main" val="426027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OVERVIEW</a:t>
            </a:r>
            <a:endParaRPr lang="en-US" dirty="0"/>
          </a:p>
        </p:txBody>
      </p:sp>
      <p:sp>
        <p:nvSpPr>
          <p:cNvPr id="3" name="Content Placeholder 2"/>
          <p:cNvSpPr>
            <a:spLocks noGrp="1"/>
          </p:cNvSpPr>
          <p:nvPr>
            <p:ph idx="1"/>
          </p:nvPr>
        </p:nvSpPr>
        <p:spPr>
          <a:xfrm>
            <a:off x="5030116" y="1655520"/>
            <a:ext cx="3664919" cy="3359510"/>
          </a:xfrm>
        </p:spPr>
        <p:txBody>
          <a:bodyPr>
            <a:normAutofit fontScale="62500" lnSpcReduction="20000"/>
          </a:bodyPr>
          <a:lstStyle/>
          <a:p>
            <a:pPr marL="0" indent="0" algn="just">
              <a:buNone/>
            </a:pPr>
            <a:r>
              <a:rPr lang="sr-Latn-RS" sz="4000" dirty="0"/>
              <a:t>The goal of the project is </a:t>
            </a:r>
            <a:r>
              <a:rPr lang="en-US" sz="4000" dirty="0"/>
              <a:t>to classify the pigeon </a:t>
            </a:r>
            <a:r>
              <a:rPr lang="sr-Latn-RS" sz="4000" dirty="0"/>
              <a:t>as good or bad based on the RGB picture of the eye. Training data were separated into two classes (good and bad)</a:t>
            </a:r>
            <a:r>
              <a:rPr lang="en-US" sz="4000" dirty="0"/>
              <a:t> based on the results that pigeons achieved in competitions. </a:t>
            </a:r>
          </a:p>
          <a:p>
            <a:pPr marL="0" indent="0" algn="just">
              <a:buNone/>
            </a:pPr>
            <a:endParaRPr lang="en-US" dirty="0"/>
          </a:p>
          <a:p>
            <a:pPr algn="just"/>
            <a:endParaRPr lang="en-US" dirty="0"/>
          </a:p>
        </p:txBody>
      </p:sp>
      <p:pic>
        <p:nvPicPr>
          <p:cNvPr id="6" name="Picture 5">
            <a:extLst>
              <a:ext uri="{FF2B5EF4-FFF2-40B4-BE49-F238E27FC236}">
                <a16:creationId xmlns:a16="http://schemas.microsoft.com/office/drawing/2014/main" id="{3BF7EDCC-E545-45CB-8620-5FB08B099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11" y="1720833"/>
            <a:ext cx="4262773" cy="2693564"/>
          </a:xfrm>
          <a:prstGeom prst="rect">
            <a:avLst/>
          </a:prstGeom>
        </p:spPr>
      </p:pic>
    </p:spTree>
    <p:extLst>
      <p:ext uri="{BB962C8B-B14F-4D97-AF65-F5344CB8AC3E}">
        <p14:creationId xmlns:p14="http://schemas.microsoft.com/office/powerpoint/2010/main" val="168071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DATA PROCCESING</a:t>
            </a:r>
            <a:endParaRPr lang="en-US" dirty="0"/>
          </a:p>
        </p:txBody>
      </p:sp>
      <p:sp>
        <p:nvSpPr>
          <p:cNvPr id="3" name="Content Placeholder 2"/>
          <p:cNvSpPr>
            <a:spLocks noGrp="1"/>
          </p:cNvSpPr>
          <p:nvPr>
            <p:ph idx="1"/>
          </p:nvPr>
        </p:nvSpPr>
        <p:spPr>
          <a:xfrm>
            <a:off x="3808475" y="1350110"/>
            <a:ext cx="4886560" cy="2009337"/>
          </a:xfrm>
        </p:spPr>
        <p:txBody>
          <a:bodyPr>
            <a:normAutofit fontScale="62500" lnSpcReduction="20000"/>
          </a:bodyPr>
          <a:lstStyle/>
          <a:p>
            <a:pPr marL="0" indent="0" algn="just">
              <a:buNone/>
            </a:pPr>
            <a:r>
              <a:rPr lang="en-US" sz="3200" dirty="0"/>
              <a:t>After being uploaded from the file, photo</a:t>
            </a:r>
            <a:r>
              <a:rPr lang="sr-Latn-RS" sz="3200" dirty="0"/>
              <a:t>s</a:t>
            </a:r>
            <a:r>
              <a:rPr lang="en-US" sz="3200" dirty="0"/>
              <a:t> are </a:t>
            </a:r>
            <a:r>
              <a:rPr lang="sr-Latn-RS" sz="3200" dirty="0"/>
              <a:t>proccesed</a:t>
            </a:r>
            <a:r>
              <a:rPr lang="en-US" sz="3200" dirty="0"/>
              <a:t>. Size of the photo is changed and</a:t>
            </a:r>
            <a:r>
              <a:rPr lang="sr-Latn-RS" sz="3200" dirty="0"/>
              <a:t> </a:t>
            </a:r>
            <a:r>
              <a:rPr lang="en-US" sz="3200" dirty="0"/>
              <a:t>every label of the photo from training and test set is </a:t>
            </a:r>
            <a:r>
              <a:rPr lang="sr-Latn-RS" sz="3200" dirty="0"/>
              <a:t>memorised</a:t>
            </a:r>
            <a:r>
              <a:rPr lang="en-US" sz="3200" dirty="0"/>
              <a:t>. Pixel values are given in interval(0,1), </a:t>
            </a:r>
            <a:r>
              <a:rPr lang="en-US" sz="3200" dirty="0" err="1"/>
              <a:t>ie</a:t>
            </a:r>
            <a:r>
              <a:rPr lang="en-US" sz="3200" dirty="0"/>
              <a:t>. normalization of the set is done by dividing the pixel with the maximum value (255)</a:t>
            </a:r>
          </a:p>
          <a:p>
            <a:pPr marL="0" indent="0" algn="just">
              <a:buNone/>
            </a:pPr>
            <a:endParaRPr lang="en-US" dirty="0"/>
          </a:p>
          <a:p>
            <a:pPr algn="just"/>
            <a:endParaRPr lang="en-US" dirty="0"/>
          </a:p>
        </p:txBody>
      </p:sp>
      <p:sp>
        <p:nvSpPr>
          <p:cNvPr id="5" name="Content Placeholder 2">
            <a:extLst>
              <a:ext uri="{FF2B5EF4-FFF2-40B4-BE49-F238E27FC236}">
                <a16:creationId xmlns:a16="http://schemas.microsoft.com/office/drawing/2014/main" id="{FCD1B380-2B1C-4BFC-8F84-A013C5621E2A}"/>
              </a:ext>
            </a:extLst>
          </p:cNvPr>
          <p:cNvSpPr txBox="1">
            <a:spLocks/>
          </p:cNvSpPr>
          <p:nvPr/>
        </p:nvSpPr>
        <p:spPr>
          <a:xfrm>
            <a:off x="1365195" y="4404209"/>
            <a:ext cx="3817625" cy="458116"/>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sr-Latn-RS" sz="4000" dirty="0"/>
              <a:t>Resolution</a:t>
            </a:r>
          </a:p>
          <a:p>
            <a:pPr marL="0" indent="0" algn="just">
              <a:buFont typeface="Arial" pitchFamily="34" charset="0"/>
              <a:buNone/>
            </a:pPr>
            <a:r>
              <a:rPr lang="sr-Latn-RS" sz="4000" dirty="0"/>
              <a:t>3860 x 3860</a:t>
            </a:r>
            <a:endParaRPr lang="en-US" sz="4000" dirty="0"/>
          </a:p>
          <a:p>
            <a:pPr marL="0" indent="0" algn="just">
              <a:buFont typeface="Arial" pitchFamily="34" charset="0"/>
              <a:buNone/>
            </a:pPr>
            <a:endParaRPr lang="en-US" dirty="0"/>
          </a:p>
          <a:p>
            <a:pPr algn="just"/>
            <a:endParaRPr lang="en-US" dirty="0"/>
          </a:p>
        </p:txBody>
      </p:sp>
      <p:pic>
        <p:nvPicPr>
          <p:cNvPr id="7" name="Content Placeholder 4">
            <a:extLst>
              <a:ext uri="{FF2B5EF4-FFF2-40B4-BE49-F238E27FC236}">
                <a16:creationId xmlns:a16="http://schemas.microsoft.com/office/drawing/2014/main" id="{933D2173-8141-4839-88D1-09A4BDC8DA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8" y="1391508"/>
            <a:ext cx="3012701" cy="3012701"/>
          </a:xfrm>
          <a:prstGeom prst="rect">
            <a:avLst/>
          </a:prstGeom>
        </p:spPr>
      </p:pic>
      <p:pic>
        <p:nvPicPr>
          <p:cNvPr id="8" name="Picture 7">
            <a:extLst>
              <a:ext uri="{FF2B5EF4-FFF2-40B4-BE49-F238E27FC236}">
                <a16:creationId xmlns:a16="http://schemas.microsoft.com/office/drawing/2014/main" id="{30B61F6F-3554-46EC-8EB6-3AAD0DC9A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513" y="3216145"/>
            <a:ext cx="4265287" cy="1640875"/>
          </a:xfrm>
          <a:prstGeom prst="rect">
            <a:avLst/>
          </a:prstGeom>
        </p:spPr>
      </p:pic>
    </p:spTree>
    <p:extLst>
      <p:ext uri="{BB962C8B-B14F-4D97-AF65-F5344CB8AC3E}">
        <p14:creationId xmlns:p14="http://schemas.microsoft.com/office/powerpoint/2010/main" val="426747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CREATION OF THE MODEL</a:t>
            </a:r>
            <a:endParaRPr lang="en-US" dirty="0"/>
          </a:p>
        </p:txBody>
      </p:sp>
      <p:sp>
        <p:nvSpPr>
          <p:cNvPr id="3" name="Content Placeholder 2"/>
          <p:cNvSpPr>
            <a:spLocks noGrp="1"/>
          </p:cNvSpPr>
          <p:nvPr>
            <p:ph idx="1"/>
          </p:nvPr>
        </p:nvSpPr>
        <p:spPr>
          <a:xfrm>
            <a:off x="100013" y="1539100"/>
            <a:ext cx="4886560" cy="511188"/>
          </a:xfrm>
        </p:spPr>
        <p:txBody>
          <a:bodyPr>
            <a:normAutofit/>
          </a:bodyPr>
          <a:lstStyle/>
          <a:p>
            <a:pPr algn="just"/>
            <a:r>
              <a:rPr lang="sr-Latn-RS" sz="1600" dirty="0"/>
              <a:t>Importing necessary packages</a:t>
            </a:r>
            <a:endParaRPr lang="en-US" sz="1600" dirty="0"/>
          </a:p>
        </p:txBody>
      </p:sp>
      <p:sp>
        <p:nvSpPr>
          <p:cNvPr id="5" name="Content Placeholder 2">
            <a:extLst>
              <a:ext uri="{FF2B5EF4-FFF2-40B4-BE49-F238E27FC236}">
                <a16:creationId xmlns:a16="http://schemas.microsoft.com/office/drawing/2014/main" id="{FCD1B380-2B1C-4BFC-8F84-A013C5621E2A}"/>
              </a:ext>
            </a:extLst>
          </p:cNvPr>
          <p:cNvSpPr txBox="1">
            <a:spLocks/>
          </p:cNvSpPr>
          <p:nvPr/>
        </p:nvSpPr>
        <p:spPr>
          <a:xfrm>
            <a:off x="63728" y="3182569"/>
            <a:ext cx="4202862" cy="4581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sz="1600" dirty="0"/>
              <a:t>We</a:t>
            </a:r>
            <a:r>
              <a:rPr lang="sr-Latn-RS" sz="2100" dirty="0"/>
              <a:t> </a:t>
            </a:r>
            <a:r>
              <a:rPr lang="sr-Latn-RS" sz="1600" dirty="0"/>
              <a:t>turn</a:t>
            </a:r>
            <a:r>
              <a:rPr lang="sr-Latn-RS" sz="2100" dirty="0"/>
              <a:t> </a:t>
            </a:r>
            <a:r>
              <a:rPr lang="sr-Latn-RS" sz="1600" dirty="0"/>
              <a:t>labels</a:t>
            </a:r>
            <a:r>
              <a:rPr lang="sr-Latn-RS" sz="2100" dirty="0"/>
              <a:t> </a:t>
            </a:r>
            <a:r>
              <a:rPr lang="sr-Latn-RS" sz="1600" dirty="0"/>
              <a:t>into</a:t>
            </a:r>
            <a:r>
              <a:rPr lang="sr-Latn-RS" sz="2100" dirty="0"/>
              <a:t> </a:t>
            </a:r>
            <a:r>
              <a:rPr lang="sr-Latn-RS" sz="1600" dirty="0"/>
              <a:t>categorical</a:t>
            </a:r>
            <a:endParaRPr lang="en-US" sz="1600" dirty="0"/>
          </a:p>
          <a:p>
            <a:pPr marL="0" indent="0" algn="just">
              <a:buFont typeface="Arial" pitchFamily="34" charset="0"/>
              <a:buNone/>
            </a:pPr>
            <a:endParaRPr lang="en-US" dirty="0"/>
          </a:p>
          <a:p>
            <a:pPr algn="just"/>
            <a:endParaRPr lang="en-US" dirty="0"/>
          </a:p>
        </p:txBody>
      </p:sp>
      <p:pic>
        <p:nvPicPr>
          <p:cNvPr id="9" name="Content Placeholder 4">
            <a:extLst>
              <a:ext uri="{FF2B5EF4-FFF2-40B4-BE49-F238E27FC236}">
                <a16:creationId xmlns:a16="http://schemas.microsoft.com/office/drawing/2014/main" id="{19913EA8-AA9F-4D46-8A0D-68C6B8650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14" y="1977630"/>
            <a:ext cx="7491109" cy="746825"/>
          </a:xfrm>
          <a:prstGeom prst="rect">
            <a:avLst/>
          </a:prstGeom>
        </p:spPr>
      </p:pic>
      <p:pic>
        <p:nvPicPr>
          <p:cNvPr id="10" name="Picture 9">
            <a:extLst>
              <a:ext uri="{FF2B5EF4-FFF2-40B4-BE49-F238E27FC236}">
                <a16:creationId xmlns:a16="http://schemas.microsoft.com/office/drawing/2014/main" id="{C318FBEA-D489-4FE1-9632-D941074AC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815" y="3535747"/>
            <a:ext cx="5601185" cy="1021168"/>
          </a:xfrm>
          <a:prstGeom prst="rect">
            <a:avLst/>
          </a:prstGeom>
        </p:spPr>
      </p:pic>
    </p:spTree>
    <p:extLst>
      <p:ext uri="{BB962C8B-B14F-4D97-AF65-F5344CB8AC3E}">
        <p14:creationId xmlns:p14="http://schemas.microsoft.com/office/powerpoint/2010/main" val="369634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CREATION OF THE MODEL</a:t>
            </a:r>
            <a:endParaRPr lang="en-US" dirty="0"/>
          </a:p>
        </p:txBody>
      </p:sp>
      <p:sp>
        <p:nvSpPr>
          <p:cNvPr id="3" name="Content Placeholder 2"/>
          <p:cNvSpPr>
            <a:spLocks noGrp="1"/>
          </p:cNvSpPr>
          <p:nvPr>
            <p:ph idx="1"/>
          </p:nvPr>
        </p:nvSpPr>
        <p:spPr>
          <a:xfrm>
            <a:off x="100013" y="1539100"/>
            <a:ext cx="4886560" cy="511188"/>
          </a:xfrm>
        </p:spPr>
        <p:txBody>
          <a:bodyPr>
            <a:normAutofit/>
          </a:bodyPr>
          <a:lstStyle/>
          <a:p>
            <a:pPr algn="just"/>
            <a:r>
              <a:rPr lang="sr-Latn-RS" sz="1600" dirty="0"/>
              <a:t>After normalization of data we are creating model</a:t>
            </a:r>
            <a:endParaRPr lang="en-US" sz="1600" dirty="0"/>
          </a:p>
        </p:txBody>
      </p:sp>
      <p:pic>
        <p:nvPicPr>
          <p:cNvPr id="7" name="Content Placeholder 4">
            <a:extLst>
              <a:ext uri="{FF2B5EF4-FFF2-40B4-BE49-F238E27FC236}">
                <a16:creationId xmlns:a16="http://schemas.microsoft.com/office/drawing/2014/main" id="{B692D936-0C4B-47B8-A09E-E0FDFAE4B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39" y="2294562"/>
            <a:ext cx="5909121" cy="1804238"/>
          </a:xfrm>
          <a:prstGeom prst="rect">
            <a:avLst/>
          </a:prstGeom>
        </p:spPr>
      </p:pic>
    </p:spTree>
    <p:extLst>
      <p:ext uri="{BB962C8B-B14F-4D97-AF65-F5344CB8AC3E}">
        <p14:creationId xmlns:p14="http://schemas.microsoft.com/office/powerpoint/2010/main" val="106080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RESULT AND PREDICTION</a:t>
            </a:r>
            <a:endParaRPr lang="en-US" dirty="0"/>
          </a:p>
        </p:txBody>
      </p:sp>
      <p:sp>
        <p:nvSpPr>
          <p:cNvPr id="3" name="Content Placeholder 2"/>
          <p:cNvSpPr>
            <a:spLocks noGrp="1"/>
          </p:cNvSpPr>
          <p:nvPr>
            <p:ph idx="1"/>
          </p:nvPr>
        </p:nvSpPr>
        <p:spPr>
          <a:xfrm>
            <a:off x="100013" y="1539100"/>
            <a:ext cx="7885910" cy="511188"/>
          </a:xfrm>
        </p:spPr>
        <p:txBody>
          <a:bodyPr>
            <a:normAutofit/>
          </a:bodyPr>
          <a:lstStyle/>
          <a:p>
            <a:r>
              <a:rPr lang="sr-Latn-RS" sz="1600" dirty="0"/>
              <a:t>Due to a small data set, our model is being fully precise right after second epoch</a:t>
            </a:r>
            <a:endParaRPr lang="en-US" sz="1600" dirty="0"/>
          </a:p>
        </p:txBody>
      </p:sp>
      <p:sp>
        <p:nvSpPr>
          <p:cNvPr id="5" name="Content Placeholder 2">
            <a:extLst>
              <a:ext uri="{FF2B5EF4-FFF2-40B4-BE49-F238E27FC236}">
                <a16:creationId xmlns:a16="http://schemas.microsoft.com/office/drawing/2014/main" id="{FCD1B380-2B1C-4BFC-8F84-A013C5621E2A}"/>
              </a:ext>
            </a:extLst>
          </p:cNvPr>
          <p:cNvSpPr txBox="1">
            <a:spLocks/>
          </p:cNvSpPr>
          <p:nvPr/>
        </p:nvSpPr>
        <p:spPr>
          <a:xfrm>
            <a:off x="63727" y="3182569"/>
            <a:ext cx="9080273" cy="511188"/>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sz="4000" dirty="0"/>
              <a:t>After training of the model, test set is classified and the result is obtained. The result shows the accuracy of 62,5%</a:t>
            </a:r>
            <a:endParaRPr lang="en-US" sz="4000" dirty="0"/>
          </a:p>
          <a:p>
            <a:endParaRPr lang="en-US" sz="4000" dirty="0"/>
          </a:p>
          <a:p>
            <a:pPr marL="0" indent="0" algn="just">
              <a:buFont typeface="Arial" pitchFamily="34" charset="0"/>
              <a:buNone/>
            </a:pPr>
            <a:endParaRPr lang="en-US" dirty="0"/>
          </a:p>
          <a:p>
            <a:pPr algn="just"/>
            <a:endParaRPr lang="en-US" dirty="0"/>
          </a:p>
        </p:txBody>
      </p:sp>
      <p:pic>
        <p:nvPicPr>
          <p:cNvPr id="7" name="Content Placeholder 4">
            <a:extLst>
              <a:ext uri="{FF2B5EF4-FFF2-40B4-BE49-F238E27FC236}">
                <a16:creationId xmlns:a16="http://schemas.microsoft.com/office/drawing/2014/main" id="{6E1E6DEA-E621-4CBF-903F-B113F7930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15" y="1960931"/>
            <a:ext cx="8398775" cy="991006"/>
          </a:xfrm>
          <a:prstGeom prst="rect">
            <a:avLst/>
          </a:prstGeom>
        </p:spPr>
      </p:pic>
      <p:pic>
        <p:nvPicPr>
          <p:cNvPr id="6" name="Picture 5">
            <a:extLst>
              <a:ext uri="{FF2B5EF4-FFF2-40B4-BE49-F238E27FC236}">
                <a16:creationId xmlns:a16="http://schemas.microsoft.com/office/drawing/2014/main" id="{2E7A4763-A59B-4C2D-B26F-FED765631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815" y="3905229"/>
            <a:ext cx="5960507" cy="951791"/>
          </a:xfrm>
          <a:prstGeom prst="rect">
            <a:avLst/>
          </a:prstGeom>
        </p:spPr>
      </p:pic>
    </p:spTree>
    <p:extLst>
      <p:ext uri="{BB962C8B-B14F-4D97-AF65-F5344CB8AC3E}">
        <p14:creationId xmlns:p14="http://schemas.microsoft.com/office/powerpoint/2010/main" val="2681693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On-screen Show (16:9)</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University of Science Novi Sad</vt:lpstr>
      <vt:lpstr>TABLE OF CONTENTS: </vt:lpstr>
      <vt:lpstr>ABOUT RACING PIGEONS</vt:lpstr>
      <vt:lpstr>ABOUT RACING PIGEONS</vt:lpstr>
      <vt:lpstr>OVERVIEW</vt:lpstr>
      <vt:lpstr>DATA PROCCESING</vt:lpstr>
      <vt:lpstr>CREATION OF THE MODEL</vt:lpstr>
      <vt:lpstr>CREATION OF THE MODEL</vt:lpstr>
      <vt:lpstr>RESULT AND PREDICTION</vt:lpstr>
      <vt:lpstr>RESULT AND PREDICTION</vt:lpstr>
      <vt:lpstr>APPLICATION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2020-06-09T22:25:40Z</dcterms:modified>
</cp:coreProperties>
</file>