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74" r:id="rId3"/>
    <p:sldId id="281" r:id="rId4"/>
    <p:sldId id="257" r:id="rId5"/>
    <p:sldId id="258" r:id="rId6"/>
    <p:sldId id="259" r:id="rId7"/>
    <p:sldId id="260" r:id="rId8"/>
    <p:sldId id="262" r:id="rId9"/>
    <p:sldId id="290" r:id="rId10"/>
    <p:sldId id="263" r:id="rId11"/>
    <p:sldId id="264" r:id="rId12"/>
    <p:sldId id="273" r:id="rId13"/>
    <p:sldId id="283" r:id="rId14"/>
    <p:sldId id="282" r:id="rId15"/>
    <p:sldId id="265" r:id="rId16"/>
    <p:sldId id="279" r:id="rId17"/>
    <p:sldId id="266" r:id="rId18"/>
    <p:sldId id="267" r:id="rId19"/>
    <p:sldId id="284" r:id="rId20"/>
    <p:sldId id="268" r:id="rId21"/>
    <p:sldId id="269" r:id="rId22"/>
    <p:sldId id="287" r:id="rId23"/>
    <p:sldId id="288" r:id="rId24"/>
    <p:sldId id="289" r:id="rId25"/>
    <p:sldId id="285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126ACF-8E2C-4A28-B37F-A667ADE67D49}">
          <p14:sldIdLst>
            <p14:sldId id="256"/>
            <p14:sldId id="274"/>
            <p14:sldId id="281"/>
            <p14:sldId id="257"/>
            <p14:sldId id="258"/>
            <p14:sldId id="259"/>
            <p14:sldId id="260"/>
            <p14:sldId id="262"/>
            <p14:sldId id="290"/>
            <p14:sldId id="263"/>
            <p14:sldId id="264"/>
            <p14:sldId id="273"/>
            <p14:sldId id="283"/>
            <p14:sldId id="282"/>
            <p14:sldId id="265"/>
            <p14:sldId id="279"/>
            <p14:sldId id="266"/>
            <p14:sldId id="267"/>
            <p14:sldId id="284"/>
            <p14:sldId id="268"/>
            <p14:sldId id="269"/>
            <p14:sldId id="287"/>
            <p14:sldId id="288"/>
            <p14:sldId id="289"/>
            <p14:sldId id="28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lena\Downloads\grafik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[grafikoni.xlsx]Sheet10!$C$3:$C$14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53</c:v>
                </c:pt>
                <c:pt idx="3">
                  <c:v>56</c:v>
                </c:pt>
                <c:pt idx="4">
                  <c:v>39</c:v>
                </c:pt>
                <c:pt idx="5">
                  <c:v>47</c:v>
                </c:pt>
                <c:pt idx="6">
                  <c:v>50</c:v>
                </c:pt>
                <c:pt idx="7">
                  <c:v>45</c:v>
                </c:pt>
                <c:pt idx="8">
                  <c:v>47</c:v>
                </c:pt>
                <c:pt idx="9">
                  <c:v>53</c:v>
                </c:pt>
                <c:pt idx="10">
                  <c:v>53</c:v>
                </c:pt>
                <c:pt idx="11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5E-4402-A1D9-44C91B65AB71}"/>
            </c:ext>
          </c:extLst>
        </c:ser>
        <c:ser>
          <c:idx val="1"/>
          <c:order val="1"/>
          <c:tx>
            <c:strRef>
              <c:f>[grafikoni.xlsx]Sheet10!$D$2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[grafikoni.xlsx]Sheet10!$B$3:$B$14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[grafikoni.xlsx]Sheet10!$D$3:$D$14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191</c:v>
                </c:pt>
                <c:pt idx="3">
                  <c:v>76</c:v>
                </c:pt>
                <c:pt idx="4">
                  <c:v>321</c:v>
                </c:pt>
                <c:pt idx="5">
                  <c:v>264</c:v>
                </c:pt>
                <c:pt idx="6">
                  <c:v>187</c:v>
                </c:pt>
                <c:pt idx="7">
                  <c:v>210</c:v>
                </c:pt>
                <c:pt idx="8">
                  <c:v>342</c:v>
                </c:pt>
                <c:pt idx="9">
                  <c:v>129</c:v>
                </c:pt>
                <c:pt idx="10">
                  <c:v>262</c:v>
                </c:pt>
                <c:pt idx="1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5E-4402-A1D9-44C91B65A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753376"/>
        <c:axId val="349754032"/>
      </c:scatterChart>
      <c:valAx>
        <c:axId val="34975337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4032"/>
        <c:crosses val="autoZero"/>
        <c:crossBetween val="midCat"/>
        <c:majorUnit val="1"/>
      </c:valAx>
      <c:valAx>
        <c:axId val="34975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753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[grafikoni.xlsx]Sheet10!$H$3:$H$14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49</c:v>
                </c:pt>
                <c:pt idx="3">
                  <c:v>52</c:v>
                </c:pt>
                <c:pt idx="4">
                  <c:v>31</c:v>
                </c:pt>
                <c:pt idx="5">
                  <c:v>43</c:v>
                </c:pt>
                <c:pt idx="6">
                  <c:v>46</c:v>
                </c:pt>
                <c:pt idx="7">
                  <c:v>37</c:v>
                </c:pt>
                <c:pt idx="8">
                  <c:v>43</c:v>
                </c:pt>
                <c:pt idx="9">
                  <c:v>49</c:v>
                </c:pt>
                <c:pt idx="10">
                  <c:v>49</c:v>
                </c:pt>
                <c:pt idx="11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44-48B3-B39F-36E0561B338C}"/>
            </c:ext>
          </c:extLst>
        </c:ser>
        <c:ser>
          <c:idx val="1"/>
          <c:order val="1"/>
          <c:tx>
            <c:strRef>
              <c:f>[grafikoni.xlsx]Sheet10!$I$2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[grafikoni.xlsx]Sheet10!$G$3:$G$14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[grafikoni.xlsx]Sheet10!$I$3:$I$14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239</c:v>
                </c:pt>
                <c:pt idx="3">
                  <c:v>76</c:v>
                </c:pt>
                <c:pt idx="4">
                  <c:v>423</c:v>
                </c:pt>
                <c:pt idx="5">
                  <c:v>342</c:v>
                </c:pt>
                <c:pt idx="6">
                  <c:v>233</c:v>
                </c:pt>
                <c:pt idx="7">
                  <c:v>266</c:v>
                </c:pt>
                <c:pt idx="8">
                  <c:v>454</c:v>
                </c:pt>
                <c:pt idx="9">
                  <c:v>151</c:v>
                </c:pt>
                <c:pt idx="10">
                  <c:v>340</c:v>
                </c:pt>
                <c:pt idx="11">
                  <c:v>196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744-48B3-B39F-36E0561B3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846520"/>
        <c:axId val="476845536"/>
      </c:scatterChart>
      <c:valAx>
        <c:axId val="476846520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5536"/>
        <c:crosses val="autoZero"/>
        <c:crossBetween val="midCat"/>
        <c:majorUnit val="1"/>
      </c:valAx>
      <c:valAx>
        <c:axId val="47684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846520"/>
        <c:crossesAt val="0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[grafikoni.xlsx]Sheet10!$C$18:$C$29</c:f>
              <c:numCache>
                <c:formatCode>General</c:formatCode>
                <c:ptCount val="12"/>
                <c:pt idx="0">
                  <c:v>23</c:v>
                </c:pt>
                <c:pt idx="1">
                  <c:v>56</c:v>
                </c:pt>
                <c:pt idx="2">
                  <c:v>52</c:v>
                </c:pt>
                <c:pt idx="3">
                  <c:v>56</c:v>
                </c:pt>
                <c:pt idx="4">
                  <c:v>37</c:v>
                </c:pt>
                <c:pt idx="5">
                  <c:v>44</c:v>
                </c:pt>
                <c:pt idx="6">
                  <c:v>48</c:v>
                </c:pt>
                <c:pt idx="7">
                  <c:v>45</c:v>
                </c:pt>
                <c:pt idx="8">
                  <c:v>44</c:v>
                </c:pt>
                <c:pt idx="9">
                  <c:v>52</c:v>
                </c:pt>
                <c:pt idx="10">
                  <c:v>52</c:v>
                </c:pt>
                <c:pt idx="11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BF-4AF9-AA39-2913202B0EC3}"/>
            </c:ext>
          </c:extLst>
        </c:ser>
        <c:ser>
          <c:idx val="1"/>
          <c:order val="1"/>
          <c:tx>
            <c:strRef>
              <c:f>[grafikoni.xlsx]Sheet10!$D$17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[grafikoni.xlsx]Sheet10!$B$18:$B$29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[grafikoni.xlsx]Sheet10!$D$18:$D$29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212</c:v>
                </c:pt>
                <c:pt idx="3">
                  <c:v>76</c:v>
                </c:pt>
                <c:pt idx="4">
                  <c:v>367</c:v>
                </c:pt>
                <c:pt idx="5">
                  <c:v>299</c:v>
                </c:pt>
                <c:pt idx="6">
                  <c:v>207</c:v>
                </c:pt>
                <c:pt idx="7">
                  <c:v>234</c:v>
                </c:pt>
                <c:pt idx="8">
                  <c:v>389</c:v>
                </c:pt>
                <c:pt idx="9">
                  <c:v>138</c:v>
                </c:pt>
                <c:pt idx="10">
                  <c:v>299</c:v>
                </c:pt>
                <c:pt idx="11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BF-4AF9-AA39-2913202B0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424152"/>
        <c:axId val="350417592"/>
      </c:scatterChart>
      <c:valAx>
        <c:axId val="35042415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17592"/>
        <c:crosses val="autoZero"/>
        <c:crossBetween val="midCat"/>
        <c:majorUnit val="1"/>
      </c:valAx>
      <c:valAx>
        <c:axId val="35041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424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[grafikoni.xlsx]Sheet10!$H$17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[grafikoni.xlsx]Sheet10!$H$18:$H$29</c:f>
              <c:numCache>
                <c:formatCode>General</c:formatCode>
                <c:ptCount val="12"/>
                <c:pt idx="0">
                  <c:v>7</c:v>
                </c:pt>
                <c:pt idx="1">
                  <c:v>52</c:v>
                </c:pt>
                <c:pt idx="2">
                  <c:v>48</c:v>
                </c:pt>
                <c:pt idx="3">
                  <c:v>52</c:v>
                </c:pt>
                <c:pt idx="4">
                  <c:v>29</c:v>
                </c:pt>
                <c:pt idx="5">
                  <c:v>40</c:v>
                </c:pt>
                <c:pt idx="6">
                  <c:v>44</c:v>
                </c:pt>
                <c:pt idx="7">
                  <c:v>37</c:v>
                </c:pt>
                <c:pt idx="8">
                  <c:v>40</c:v>
                </c:pt>
                <c:pt idx="9">
                  <c:v>48</c:v>
                </c:pt>
                <c:pt idx="10">
                  <c:v>48</c:v>
                </c:pt>
                <c:pt idx="11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91-4D3B-8CCE-7515D9ADCB95}"/>
            </c:ext>
          </c:extLst>
        </c:ser>
        <c:ser>
          <c:idx val="1"/>
          <c:order val="1"/>
          <c:tx>
            <c:strRef>
              <c:f>[grafikoni.xlsx]Sheet10!$I$17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[grafikoni.xlsx]Sheet10!$G$18:$G$29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[grafikoni.xlsx]Sheet10!$I$18:$I$29</c:f>
              <c:numCache>
                <c:formatCode>General</c:formatCode>
                <c:ptCount val="12"/>
                <c:pt idx="0">
                  <c:v>76</c:v>
                </c:pt>
                <c:pt idx="1">
                  <c:v>76</c:v>
                </c:pt>
                <c:pt idx="2">
                  <c:v>259</c:v>
                </c:pt>
                <c:pt idx="3">
                  <c:v>76</c:v>
                </c:pt>
                <c:pt idx="4">
                  <c:v>469</c:v>
                </c:pt>
                <c:pt idx="5">
                  <c:v>377</c:v>
                </c:pt>
                <c:pt idx="6">
                  <c:v>253</c:v>
                </c:pt>
                <c:pt idx="7">
                  <c:v>289</c:v>
                </c:pt>
                <c:pt idx="8">
                  <c:v>501</c:v>
                </c:pt>
                <c:pt idx="9">
                  <c:v>160</c:v>
                </c:pt>
                <c:pt idx="10">
                  <c:v>377</c:v>
                </c:pt>
                <c:pt idx="1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91-4D3B-8CCE-7515D9ADC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61888"/>
        <c:axId val="512859592"/>
      </c:scatterChart>
      <c:valAx>
        <c:axId val="512861888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59592"/>
        <c:crosses val="autoZero"/>
        <c:crossBetween val="midCat"/>
        <c:majorUnit val="1"/>
      </c:valAx>
      <c:valAx>
        <c:axId val="51285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1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2 - 2 - 5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[grafikoni.xlsx]Sheet10!$C$33:$C$44</c:f>
              <c:numCache>
                <c:formatCode>General</c:formatCode>
                <c:ptCount val="12"/>
                <c:pt idx="0">
                  <c:v>86</c:v>
                </c:pt>
                <c:pt idx="1">
                  <c:v>102</c:v>
                </c:pt>
                <c:pt idx="2">
                  <c:v>118</c:v>
                </c:pt>
                <c:pt idx="3">
                  <c:v>122</c:v>
                </c:pt>
                <c:pt idx="4">
                  <c:v>102</c:v>
                </c:pt>
                <c:pt idx="5">
                  <c:v>110</c:v>
                </c:pt>
                <c:pt idx="6">
                  <c:v>114</c:v>
                </c:pt>
                <c:pt idx="7">
                  <c:v>110</c:v>
                </c:pt>
                <c:pt idx="8">
                  <c:v>110</c:v>
                </c:pt>
                <c:pt idx="9">
                  <c:v>118</c:v>
                </c:pt>
                <c:pt idx="10">
                  <c:v>118</c:v>
                </c:pt>
                <c:pt idx="11">
                  <c:v>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A9-47D8-AE8A-997C52ADF7D9}"/>
            </c:ext>
          </c:extLst>
        </c:ser>
        <c:ser>
          <c:idx val="1"/>
          <c:order val="1"/>
          <c:tx>
            <c:strRef>
              <c:f>[grafikoni.xlsx]Sheet10!$D$32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[grafikoni.xlsx]Sheet10!$B$33:$B$44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[grafikoni.xlsx]Sheet10!$D$33:$D$44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224</c:v>
                </c:pt>
                <c:pt idx="3">
                  <c:v>152</c:v>
                </c:pt>
                <c:pt idx="4">
                  <c:v>305</c:v>
                </c:pt>
                <c:pt idx="5">
                  <c:v>269</c:v>
                </c:pt>
                <c:pt idx="6">
                  <c:v>221</c:v>
                </c:pt>
                <c:pt idx="7">
                  <c:v>236</c:v>
                </c:pt>
                <c:pt idx="8">
                  <c:v>320</c:v>
                </c:pt>
                <c:pt idx="9">
                  <c:v>185</c:v>
                </c:pt>
                <c:pt idx="10">
                  <c:v>269</c:v>
                </c:pt>
                <c:pt idx="11">
                  <c:v>206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A9-47D8-AE8A-997C52ADF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88416"/>
        <c:axId val="508997272"/>
      </c:scatterChart>
      <c:valAx>
        <c:axId val="508988416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97272"/>
        <c:crosses val="autoZero"/>
        <c:crossBetween val="midCat"/>
        <c:majorUnit val="1"/>
      </c:valAx>
      <c:valAx>
        <c:axId val="508997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88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2 - 2 - 7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[grafikoni.xlsx]Sheet10!$H$32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[grafikoni.xlsx]Sheet10!$H$33:$H$44</c:f>
              <c:numCache>
                <c:formatCode>General</c:formatCode>
                <c:ptCount val="12"/>
                <c:pt idx="0">
                  <c:v>70</c:v>
                </c:pt>
                <c:pt idx="1">
                  <c:v>94</c:v>
                </c:pt>
                <c:pt idx="2">
                  <c:v>114</c:v>
                </c:pt>
                <c:pt idx="3">
                  <c:v>118</c:v>
                </c:pt>
                <c:pt idx="4">
                  <c:v>94</c:v>
                </c:pt>
                <c:pt idx="5">
                  <c:v>106</c:v>
                </c:pt>
                <c:pt idx="6">
                  <c:v>110</c:v>
                </c:pt>
                <c:pt idx="7">
                  <c:v>102</c:v>
                </c:pt>
                <c:pt idx="8">
                  <c:v>106</c:v>
                </c:pt>
                <c:pt idx="9">
                  <c:v>114</c:v>
                </c:pt>
                <c:pt idx="10">
                  <c:v>114</c:v>
                </c:pt>
                <c:pt idx="11">
                  <c:v>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A2-4291-B8CF-214CE80E6FA5}"/>
            </c:ext>
          </c:extLst>
        </c:ser>
        <c:ser>
          <c:idx val="1"/>
          <c:order val="1"/>
          <c:tx>
            <c:strRef>
              <c:f>[grafikoni.xlsx]Sheet10!$I$32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[grafikoni.xlsx]Sheet10!$G$33:$G$44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[grafikoni.xlsx]Sheet10!$I$33:$I$44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272</c:v>
                </c:pt>
                <c:pt idx="3">
                  <c:v>152</c:v>
                </c:pt>
                <c:pt idx="4">
                  <c:v>407</c:v>
                </c:pt>
                <c:pt idx="5">
                  <c:v>347</c:v>
                </c:pt>
                <c:pt idx="6">
                  <c:v>267</c:v>
                </c:pt>
                <c:pt idx="7">
                  <c:v>292</c:v>
                </c:pt>
                <c:pt idx="8">
                  <c:v>432</c:v>
                </c:pt>
                <c:pt idx="9">
                  <c:v>207</c:v>
                </c:pt>
                <c:pt idx="10">
                  <c:v>347</c:v>
                </c:pt>
                <c:pt idx="11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A2-4291-B8CF-214CE80E6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871072"/>
        <c:axId val="512865824"/>
      </c:scatterChart>
      <c:valAx>
        <c:axId val="51287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65824"/>
        <c:crosses val="autoZero"/>
        <c:crossBetween val="midCat"/>
      </c:valAx>
      <c:valAx>
        <c:axId val="51286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71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2 - 3 - 5 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[grafikoni.xlsx]Sheet10!$C$47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[grafikoni.xlsx]Sheet10!$C$48:$C$59</c:f>
              <c:numCache>
                <c:formatCode>General</c:formatCode>
                <c:ptCount val="12"/>
                <c:pt idx="0">
                  <c:v>86</c:v>
                </c:pt>
                <c:pt idx="1">
                  <c:v>122</c:v>
                </c:pt>
                <c:pt idx="2">
                  <c:v>117</c:v>
                </c:pt>
                <c:pt idx="3">
                  <c:v>122</c:v>
                </c:pt>
                <c:pt idx="4">
                  <c:v>100</c:v>
                </c:pt>
                <c:pt idx="5">
                  <c:v>107</c:v>
                </c:pt>
                <c:pt idx="6">
                  <c:v>112</c:v>
                </c:pt>
                <c:pt idx="7">
                  <c:v>110</c:v>
                </c:pt>
                <c:pt idx="8">
                  <c:v>107</c:v>
                </c:pt>
                <c:pt idx="9">
                  <c:v>117</c:v>
                </c:pt>
                <c:pt idx="10">
                  <c:v>117</c:v>
                </c:pt>
                <c:pt idx="11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4F-47A7-BDC3-EBC1E6B09A54}"/>
            </c:ext>
          </c:extLst>
        </c:ser>
        <c:ser>
          <c:idx val="1"/>
          <c:order val="1"/>
          <c:tx>
            <c:strRef>
              <c:f>[grafikoni.xlsx]Sheet10!$D$47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[grafikoni.xlsx]Sheet10!$B$48:$B$59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[grafikoni.xlsx]Sheet10!$D$48:$D$59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243</c:v>
                </c:pt>
                <c:pt idx="3">
                  <c:v>152</c:v>
                </c:pt>
                <c:pt idx="4">
                  <c:v>342</c:v>
                </c:pt>
                <c:pt idx="5">
                  <c:v>299</c:v>
                </c:pt>
                <c:pt idx="6">
                  <c:v>240</c:v>
                </c:pt>
                <c:pt idx="7">
                  <c:v>257</c:v>
                </c:pt>
                <c:pt idx="8">
                  <c:v>356</c:v>
                </c:pt>
                <c:pt idx="9">
                  <c:v>194</c:v>
                </c:pt>
                <c:pt idx="10">
                  <c:v>296</c:v>
                </c:pt>
                <c:pt idx="11">
                  <c:v>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4F-47A7-BDC3-EBC1E6B09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70704"/>
        <c:axId val="508977264"/>
      </c:scatterChart>
      <c:valAx>
        <c:axId val="508970704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7264"/>
        <c:crosses val="autoZero"/>
        <c:crossBetween val="midCat"/>
        <c:majorUnit val="1"/>
      </c:valAx>
      <c:valAx>
        <c:axId val="50897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2 - 3 - 7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[grafikoni.xlsx]Sheet10!$H$47</c:f>
              <c:strCache>
                <c:ptCount val="1"/>
                <c:pt idx="0">
                  <c:v>Our program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[grafikoni.xlsx]Sheet10!$G$48:$G$59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[grafikoni.xlsx]Sheet10!$H$48:$H$59</c:f>
              <c:numCache>
                <c:formatCode>General</c:formatCode>
                <c:ptCount val="12"/>
                <c:pt idx="0">
                  <c:v>70</c:v>
                </c:pt>
                <c:pt idx="1">
                  <c:v>118</c:v>
                </c:pt>
                <c:pt idx="2">
                  <c:v>113</c:v>
                </c:pt>
                <c:pt idx="3">
                  <c:v>118</c:v>
                </c:pt>
                <c:pt idx="4">
                  <c:v>92</c:v>
                </c:pt>
                <c:pt idx="5">
                  <c:v>103</c:v>
                </c:pt>
                <c:pt idx="6">
                  <c:v>108</c:v>
                </c:pt>
                <c:pt idx="7">
                  <c:v>102</c:v>
                </c:pt>
                <c:pt idx="8">
                  <c:v>103</c:v>
                </c:pt>
                <c:pt idx="9">
                  <c:v>113</c:v>
                </c:pt>
                <c:pt idx="10">
                  <c:v>113</c:v>
                </c:pt>
                <c:pt idx="11">
                  <c:v>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AF-4264-9063-F940C2A13621}"/>
            </c:ext>
          </c:extLst>
        </c:ser>
        <c:ser>
          <c:idx val="1"/>
          <c:order val="1"/>
          <c:tx>
            <c:strRef>
              <c:f>[grafikoni.xlsx]Sheet10!$I$47</c:f>
              <c:strCache>
                <c:ptCount val="1"/>
                <c:pt idx="0">
                  <c:v>BWA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[grafikoni.xlsx]Sheet10!$G$48:$G$59</c:f>
              <c:strCache>
                <c:ptCount val="12"/>
                <c:pt idx="0">
                  <c:v>SRR316957.3748</c:v>
                </c:pt>
                <c:pt idx="1">
                  <c:v>SRR316957.176167</c:v>
                </c:pt>
                <c:pt idx="2">
                  <c:v>SRR316957.13555</c:v>
                </c:pt>
                <c:pt idx="3">
                  <c:v>SRR316957.404169</c:v>
                </c:pt>
                <c:pt idx="4">
                  <c:v>SRR316957.10370</c:v>
                </c:pt>
                <c:pt idx="5">
                  <c:v>SRR316957.92287</c:v>
                </c:pt>
                <c:pt idx="6">
                  <c:v>SRR316957.518689</c:v>
                </c:pt>
                <c:pt idx="7">
                  <c:v>SRR316957.1063205</c:v>
                </c:pt>
                <c:pt idx="8">
                  <c:v>SRR316957.1016179</c:v>
                </c:pt>
                <c:pt idx="9">
                  <c:v>SRR316957.866299</c:v>
                </c:pt>
                <c:pt idx="10">
                  <c:v>SRR316957.958299</c:v>
                </c:pt>
                <c:pt idx="11">
                  <c:v>SRR316957.949607</c:v>
                </c:pt>
              </c:strCache>
            </c:strRef>
          </c:xVal>
          <c:yVal>
            <c:numRef>
              <c:f>[grafikoni.xlsx]Sheet10!$I$48:$I$59</c:f>
              <c:numCache>
                <c:formatCode>General</c:formatCode>
                <c:ptCount val="12"/>
                <c:pt idx="0">
                  <c:v>152</c:v>
                </c:pt>
                <c:pt idx="1">
                  <c:v>152</c:v>
                </c:pt>
                <c:pt idx="2">
                  <c:v>291</c:v>
                </c:pt>
                <c:pt idx="3">
                  <c:v>152</c:v>
                </c:pt>
                <c:pt idx="4">
                  <c:v>444</c:v>
                </c:pt>
                <c:pt idx="5">
                  <c:v>377</c:v>
                </c:pt>
                <c:pt idx="6">
                  <c:v>286</c:v>
                </c:pt>
                <c:pt idx="7">
                  <c:v>313</c:v>
                </c:pt>
                <c:pt idx="8">
                  <c:v>470</c:v>
                </c:pt>
                <c:pt idx="9">
                  <c:v>216</c:v>
                </c:pt>
                <c:pt idx="10">
                  <c:v>374</c:v>
                </c:pt>
                <c:pt idx="11">
                  <c:v>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AF-4264-9063-F940C2A13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651272"/>
        <c:axId val="481647336"/>
      </c:scatterChart>
      <c:valAx>
        <c:axId val="48165127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47336"/>
        <c:crosses val="autoZero"/>
        <c:crossBetween val="midCat"/>
        <c:majorUnit val="1"/>
      </c:valAx>
      <c:valAx>
        <c:axId val="48164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651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6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CBDEE97-5D0F-4C0B-BF72-20706FE9CF2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9C4098F-D69F-4ED6-A882-2FACFE8F1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9680" y="177073"/>
            <a:ext cx="4982210" cy="22897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Task </a:t>
            </a:r>
            <a:r>
              <a:rPr lang="sr-Latn-RS" b="1" dirty="0">
                <a:solidFill>
                  <a:schemeClr val="bg1"/>
                </a:solidFill>
              </a:rPr>
              <a:t>5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18280-85CD-F247-E25D-AB0B49CC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33990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Computational Genomics</a:t>
            </a:r>
          </a:p>
          <a:p>
            <a:pPr algn="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Jelena Dubak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2020/3256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Vasilije </a:t>
            </a:r>
            <a:r>
              <a:rPr lang="sr-Latn-RS" dirty="0" err="1">
                <a:solidFill>
                  <a:schemeClr val="accent1">
                    <a:lumMod val="75000"/>
                  </a:schemeClr>
                </a:solidFill>
              </a:rPr>
              <a:t>Becić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  2020/3201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1" y="1800919"/>
            <a:ext cx="2538989" cy="25389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431" y="2466787"/>
            <a:ext cx="609600" cy="447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7162">
            <a:off x="1141715" y="2339789"/>
            <a:ext cx="701033" cy="701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1DE68-3B23-4DA1-E38C-AC7671E3A58C}"/>
              </a:ext>
            </a:extLst>
          </p:cNvPr>
          <p:cNvSpPr txBox="1"/>
          <p:nvPr/>
        </p:nvSpPr>
        <p:spPr>
          <a:xfrm>
            <a:off x="3048000" y="6311595"/>
            <a:ext cx="597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of Electrical Engineering, University of Belgrade, 2022</a:t>
            </a:r>
          </a:p>
        </p:txBody>
      </p:sp>
    </p:spTree>
    <p:extLst>
      <p:ext uri="{BB962C8B-B14F-4D97-AF65-F5344CB8AC3E}">
        <p14:creationId xmlns:p14="http://schemas.microsoft.com/office/powerpoint/2010/main" val="426889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A40-A888-856B-0323-C933D69D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88A5-0617-57CD-775C-A4599370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 err="1"/>
              <a:t>Fasta</a:t>
            </a:r>
            <a:r>
              <a:rPr lang="en-US" dirty="0"/>
              <a:t> file</a:t>
            </a:r>
          </a:p>
          <a:p>
            <a:pPr lvl="1"/>
            <a:r>
              <a:rPr lang="en-US" dirty="0" err="1"/>
              <a:t>Fastq</a:t>
            </a:r>
            <a:r>
              <a:rPr lang="en-US" dirty="0"/>
              <a:t>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Initialization (uses the fact that FM Index is offline)</a:t>
            </a:r>
          </a:p>
          <a:p>
            <a:pPr lvl="1"/>
            <a:r>
              <a:rPr lang="en-US" dirty="0"/>
              <a:t>Seed and extend algorithm</a:t>
            </a:r>
          </a:p>
          <a:p>
            <a:pPr lvl="2"/>
            <a:r>
              <a:rPr lang="en-US" dirty="0"/>
              <a:t>Ran for each read</a:t>
            </a:r>
          </a:p>
          <a:p>
            <a:pPr lvl="3"/>
            <a:r>
              <a:rPr lang="en-US" dirty="0"/>
              <a:t>Via FM index query finds seed positions</a:t>
            </a:r>
          </a:p>
          <a:p>
            <a:pPr lvl="3"/>
            <a:r>
              <a:rPr lang="en-US" dirty="0"/>
              <a:t>Via Aligner calculates scores and edit transcripts</a:t>
            </a:r>
          </a:p>
          <a:p>
            <a:pPr lvl="3"/>
            <a:r>
              <a:rPr lang="en-US" dirty="0"/>
              <a:t>Sorts positions by scores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Parameters above, for each read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C94-4911-9A1D-37E5-3105591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E7-CFD2-733E-D33C-2435D67E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files given by the task ran too slow and used too much memory</a:t>
            </a:r>
          </a:p>
          <a:p>
            <a:endParaRPr lang="en-US" dirty="0"/>
          </a:p>
          <a:p>
            <a:pPr lvl="1"/>
            <a:r>
              <a:rPr lang="en-US" dirty="0"/>
              <a:t>Seen on local environment (our laptops)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seen on Seven Bridges Cancer Genomics Cloud platform (CGC)</a:t>
            </a:r>
          </a:p>
          <a:p>
            <a:pPr lvl="2"/>
            <a:r>
              <a:rPr lang="en-US" dirty="0"/>
              <a:t>Ran via Data Cruncher </a:t>
            </a:r>
            <a:r>
              <a:rPr lang="en-US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5AF7-A1E5-DEE4-6E35-99B9BB5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43C1-536B-4715-BEA9-0AC8FD4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Smaller test files used for analysis</a:t>
            </a:r>
          </a:p>
          <a:p>
            <a:pPr lvl="1"/>
            <a:r>
              <a:rPr lang="en-US" dirty="0"/>
              <a:t>Found on CGC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Ran for task parameters on CGC </a:t>
            </a:r>
            <a:r>
              <a:rPr lang="en-US" dirty="0" err="1"/>
              <a:t>Jupyter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validation, only best scores taken into account</a:t>
            </a:r>
          </a:p>
          <a:p>
            <a:pPr lvl="1"/>
            <a:r>
              <a:rPr lang="en-US" dirty="0"/>
              <a:t>Results stored in the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3AED7-2410-109D-8D0B-597EB2DA1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4" y="558801"/>
            <a:ext cx="11457306" cy="49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9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D6036C-BEDA-710A-BCDD-73F08C69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BWA MEM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4367">
            <a:off x="6523037" y="1857043"/>
            <a:ext cx="3139123" cy="31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FBF-80E2-0361-8774-2EF6F27D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BWA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5B4-F705-D7BF-2C60-A87CE170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CGC platform tools</a:t>
            </a:r>
          </a:p>
          <a:p>
            <a:endParaRPr lang="en-US" dirty="0"/>
          </a:p>
          <a:p>
            <a:pPr lvl="1"/>
            <a:r>
              <a:rPr lang="en-US" dirty="0"/>
              <a:t>BWA INDEX</a:t>
            </a:r>
          </a:p>
          <a:p>
            <a:pPr lvl="2"/>
            <a:r>
              <a:rPr lang="en-US" dirty="0"/>
              <a:t>bwa index [</a:t>
            </a:r>
            <a:r>
              <a:rPr lang="en-US" dirty="0" err="1"/>
              <a:t>fasta</a:t>
            </a:r>
            <a:r>
              <a:rPr lang="en-US" dirty="0"/>
              <a:t> file]</a:t>
            </a:r>
          </a:p>
          <a:p>
            <a:pPr lvl="2"/>
            <a:r>
              <a:rPr lang="en-US" dirty="0"/>
              <a:t>Output: tar for </a:t>
            </a:r>
            <a:r>
              <a:rPr lang="en-US" dirty="0" err="1"/>
              <a:t>fasta</a:t>
            </a:r>
            <a:r>
              <a:rPr lang="en-US" dirty="0"/>
              <a:t> file with its index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BWA MEM Bundle</a:t>
            </a:r>
          </a:p>
          <a:p>
            <a:pPr lvl="2"/>
            <a:r>
              <a:rPr lang="en-US" dirty="0"/>
              <a:t>bwa mem [fasta.tar from above] [</a:t>
            </a:r>
            <a:r>
              <a:rPr lang="en-US" dirty="0" err="1"/>
              <a:t>fastq</a:t>
            </a:r>
            <a:r>
              <a:rPr lang="en-US" dirty="0"/>
              <a:t>] [options] &gt; [</a:t>
            </a:r>
            <a:r>
              <a:rPr lang="en-US" dirty="0" err="1"/>
              <a:t>sam</a:t>
            </a:r>
            <a:r>
              <a:rPr lang="en-US" dirty="0"/>
              <a:t> file]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9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53E770-FBF4-279E-361C-484BFB3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369570"/>
            <a:ext cx="10500360" cy="61188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155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3537-EB69-FCF2-DD34-EE8F47B1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840" y="416560"/>
            <a:ext cx="10419080" cy="1401763"/>
          </a:xfrm>
        </p:spPr>
        <p:txBody>
          <a:bodyPr/>
          <a:lstStyle/>
          <a:p>
            <a:r>
              <a:rPr lang="en-US" dirty="0"/>
              <a:t>Example of runs (and errors while we figured out what was wrong…)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249B83-4AA0-3F4F-33DD-F4761BD2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85" y="1306901"/>
            <a:ext cx="3663315" cy="5337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D791-9BCC-4435-96AD-44B3A59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BAB6-3CDB-19CF-3CB6-882D0D0B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for match value of 0</a:t>
            </a:r>
          </a:p>
          <a:p>
            <a:pPr lvl="1"/>
            <a:r>
              <a:rPr lang="en-US" dirty="0"/>
              <a:t>Also checked for other bwa mem tools built via </a:t>
            </a:r>
            <a:r>
              <a:rPr lang="en-US" dirty="0" err="1"/>
              <a:t>Dockerfile</a:t>
            </a:r>
            <a:r>
              <a:rPr lang="en-US" dirty="0"/>
              <a:t> on our local machines and ran via Docker Desktop on Windows Linux-Subsystem</a:t>
            </a:r>
          </a:p>
          <a:p>
            <a:pPr lvl="1"/>
            <a:endParaRPr lang="en-US" dirty="0"/>
          </a:p>
          <a:p>
            <a:r>
              <a:rPr lang="en-US" dirty="0"/>
              <a:t>Match value of zero therefore not taken into account for our program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3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</a:t>
            </a:r>
            <a:br>
              <a:rPr lang="sr-Latn-RS" b="1" dirty="0"/>
            </a:br>
            <a:r>
              <a:rPr lang="en-US" b="1" dirty="0"/>
              <a:t>analysis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79" y="1927990"/>
            <a:ext cx="3079013" cy="30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2DE-3AAD-5A96-1DAB-8695B36E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aligner using </a:t>
            </a:r>
            <a:r>
              <a:rPr lang="en-US" b="1" i="1" dirty="0" err="1"/>
              <a:t>Seed&amp;Extend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FM Index with BWT seed queries</a:t>
            </a:r>
          </a:p>
          <a:p>
            <a:pPr lvl="1"/>
            <a:r>
              <a:rPr lang="en-US" dirty="0"/>
              <a:t>Global alignment for the rest</a:t>
            </a:r>
          </a:p>
          <a:p>
            <a:endParaRPr lang="en-US" dirty="0"/>
          </a:p>
          <a:p>
            <a:r>
              <a:rPr lang="en-US" dirty="0"/>
              <a:t>Compare best results against </a:t>
            </a:r>
            <a:r>
              <a:rPr lang="en-US" b="1" i="1" dirty="0"/>
              <a:t>BWA-MEM tool </a:t>
            </a:r>
            <a:r>
              <a:rPr lang="en-US" dirty="0"/>
              <a:t>for parameter values</a:t>
            </a:r>
          </a:p>
          <a:p>
            <a:pPr lvl="1"/>
            <a:r>
              <a:rPr lang="en-US" dirty="0"/>
              <a:t>Match [0,1,2]</a:t>
            </a:r>
          </a:p>
          <a:p>
            <a:pPr lvl="1"/>
            <a:r>
              <a:rPr lang="en-US" dirty="0"/>
              <a:t>Mismatch [-3,-2]</a:t>
            </a:r>
          </a:p>
          <a:p>
            <a:pPr lvl="1"/>
            <a:r>
              <a:rPr lang="en-US" dirty="0"/>
              <a:t>Gap [-7,-5]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ED40-7E3C-DAE3-2AE0-EE4F75CC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4861-31AE-B5B9-CCA1-04EEF19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Legend: (match-mismatch-gap)</a:t>
            </a:r>
          </a:p>
          <a:p>
            <a:endParaRPr lang="en-US" dirty="0"/>
          </a:p>
          <a:p>
            <a:r>
              <a:rPr lang="en-US" dirty="0"/>
              <a:t>Results for 12 random taken reads (all other are more or less similar)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84033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SRR316957.3748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SRR316957.13555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SRR316957.404169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SRR316957.10370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SRR316957.92287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SRR316957.518689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187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SRR316957.1063205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SRR316957.866299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129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SRR316957.958299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160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65398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kern="1200" dirty="0">
                          <a:effectLst/>
                        </a:rPr>
                        <a:t>read</a:t>
                      </a:r>
                      <a:endParaRPr lang="id-ID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Our program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3494B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SRR316957.3748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SRR316957.13555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SRR316957.404169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SRR316957.10370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31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SRR316957.92287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SRR316957.518689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SRR316957.1063205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454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SRR316957.866299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SRR316957.958299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797466"/>
              </p:ext>
            </p:extLst>
          </p:nvPr>
        </p:nvGraphicFramePr>
        <p:xfrm>
          <a:off x="5862320" y="417465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9466"/>
              </p:ext>
            </p:extLst>
          </p:nvPr>
        </p:nvGraphicFramePr>
        <p:xfrm>
          <a:off x="5862320" y="3473949"/>
          <a:ext cx="4572000" cy="27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5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2430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76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367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234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389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138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299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74256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SRR316957.176167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29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289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501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160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48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33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8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019488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8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5646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121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6276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Our program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102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224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305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221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236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320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185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5454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read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>
                          <a:effectLst/>
                        </a:rPr>
                        <a:t>Our program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u="none" strike="noStrike" dirty="0">
                          <a:effectLst/>
                        </a:rPr>
                        <a:t>BWA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94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272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267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SRR316957.1016179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106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432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207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114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8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19441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8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957085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38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8233"/>
              </p:ext>
            </p:extLst>
          </p:nvPr>
        </p:nvGraphicFramePr>
        <p:xfrm>
          <a:off x="1249680" y="536664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419371301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57180911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20889408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56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3921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122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9056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96931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122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9320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342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223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299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3351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240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0421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110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834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356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375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194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5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761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105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43371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7327"/>
              </p:ext>
            </p:extLst>
          </p:nvPr>
        </p:nvGraphicFramePr>
        <p:xfrm>
          <a:off x="1320800" y="3593148"/>
          <a:ext cx="2644140" cy="253746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1328920">
                  <a:extLst>
                    <a:ext uri="{9D8B030D-6E8A-4147-A177-3AD203B41FA5}">
                      <a16:colId xmlns:a16="http://schemas.microsoft.com/office/drawing/2014/main" val="2292004324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3574708580"/>
                    </a:ext>
                  </a:extLst>
                </a:gridCol>
                <a:gridCol w="657610">
                  <a:extLst>
                    <a:ext uri="{9D8B030D-6E8A-4147-A177-3AD203B41FA5}">
                      <a16:colId xmlns:a16="http://schemas.microsoft.com/office/drawing/2014/main" val="11130515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read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Our program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BWA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8248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SRR316957.3748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33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SRR316957.176167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118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152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02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SRR316957.13555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113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291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26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SRR316957.404169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152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5784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SRR316957.10370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444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1750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SRR316957.92287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377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899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SRR316957.518689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108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286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190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SRR316957.1063205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102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313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7560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SRR316957.1016179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103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470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162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SRR316957.866299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216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671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>
                          <a:effectLst/>
                        </a:rPr>
                        <a:t>SRR316957.958299</a:t>
                      </a:r>
                      <a:endParaRPr lang="id-ID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113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374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725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d-ID" sz="1100" b="1" u="none" strike="noStrike" dirty="0">
                          <a:effectLst/>
                        </a:rPr>
                        <a:t>SRR316957.949607</a:t>
                      </a:r>
                      <a:endParaRPr lang="id-ID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>
                          <a:effectLst/>
                        </a:rPr>
                        <a:t>97</a:t>
                      </a:r>
                      <a:endParaRPr lang="id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u="none" strike="noStrike" dirty="0">
                          <a:effectLst/>
                        </a:rPr>
                        <a:t>252</a:t>
                      </a:r>
                      <a:endParaRPr lang="id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94951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8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698754"/>
              </p:ext>
            </p:extLst>
          </p:nvPr>
        </p:nvGraphicFramePr>
        <p:xfrm>
          <a:off x="5862320" y="433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8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72732"/>
              </p:ext>
            </p:extLst>
          </p:nvPr>
        </p:nvGraphicFramePr>
        <p:xfrm>
          <a:off x="5862320" y="34902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72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1624"/>
            <a:ext cx="721360" cy="4947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5F2DE7-64C6-E8A5-F9AF-B3DE47B4B657}"/>
              </a:ext>
            </a:extLst>
          </p:cNvPr>
          <p:cNvSpPr txBox="1">
            <a:spLocks/>
          </p:cNvSpPr>
          <p:nvPr/>
        </p:nvSpPr>
        <p:spPr>
          <a:xfrm>
            <a:off x="812800" y="2391953"/>
            <a:ext cx="8321040" cy="22897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400" b="1" dirty="0">
                <a:solidFill>
                  <a:srgbClr val="3494BA"/>
                </a:solidFill>
              </a:rPr>
              <a:t>Т</a:t>
            </a:r>
            <a:r>
              <a:rPr lang="en-US" sz="4400" b="1" dirty="0">
                <a:solidFill>
                  <a:srgbClr val="3494BA"/>
                </a:solidFill>
              </a:rPr>
              <a:t>hank you</a:t>
            </a:r>
          </a:p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your attention!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10" y="231864"/>
            <a:ext cx="5917260" cy="60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DFC6F-4803-350F-8416-DEA085AF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b="1374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EF6-233C-7B5C-EA03-C0CEC8AA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33750" cy="4601183"/>
          </a:xfrm>
        </p:spPr>
        <p:txBody>
          <a:bodyPr/>
          <a:lstStyle/>
          <a:p>
            <a:r>
              <a:rPr lang="en-US" b="1" dirty="0"/>
              <a:t>Our </a:t>
            </a:r>
            <a:br>
              <a:rPr lang="sr-Latn-RS" b="1" dirty="0"/>
            </a:br>
            <a:r>
              <a:rPr lang="en-US" b="1" dirty="0"/>
              <a:t>implementation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17479" y="1926111"/>
            <a:ext cx="3079013" cy="30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7DF6-DC35-1EC3-0DE6-FA21077D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96640" cy="4601183"/>
          </a:xfrm>
        </p:spPr>
        <p:txBody>
          <a:bodyPr/>
          <a:lstStyle/>
          <a:p>
            <a:r>
              <a:rPr lang="sr-Latn-RS" b="1" dirty="0"/>
              <a:t>Burrows-Wheeler transform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1ED-6615-4057-FA1C-9A92F781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0" y="192532"/>
            <a:ext cx="7008708" cy="3068828"/>
          </a:xfrm>
        </p:spPr>
        <p:txBody>
          <a:bodyPr/>
          <a:lstStyle/>
          <a:p>
            <a:r>
              <a:rPr lang="sr-Latn-RS" dirty="0" err="1"/>
              <a:t>Reversible</a:t>
            </a:r>
            <a:r>
              <a:rPr lang="sr-Latn-RS" dirty="0"/>
              <a:t> string </a:t>
            </a:r>
            <a:r>
              <a:rPr lang="sr-Latn-RS" dirty="0" err="1"/>
              <a:t>permutation</a:t>
            </a:r>
            <a:r>
              <a:rPr lang="sr-Latn-RS" dirty="0"/>
              <a:t> </a:t>
            </a:r>
          </a:p>
          <a:p>
            <a:r>
              <a:rPr lang="sr-Latn-RS" dirty="0" err="1"/>
              <a:t>Usefull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compression</a:t>
            </a:r>
            <a:endParaRPr lang="sr-Latn-RS" dirty="0"/>
          </a:p>
          <a:p>
            <a:r>
              <a:rPr lang="sr-Latn-RS" dirty="0" err="1"/>
              <a:t>First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last </a:t>
            </a:r>
            <a:r>
              <a:rPr lang="sr-Latn-RS" dirty="0" err="1"/>
              <a:t>column</a:t>
            </a:r>
            <a:r>
              <a:rPr lang="sr-Latn-RS" dirty="0"/>
              <a:t> </a:t>
            </a:r>
            <a:r>
              <a:rPr lang="sr-Latn-RS" dirty="0" err="1"/>
              <a:t>of</a:t>
            </a:r>
            <a:r>
              <a:rPr lang="sr-Latn-RS" dirty="0"/>
              <a:t> BWT </a:t>
            </a:r>
            <a:r>
              <a:rPr lang="sr-Latn-RS" dirty="0" err="1"/>
              <a:t>matrix</a:t>
            </a:r>
            <a:r>
              <a:rPr lang="sr-Latn-RS" dirty="0"/>
              <a:t> </a:t>
            </a:r>
            <a:r>
              <a:rPr lang="sr-Latn-RS" dirty="0" err="1"/>
              <a:t>used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FM </a:t>
            </a:r>
            <a:r>
              <a:rPr lang="sr-Latn-RS" dirty="0" err="1"/>
              <a:t>index</a:t>
            </a:r>
            <a:r>
              <a:rPr lang="sr-Latn-RS" dirty="0"/>
              <a:t> </a:t>
            </a:r>
            <a:r>
              <a:rPr lang="sr-Latn-RS" dirty="0" err="1"/>
              <a:t>structure</a:t>
            </a:r>
            <a:endParaRPr lang="sr-Latn-R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015BF5-782E-26AA-6F87-20081BE96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819228"/>
            <a:ext cx="6888480" cy="28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3627-6DE3-09EF-D378-EA0B941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42639" cy="4601183"/>
          </a:xfrm>
        </p:spPr>
        <p:txBody>
          <a:bodyPr/>
          <a:lstStyle/>
          <a:p>
            <a:r>
              <a:rPr lang="sr-Latn-RS" b="1" dirty="0" err="1"/>
              <a:t>Implementation</a:t>
            </a:r>
            <a:r>
              <a:rPr lang="sr-Latn-RS" b="1" dirty="0"/>
              <a:t> </a:t>
            </a:r>
            <a:r>
              <a:rPr lang="sr-Latn-RS" b="1" dirty="0" err="1"/>
              <a:t>for</a:t>
            </a:r>
            <a:r>
              <a:rPr lang="sr-Latn-RS" b="1" dirty="0"/>
              <a:t> </a:t>
            </a:r>
            <a:r>
              <a:rPr lang="sr-Latn-RS" b="1" dirty="0" err="1"/>
              <a:t>the</a:t>
            </a:r>
            <a:r>
              <a:rPr lang="sr-Latn-RS" b="1" dirty="0"/>
              <a:t> </a:t>
            </a:r>
            <a:r>
              <a:rPr lang="sr-Latn-RS" b="1" dirty="0" err="1"/>
              <a:t>task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A741-6070-CE8E-B869-4E3C6BA3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148" y="71120"/>
            <a:ext cx="7315200" cy="3515360"/>
          </a:xfrm>
        </p:spPr>
        <p:txBody>
          <a:bodyPr>
            <a:normAutofit/>
          </a:bodyPr>
          <a:lstStyle/>
          <a:p>
            <a:r>
              <a:rPr lang="it-IT" dirty="0"/>
              <a:t>Traditional implementation given in the classes</a:t>
            </a:r>
            <a:endParaRPr lang="sr-Latn-RS" dirty="0"/>
          </a:p>
          <a:p>
            <a:r>
              <a:rPr lang="en-US" dirty="0"/>
              <a:t>Uses Suffix array </a:t>
            </a:r>
            <a:r>
              <a:rPr lang="it-IT" dirty="0"/>
              <a:t>indexes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endParaRPr lang="sr-Latn-RS" dirty="0"/>
          </a:p>
          <a:p>
            <a:r>
              <a:rPr lang="it-IT" dirty="0"/>
              <a:t>Only improvement done for code</a:t>
            </a:r>
          </a:p>
          <a:p>
            <a:pPr lvl="1"/>
            <a:r>
              <a:rPr lang="it-IT" dirty="0"/>
              <a:t>Usage of python function </a:t>
            </a:r>
            <a:r>
              <a:rPr lang="it-IT" i="1" dirty="0"/>
              <a:t>sorted(array) </a:t>
            </a:r>
            <a:r>
              <a:rPr lang="it-IT" dirty="0"/>
              <a:t>instead of </a:t>
            </a:r>
            <a:r>
              <a:rPr lang="it-IT" i="1" dirty="0"/>
              <a:t>array.sort() </a:t>
            </a:r>
            <a:r>
              <a:rPr lang="it-IT" dirty="0"/>
              <a:t>– faster for larger strings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6D241D-7914-423D-E6E2-755230F7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40" y="1259840"/>
            <a:ext cx="5615940" cy="967740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D1447C1F-396C-BFFB-7445-3F500676B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960" y="3586480"/>
            <a:ext cx="50673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B324-3092-44B6-1AF2-874E6058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FM 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8A89-5CEE-0817-BC68-59FA35E28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Used for fast string querying</a:t>
            </a:r>
          </a:p>
          <a:p>
            <a:pPr lvl="1"/>
            <a:r>
              <a:rPr lang="it-IT" dirty="0"/>
              <a:t>Offline</a:t>
            </a:r>
          </a:p>
          <a:p>
            <a:r>
              <a:rPr lang="it-IT" dirty="0"/>
              <a:t>Traditional implementation given in the classes</a:t>
            </a:r>
          </a:p>
          <a:p>
            <a:pPr lvl="1"/>
            <a:r>
              <a:rPr lang="it-IT" dirty="0"/>
              <a:t>BWT and rest of the FM index structure initialization</a:t>
            </a:r>
          </a:p>
          <a:p>
            <a:pPr lvl="1"/>
            <a:r>
              <a:rPr lang="it-IT" dirty="0"/>
              <a:t>Query algorithm</a:t>
            </a:r>
          </a:p>
          <a:p>
            <a:r>
              <a:rPr lang="it-IT" dirty="0"/>
              <a:t>Structure</a:t>
            </a:r>
          </a:p>
          <a:p>
            <a:pPr lvl="1"/>
            <a:r>
              <a:rPr lang="it-IT" dirty="0"/>
              <a:t>BWT for compressed first column and transformed last column</a:t>
            </a:r>
          </a:p>
          <a:p>
            <a:pPr lvl="1"/>
            <a:r>
              <a:rPr lang="it-IT" dirty="0"/>
              <a:t>Tally matrix for occurences</a:t>
            </a:r>
          </a:p>
          <a:p>
            <a:pPr lvl="1"/>
            <a:r>
              <a:rPr lang="it-IT" dirty="0"/>
              <a:t>C matrix</a:t>
            </a:r>
          </a:p>
          <a:p>
            <a:pPr lvl="1"/>
            <a:r>
              <a:rPr lang="it-IT" dirty="0"/>
              <a:t>Indexes from 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67CA1E09-4DC1-BDE9-6D6B-98BC330B8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93956"/>
            <a:ext cx="6487915" cy="549091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6E7-F6E7-939D-5AAC-F2376DBD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Needleman-Wunsch algorithm</a:t>
            </a:r>
          </a:p>
          <a:p>
            <a:endParaRPr lang="en-US" dirty="0"/>
          </a:p>
          <a:p>
            <a:r>
              <a:rPr lang="en-US" dirty="0"/>
              <a:t>Used in the task for alignment score calculations and edit transcripts</a:t>
            </a:r>
          </a:p>
          <a:p>
            <a:endParaRPr lang="en-US" dirty="0"/>
          </a:p>
          <a:p>
            <a:r>
              <a:rPr lang="en-US" dirty="0"/>
              <a:t>Scoring matrix data passed as arguments</a:t>
            </a:r>
          </a:p>
          <a:p>
            <a:r>
              <a:rPr lang="en-US" dirty="0"/>
              <a:t>Main parts:</a:t>
            </a:r>
          </a:p>
          <a:p>
            <a:pPr lvl="1"/>
            <a:r>
              <a:rPr lang="en-US" dirty="0"/>
              <a:t>Scoring matrix</a:t>
            </a:r>
          </a:p>
          <a:p>
            <a:pPr lvl="1"/>
            <a:r>
              <a:rPr lang="en-US" dirty="0"/>
              <a:t>Global alignment</a:t>
            </a:r>
          </a:p>
          <a:p>
            <a:pPr lvl="1"/>
            <a:r>
              <a:rPr lang="en-US" dirty="0"/>
              <a:t>Traceback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FEB3-5EC3-AFB3-0BB7-72BC4F33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alignment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72DF0792-7A14-40D6-3F4E-09BC76E61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633028"/>
            <a:ext cx="6564313" cy="403422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-64883"/>
            <a:ext cx="4725421" cy="7095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7BAAE-5F7A-94AE-539C-945AD3BC5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5062725"/>
            <a:ext cx="6237435" cy="6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07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322</TotalTime>
  <Words>818</Words>
  <Application>Microsoft Office PowerPoint</Application>
  <PresentationFormat>Widescreen</PresentationFormat>
  <Paragraphs>422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Corbel</vt:lpstr>
      <vt:lpstr>Wingdings 2</vt:lpstr>
      <vt:lpstr>Frame</vt:lpstr>
      <vt:lpstr>Task 5</vt:lpstr>
      <vt:lpstr>Goal</vt:lpstr>
      <vt:lpstr>Our  implementation</vt:lpstr>
      <vt:lpstr>Burrows-Wheeler transform</vt:lpstr>
      <vt:lpstr>Implementation for the task</vt:lpstr>
      <vt:lpstr>FM index</vt:lpstr>
      <vt:lpstr>PowerPoint Presentation</vt:lpstr>
      <vt:lpstr>Global alignment</vt:lpstr>
      <vt:lpstr>Global alignment</vt:lpstr>
      <vt:lpstr>Main program</vt:lpstr>
      <vt:lpstr>Difficulties</vt:lpstr>
      <vt:lpstr>Runs</vt:lpstr>
      <vt:lpstr>PowerPoint Presentation</vt:lpstr>
      <vt:lpstr>BWA MEM</vt:lpstr>
      <vt:lpstr>BWA tools</vt:lpstr>
      <vt:lpstr>PowerPoint Presentation</vt:lpstr>
      <vt:lpstr>PowerPoint Presentation</vt:lpstr>
      <vt:lpstr>Difficulties</vt:lpstr>
      <vt:lpstr>Results and  analysis</vt:lpstr>
      <vt:lpstr>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</dc:title>
  <dc:creator>Vasilije</dc:creator>
  <cp:lastModifiedBy>Vasilije</cp:lastModifiedBy>
  <cp:revision>35</cp:revision>
  <dcterms:created xsi:type="dcterms:W3CDTF">2022-06-05T20:43:44Z</dcterms:created>
  <dcterms:modified xsi:type="dcterms:W3CDTF">2022-06-09T18:52:25Z</dcterms:modified>
</cp:coreProperties>
</file>