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75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73" r:id="rId13"/>
    <p:sldId id="278" r:id="rId14"/>
    <p:sldId id="276" r:id="rId15"/>
    <p:sldId id="265" r:id="rId16"/>
    <p:sldId id="279" r:id="rId17"/>
    <p:sldId id="266" r:id="rId18"/>
    <p:sldId id="267" r:id="rId19"/>
    <p:sldId id="277" r:id="rId20"/>
    <p:sldId id="268" r:id="rId21"/>
    <p:sldId id="269" r:id="rId22"/>
    <p:sldId id="271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0126ACF-8E2C-4A28-B37F-A667ADE67D49}">
          <p14:sldIdLst>
            <p14:sldId id="256"/>
            <p14:sldId id="274"/>
            <p14:sldId id="275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73"/>
            <p14:sldId id="278"/>
            <p14:sldId id="276"/>
            <p14:sldId id="265"/>
            <p14:sldId id="279"/>
            <p14:sldId id="266"/>
            <p14:sldId id="267"/>
            <p14:sldId id="277"/>
            <p14:sldId id="268"/>
            <p14:sldId id="269"/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99E75-2411-B29F-8C56-DFFB6C3B15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F02B41-6A6C-9FCA-5CA2-79EF8BE901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352E8C-954E-2F8F-F12D-B6C61FCC5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DEE97-5D0F-4C0B-BF72-20706FE9CF22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1598CF-9198-C979-86A7-E1405A58D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43A174-0B31-3FD6-625B-4B1658D17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4098F-D69F-4ED6-A882-2FACFE8F1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999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1950A-E1A7-7E6D-42F5-844F3E457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7FFB-F27B-0287-686C-3FF1BB5C45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2E1AEB-E8F3-31E5-A49E-B4BA4147F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DEE97-5D0F-4C0B-BF72-20706FE9CF22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52E313-0321-4970-6192-F548B3926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38B797-A76B-ADB2-535A-3795CEC25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4098F-D69F-4ED6-A882-2FACFE8F1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443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F6F0B5-4966-1C81-7F01-99A4D736AC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AC16A7-DC99-4668-17BB-6254C1207B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1ABFD3-833E-55DF-2215-1F942F173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DEE97-5D0F-4C0B-BF72-20706FE9CF22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D4A2A9-39B5-D7B7-F849-53BDE7416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764D68-02D8-37E9-7103-2AA93ACE4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4098F-D69F-4ED6-A882-2FACFE8F1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69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B63BA-9805-76DC-1827-849EC13E2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06B73-73C3-60D3-D8C8-CF458EF93E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7E8AB-2D8F-D49A-FC92-3A17247C0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DEE97-5D0F-4C0B-BF72-20706FE9CF22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A4C999-8F04-BD35-213C-2469F060A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F8F6A9-4B3D-2A4C-7DA9-CC6F28E6D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4098F-D69F-4ED6-A882-2FACFE8F1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484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18A00-1A29-9DC5-7F60-2514D9C67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C0258A-B003-9A0B-69F0-449F2BB97A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D84578-8711-436B-71FF-BB1F1E8D9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DEE97-5D0F-4C0B-BF72-20706FE9CF22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964E2D-4AE5-9EB2-B647-F5A4B57D0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E170FE-9800-2B93-0687-A3E8E4048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4098F-D69F-4ED6-A882-2FACFE8F1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540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0F99F-EFB8-5EED-E712-4855748C5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B94AE6-8809-F6D6-3767-5409B46E01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C4ADEA-B845-B42C-FD2A-94244F8BEF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291AEA-0F36-4833-0310-FAFD6DF43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DEE97-5D0F-4C0B-BF72-20706FE9CF22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61BA36-5EBA-39C5-D466-8745B405B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31A745-95DC-0E42-D461-9DD4150C8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4098F-D69F-4ED6-A882-2FACFE8F1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059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BBD82-14C9-CF6A-0A82-D422D0180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A72ADC-975A-6CF5-BF9A-D06BD7450F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DC79B7-1F9E-8474-5C3F-4CFB7B0FD9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B131B6-12C0-EA28-A043-9E52B3891E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23A0F7-EBCF-62B2-6EC7-657CD86C9A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A678BB-54E5-405F-91F2-53A33F97D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DEE97-5D0F-4C0B-BF72-20706FE9CF22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0EA8D2-722D-3731-F5A7-68A7D9ED4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925CCB-1035-2B0E-B74D-E42545790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4098F-D69F-4ED6-A882-2FACFE8F1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702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CD5EC-1116-2BE8-2885-C74261DB9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562065-BE61-9A7E-0895-73F367433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DEE97-5D0F-4C0B-BF72-20706FE9CF22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89A66D-16E0-8400-7D68-19332E993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EB4B9B-7E6A-945E-60FC-EC4C91431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4098F-D69F-4ED6-A882-2FACFE8F1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011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F42C3B-1C9C-5580-3B46-A2ABC59CB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DEE97-5D0F-4C0B-BF72-20706FE9CF22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EFF34C-8EDA-7212-2EFF-1C2DF53BA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100D2D-4443-DC7E-3F9E-99A60C1BB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4098F-D69F-4ED6-A882-2FACFE8F1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226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42D4C-80D9-C905-2C4E-E6603C6CB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AEC83B-A22F-894B-F818-F6C52B4A05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289F1F-BFCC-9A91-32EB-30D8FFDF3E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708D27-914F-CBCE-F9EC-26A965FE2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DEE97-5D0F-4C0B-BF72-20706FE9CF22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36E1DE-7B73-E6A6-14A7-0B79D10E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0FC136-9178-00A1-4154-F58E2D043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4098F-D69F-4ED6-A882-2FACFE8F1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306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E0220-6E83-94D8-01CC-2A35B10FC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BCE5C4-B0C5-D623-B23C-664886924B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CF5DE1-9195-FFDA-6244-C25DAE2CCF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35B2D0-9EC3-174E-3537-5F2974DD3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DEE97-5D0F-4C0B-BF72-20706FE9CF22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71B554-E44A-55E8-7D89-87A9DDE49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7AFDD5-5EF8-F79C-DD25-FB6C82FB6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4098F-D69F-4ED6-A882-2FACFE8F1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317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0F9A3C-3D65-4A2B-CAA8-74FD998BE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783955-8F91-D66E-0309-43658D42EE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BDF4DA-213E-DE66-083C-B14D4E30CE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BDEE97-5D0F-4C0B-BF72-20706FE9CF22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B6A5D1-721B-6019-0480-3700B4BD07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C076C7-C5AD-9593-F434-CD5B8457BF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C4098F-D69F-4ED6-A882-2FACFE8F1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90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F2DE7-64C6-E8A5-F9AF-B3DE47B4B6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Task 5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818280-85CD-F247-E25D-AB0B49CC7F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Genetic informatics</a:t>
            </a:r>
          </a:p>
          <a:p>
            <a:pPr algn="l"/>
            <a:r>
              <a:rPr lang="sr-Latn-RS" dirty="0"/>
              <a:t>Jelena Dubak</a:t>
            </a:r>
          </a:p>
          <a:p>
            <a:pPr algn="l"/>
            <a:r>
              <a:rPr lang="sr-Latn-RS" dirty="0"/>
              <a:t>Vasilije </a:t>
            </a:r>
            <a:r>
              <a:rPr lang="sr-Latn-RS" dirty="0" err="1"/>
              <a:t>Becić</a:t>
            </a:r>
            <a:r>
              <a:rPr lang="sr-Latn-RS" dirty="0"/>
              <a:t>  2020/3201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8973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92A40-A888-856B-0323-C933D69D6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Main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F88A5-0617-57CD-775C-A45993707F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Inputs</a:t>
            </a:r>
          </a:p>
          <a:p>
            <a:pPr lvl="1"/>
            <a:r>
              <a:rPr lang="en-US" dirty="0" err="1"/>
              <a:t>Fasta</a:t>
            </a:r>
            <a:r>
              <a:rPr lang="en-US" dirty="0"/>
              <a:t> file</a:t>
            </a:r>
          </a:p>
          <a:p>
            <a:pPr lvl="1"/>
            <a:r>
              <a:rPr lang="en-US" dirty="0" err="1"/>
              <a:t>Fastq</a:t>
            </a:r>
            <a:r>
              <a:rPr lang="en-US" dirty="0"/>
              <a:t> file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Program</a:t>
            </a:r>
          </a:p>
          <a:p>
            <a:pPr lvl="1"/>
            <a:r>
              <a:rPr lang="en-US" dirty="0"/>
              <a:t>Initialization (uses the fact that FM Index is offline)</a:t>
            </a:r>
          </a:p>
          <a:p>
            <a:pPr lvl="1"/>
            <a:r>
              <a:rPr lang="en-US" dirty="0"/>
              <a:t>Seed and extend algorithm</a:t>
            </a:r>
          </a:p>
          <a:p>
            <a:pPr lvl="2"/>
            <a:r>
              <a:rPr lang="en-US" dirty="0"/>
              <a:t>Runed for each read</a:t>
            </a:r>
          </a:p>
          <a:p>
            <a:pPr lvl="3"/>
            <a:r>
              <a:rPr lang="en-US" dirty="0"/>
              <a:t>Via FM index query finds seed positions</a:t>
            </a:r>
          </a:p>
          <a:p>
            <a:pPr lvl="3"/>
            <a:r>
              <a:rPr lang="en-US" dirty="0"/>
              <a:t>Via Aligner calculates scores and edit transcripts</a:t>
            </a:r>
          </a:p>
          <a:p>
            <a:pPr lvl="3"/>
            <a:r>
              <a:rPr lang="en-US" dirty="0"/>
              <a:t>Sorts positions by best scores</a:t>
            </a:r>
          </a:p>
          <a:p>
            <a:pPr marL="1371600" lvl="3" indent="0">
              <a:buNone/>
            </a:pPr>
            <a:endParaRPr lang="en-US" dirty="0"/>
          </a:p>
          <a:p>
            <a:r>
              <a:rPr lang="en-US" dirty="0"/>
              <a:t>Outputs</a:t>
            </a:r>
          </a:p>
          <a:p>
            <a:pPr lvl="1"/>
            <a:r>
              <a:rPr lang="en-US" dirty="0"/>
              <a:t>Parameters above, for each read</a:t>
            </a:r>
          </a:p>
          <a:p>
            <a:pPr marL="914400" lvl="2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48367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B2C94-4911-9A1D-37E5-31055910F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Difficulties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886E7-CFD2-733E-D33C-2435D67E29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 files given by the task runed too slow and used too much memory</a:t>
            </a:r>
          </a:p>
          <a:p>
            <a:pPr lvl="1"/>
            <a:r>
              <a:rPr lang="en-US" dirty="0"/>
              <a:t>Seen on local environment (our laptops)</a:t>
            </a:r>
          </a:p>
          <a:p>
            <a:pPr lvl="1"/>
            <a:r>
              <a:rPr lang="en-US" dirty="0"/>
              <a:t>Also seen on Seven Bridges Cancer Genomics Cloud platform (CGC)</a:t>
            </a:r>
          </a:p>
          <a:p>
            <a:pPr lvl="2"/>
            <a:r>
              <a:rPr lang="en-US" dirty="0"/>
              <a:t>Runed via Data Cruncher </a:t>
            </a:r>
            <a:r>
              <a:rPr lang="en-US" dirty="0" err="1"/>
              <a:t>Jypter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8054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B5AF7-A1E5-DEE4-6E35-99B9BB5DE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743C1-536B-4715-BEA9-0AC8FD40E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Smaller test files used for analysis</a:t>
            </a:r>
          </a:p>
          <a:p>
            <a:pPr lvl="1"/>
            <a:r>
              <a:rPr lang="en-US" dirty="0"/>
              <a:t>Found on CGC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Runed for task parameters on CGC </a:t>
            </a:r>
            <a:r>
              <a:rPr lang="en-US" dirty="0" err="1"/>
              <a:t>Jupyter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For validation, only best scores taken into account</a:t>
            </a:r>
          </a:p>
          <a:p>
            <a:pPr lvl="1"/>
            <a:r>
              <a:rPr lang="en-US" dirty="0"/>
              <a:t>Results stored in the files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055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2F93AED7-2410-109D-8D0B-597EB2DA1F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50" y="997463"/>
            <a:ext cx="11334750" cy="4863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0679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6036C-BEDA-710A-BCDD-73F08C69F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BWA MEM</a:t>
            </a:r>
          </a:p>
        </p:txBody>
      </p:sp>
    </p:spTree>
    <p:extLst>
      <p:ext uri="{BB962C8B-B14F-4D97-AF65-F5344CB8AC3E}">
        <p14:creationId xmlns:p14="http://schemas.microsoft.com/office/powerpoint/2010/main" val="32857868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6CFBF-80E2-0361-8774-2EF6F27D4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BWA tool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1E55B4-F705-D7BF-2C60-A87CE170CB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CGC platform tools</a:t>
            </a:r>
          </a:p>
          <a:p>
            <a:endParaRPr lang="en-US" dirty="0"/>
          </a:p>
          <a:p>
            <a:pPr lvl="1"/>
            <a:r>
              <a:rPr lang="en-US" dirty="0"/>
              <a:t>BWA INDEX</a:t>
            </a:r>
          </a:p>
          <a:p>
            <a:pPr lvl="2"/>
            <a:r>
              <a:rPr lang="en-US" dirty="0"/>
              <a:t>bwa index [</a:t>
            </a:r>
            <a:r>
              <a:rPr lang="en-US" dirty="0" err="1"/>
              <a:t>fasta</a:t>
            </a:r>
            <a:r>
              <a:rPr lang="en-US" dirty="0"/>
              <a:t> file]</a:t>
            </a:r>
          </a:p>
          <a:p>
            <a:pPr lvl="2"/>
            <a:r>
              <a:rPr lang="en-US" dirty="0"/>
              <a:t>Output: tar for </a:t>
            </a:r>
            <a:r>
              <a:rPr lang="en-US" dirty="0" err="1"/>
              <a:t>fasta</a:t>
            </a:r>
            <a:r>
              <a:rPr lang="en-US" dirty="0"/>
              <a:t> file with its index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BWA MEM Bundle</a:t>
            </a:r>
          </a:p>
          <a:p>
            <a:pPr lvl="2"/>
            <a:r>
              <a:rPr lang="en-US" dirty="0"/>
              <a:t>bwa mem [fasta.tar from above] [</a:t>
            </a:r>
            <a:r>
              <a:rPr lang="en-US" dirty="0" err="1"/>
              <a:t>fastq</a:t>
            </a:r>
            <a:r>
              <a:rPr lang="en-US" dirty="0"/>
              <a:t>] [options] &gt; [</a:t>
            </a:r>
            <a:r>
              <a:rPr lang="en-US" dirty="0" err="1"/>
              <a:t>sam</a:t>
            </a:r>
            <a:r>
              <a:rPr lang="en-US" dirty="0"/>
              <a:t> file]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4901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153E770-FBF4-279E-361C-484BFB3015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" y="369570"/>
            <a:ext cx="10500360" cy="6118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5570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13537-EB69-FCF2-DD34-EE8F47B1EA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8625"/>
            <a:ext cx="10515600" cy="5748338"/>
          </a:xfrm>
        </p:spPr>
        <p:txBody>
          <a:bodyPr/>
          <a:lstStyle/>
          <a:p>
            <a:r>
              <a:rPr lang="en-US" dirty="0"/>
              <a:t>Example of runs (and errors while we figured out what was wrong…)</a:t>
            </a:r>
          </a:p>
          <a:p>
            <a:endParaRPr lang="en-US" dirty="0"/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86249B83-4AA0-3F4F-33DD-F4761BD2AF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4342" y="972253"/>
            <a:ext cx="3663315" cy="5204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30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2D791-9BCC-4435-96AD-44B3A5913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Difficulties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16BAB6-3CDB-19CF-3CB6-882D0D0B67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Errors for match value of 0</a:t>
            </a:r>
          </a:p>
          <a:p>
            <a:pPr lvl="1"/>
            <a:r>
              <a:rPr lang="en-US" dirty="0"/>
              <a:t>Also checked for other bwa mem tools built via </a:t>
            </a:r>
            <a:r>
              <a:rPr lang="en-US" dirty="0" err="1"/>
              <a:t>Dockerfile</a:t>
            </a:r>
            <a:r>
              <a:rPr lang="en-US" dirty="0"/>
              <a:t> on our local machines and runed via Docker Desktop on Windows Linux-Subsystem</a:t>
            </a:r>
          </a:p>
          <a:p>
            <a:pPr lvl="1"/>
            <a:endParaRPr lang="en-US" dirty="0"/>
          </a:p>
          <a:p>
            <a:r>
              <a:rPr lang="en-US" dirty="0"/>
              <a:t>Match value of zero therefore not taken into account for our program validation</a:t>
            </a:r>
          </a:p>
        </p:txBody>
      </p:sp>
    </p:spTree>
    <p:extLst>
      <p:ext uri="{BB962C8B-B14F-4D97-AF65-F5344CB8AC3E}">
        <p14:creationId xmlns:p14="http://schemas.microsoft.com/office/powerpoint/2010/main" val="15602369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E73E49A-5DC3-F09C-C0C4-0EDE2688A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Results and analysis</a:t>
            </a:r>
          </a:p>
        </p:txBody>
      </p:sp>
    </p:spTree>
    <p:extLst>
      <p:ext uri="{BB962C8B-B14F-4D97-AF65-F5344CB8AC3E}">
        <p14:creationId xmlns:p14="http://schemas.microsoft.com/office/powerpoint/2010/main" val="2862446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35EF6-233C-7B5C-EA03-C0CEC8AAE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6292DE-3AAD-5A96-1DAB-8695B36E4F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 aligner using </a:t>
            </a:r>
            <a:r>
              <a:rPr lang="en-US" dirty="0" err="1"/>
              <a:t>Seed&amp;Extend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FM Index seed queries</a:t>
            </a:r>
          </a:p>
          <a:p>
            <a:pPr lvl="1"/>
            <a:r>
              <a:rPr lang="en-US" dirty="0"/>
              <a:t>Global alignment for the rest</a:t>
            </a:r>
          </a:p>
          <a:p>
            <a:endParaRPr lang="en-US" dirty="0"/>
          </a:p>
          <a:p>
            <a:r>
              <a:rPr lang="en-US" dirty="0"/>
              <a:t>Compare best results against BWA-MEM tool for parameter values</a:t>
            </a:r>
          </a:p>
          <a:p>
            <a:pPr lvl="1"/>
            <a:r>
              <a:rPr lang="en-US" dirty="0"/>
              <a:t>Match [0,1,2]</a:t>
            </a:r>
          </a:p>
          <a:p>
            <a:pPr lvl="1"/>
            <a:r>
              <a:rPr lang="en-US" dirty="0"/>
              <a:t>Mismatch [-3,-2]</a:t>
            </a:r>
          </a:p>
          <a:p>
            <a:pPr lvl="1"/>
            <a:r>
              <a:rPr lang="en-US" dirty="0"/>
              <a:t>Gap [-7,-5]</a:t>
            </a:r>
          </a:p>
        </p:txBody>
      </p:sp>
    </p:spTree>
    <p:extLst>
      <p:ext uri="{BB962C8B-B14F-4D97-AF65-F5344CB8AC3E}">
        <p14:creationId xmlns:p14="http://schemas.microsoft.com/office/powerpoint/2010/main" val="7812992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BED40-7E3C-DAE3-2AE0-EE4F75CC2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Analysis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F4861-31AE-B5B9-CCA1-04EEF19B2C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8203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06640-6A66-5839-9B79-502BE1B8C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C1CF7-C101-5A8A-3517-B45CF2620F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5515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8" name="Picture 7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BCDDFC6F-4803-350F-8416-DEA085AF9F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67" b="13743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661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BC03BC-B115-1DD3-B073-33DA2061C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Our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3956176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57DF6-DC35-1EC3-0DE6-FA21077D4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b="1" dirty="0" err="1"/>
              <a:t>Burrows-Wheeler</a:t>
            </a:r>
            <a:r>
              <a:rPr lang="sr-Latn-RS" b="1" dirty="0"/>
              <a:t> </a:t>
            </a:r>
            <a:r>
              <a:rPr lang="sr-Latn-RS" b="1" dirty="0" err="1"/>
              <a:t>transform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F81ED-6615-4057-FA1C-9A92F78169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err="1"/>
              <a:t>Reversible</a:t>
            </a:r>
            <a:r>
              <a:rPr lang="sr-Latn-RS" dirty="0"/>
              <a:t> string </a:t>
            </a:r>
            <a:r>
              <a:rPr lang="sr-Latn-RS" dirty="0" err="1"/>
              <a:t>permutation</a:t>
            </a:r>
            <a:r>
              <a:rPr lang="sr-Latn-RS" dirty="0"/>
              <a:t> </a:t>
            </a:r>
          </a:p>
          <a:p>
            <a:r>
              <a:rPr lang="sr-Latn-RS" dirty="0" err="1"/>
              <a:t>Usefull</a:t>
            </a:r>
            <a:r>
              <a:rPr lang="sr-Latn-RS" dirty="0"/>
              <a:t> </a:t>
            </a:r>
            <a:r>
              <a:rPr lang="sr-Latn-RS" dirty="0" err="1"/>
              <a:t>for</a:t>
            </a:r>
            <a:r>
              <a:rPr lang="sr-Latn-RS" dirty="0"/>
              <a:t> </a:t>
            </a:r>
            <a:r>
              <a:rPr lang="sr-Latn-RS" dirty="0" err="1"/>
              <a:t>compression</a:t>
            </a:r>
            <a:endParaRPr lang="sr-Latn-RS" dirty="0"/>
          </a:p>
          <a:p>
            <a:r>
              <a:rPr lang="sr-Latn-RS" dirty="0" err="1"/>
              <a:t>First</a:t>
            </a:r>
            <a:r>
              <a:rPr lang="sr-Latn-RS" dirty="0"/>
              <a:t> </a:t>
            </a:r>
            <a:r>
              <a:rPr lang="sr-Latn-RS" dirty="0" err="1"/>
              <a:t>and</a:t>
            </a:r>
            <a:r>
              <a:rPr lang="sr-Latn-RS" dirty="0"/>
              <a:t> last </a:t>
            </a:r>
            <a:r>
              <a:rPr lang="sr-Latn-RS" dirty="0" err="1"/>
              <a:t>column</a:t>
            </a:r>
            <a:r>
              <a:rPr lang="sr-Latn-RS" dirty="0"/>
              <a:t> </a:t>
            </a:r>
            <a:r>
              <a:rPr lang="sr-Latn-RS" dirty="0" err="1"/>
              <a:t>of</a:t>
            </a:r>
            <a:r>
              <a:rPr lang="sr-Latn-RS" dirty="0"/>
              <a:t> BWT </a:t>
            </a:r>
            <a:r>
              <a:rPr lang="sr-Latn-RS" dirty="0" err="1"/>
              <a:t>matrix</a:t>
            </a:r>
            <a:r>
              <a:rPr lang="sr-Latn-RS" dirty="0"/>
              <a:t> </a:t>
            </a:r>
            <a:r>
              <a:rPr lang="sr-Latn-RS" dirty="0" err="1"/>
              <a:t>used</a:t>
            </a:r>
            <a:r>
              <a:rPr lang="sr-Latn-RS" dirty="0"/>
              <a:t> </a:t>
            </a:r>
            <a:r>
              <a:rPr lang="sr-Latn-RS" dirty="0" err="1"/>
              <a:t>for</a:t>
            </a:r>
            <a:r>
              <a:rPr lang="sr-Latn-RS" dirty="0"/>
              <a:t> FM </a:t>
            </a:r>
            <a:r>
              <a:rPr lang="sr-Latn-RS" dirty="0" err="1"/>
              <a:t>index</a:t>
            </a:r>
            <a:r>
              <a:rPr lang="sr-Latn-RS" dirty="0"/>
              <a:t> </a:t>
            </a:r>
            <a:r>
              <a:rPr lang="sr-Latn-RS" dirty="0" err="1"/>
              <a:t>structure</a:t>
            </a:r>
            <a:endParaRPr lang="sr-Latn-RS" dirty="0"/>
          </a:p>
          <a:p>
            <a:endParaRPr lang="en-US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DE015BF5-782E-26AA-6F87-20081BE96A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836" y="3261360"/>
            <a:ext cx="8755380" cy="3596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360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93627-6DE3-09EF-D378-EA0B941F0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err="1"/>
              <a:t>Implementation</a:t>
            </a:r>
            <a:r>
              <a:rPr lang="sr-Latn-RS" dirty="0"/>
              <a:t> </a:t>
            </a:r>
            <a:r>
              <a:rPr lang="sr-Latn-RS" dirty="0" err="1"/>
              <a:t>for</a:t>
            </a:r>
            <a:r>
              <a:rPr lang="sr-Latn-RS" dirty="0"/>
              <a:t> </a:t>
            </a:r>
            <a:r>
              <a:rPr lang="sr-Latn-RS" dirty="0" err="1"/>
              <a:t>the</a:t>
            </a:r>
            <a:r>
              <a:rPr lang="sr-Latn-RS" dirty="0"/>
              <a:t> </a:t>
            </a:r>
            <a:r>
              <a:rPr lang="sr-Latn-RS" dirty="0" err="1"/>
              <a:t>task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6A741-6070-CE8E-B869-4E3C6BA3BC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Traditional implementation given in the classes</a:t>
            </a:r>
            <a:endParaRPr lang="sr-Latn-RS" dirty="0"/>
          </a:p>
          <a:p>
            <a:r>
              <a:rPr lang="en-US" dirty="0"/>
              <a:t>Uses Suffix array </a:t>
            </a:r>
            <a:r>
              <a:rPr lang="it-IT" dirty="0"/>
              <a:t>indexes</a:t>
            </a:r>
          </a:p>
          <a:p>
            <a:pPr marL="457200" lvl="1" indent="0">
              <a:buNone/>
            </a:pPr>
            <a:endParaRPr lang="it-IT" dirty="0"/>
          </a:p>
          <a:p>
            <a:pPr marL="457200" lvl="1" indent="0">
              <a:buNone/>
            </a:pPr>
            <a:endParaRPr lang="it-IT" dirty="0"/>
          </a:p>
          <a:p>
            <a:pPr marL="457200" lvl="1" indent="0">
              <a:buNone/>
            </a:pPr>
            <a:endParaRPr lang="it-IT" dirty="0"/>
          </a:p>
          <a:p>
            <a:pPr marL="457200" lvl="1" indent="0">
              <a:buNone/>
            </a:pPr>
            <a:endParaRPr lang="it-IT" dirty="0"/>
          </a:p>
          <a:p>
            <a:pPr marL="457200" lvl="1" indent="0">
              <a:buNone/>
            </a:pPr>
            <a:endParaRPr lang="it-IT" dirty="0"/>
          </a:p>
          <a:p>
            <a:r>
              <a:rPr lang="it-IT" dirty="0"/>
              <a:t>Only improvement done for code</a:t>
            </a:r>
          </a:p>
          <a:p>
            <a:pPr lvl="1"/>
            <a:r>
              <a:rPr lang="it-IT" dirty="0"/>
              <a:t>Usage of python function </a:t>
            </a:r>
            <a:r>
              <a:rPr lang="it-IT" i="1" dirty="0"/>
              <a:t>sorted(array) </a:t>
            </a:r>
            <a:r>
              <a:rPr lang="it-IT" dirty="0"/>
              <a:t>instead of </a:t>
            </a:r>
            <a:r>
              <a:rPr lang="it-IT" i="1" dirty="0"/>
              <a:t>array.sort() </a:t>
            </a:r>
            <a:r>
              <a:rPr lang="it-IT" dirty="0"/>
              <a:t>– faster for larger strings</a:t>
            </a:r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6F6D241D-7914-423D-E6E2-755230F7E4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" y="2945130"/>
            <a:ext cx="5615940" cy="967740"/>
          </a:xfrm>
          <a:prstGeom prst="rect">
            <a:avLst/>
          </a:prstGeom>
        </p:spPr>
      </p:pic>
      <p:pic>
        <p:nvPicPr>
          <p:cNvPr id="7" name="Picture 6" descr="Table&#10;&#10;Description automatically generated with medium confidence">
            <a:extLst>
              <a:ext uri="{FF2B5EF4-FFF2-40B4-BE49-F238E27FC236}">
                <a16:creationId xmlns:a16="http://schemas.microsoft.com/office/drawing/2014/main" id="{D1447C1F-396C-BFFB-7445-3F500676B7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4640" y="2522220"/>
            <a:ext cx="5067300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999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BB324-3092-44B6-1AF2-874E60580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FM index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378A89-5CEE-0817-BC68-59FA35E28F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Used for fast string querying</a:t>
            </a:r>
          </a:p>
          <a:p>
            <a:pPr lvl="1"/>
            <a:r>
              <a:rPr lang="it-IT" dirty="0"/>
              <a:t>Offline</a:t>
            </a:r>
          </a:p>
          <a:p>
            <a:r>
              <a:rPr lang="it-IT" dirty="0"/>
              <a:t>Traditional implementation given in the classes</a:t>
            </a:r>
          </a:p>
          <a:p>
            <a:pPr lvl="1"/>
            <a:r>
              <a:rPr lang="it-IT" dirty="0"/>
              <a:t>BWT and rest of the FM index structure initialization</a:t>
            </a:r>
          </a:p>
          <a:p>
            <a:pPr lvl="1"/>
            <a:r>
              <a:rPr lang="it-IT" dirty="0"/>
              <a:t>Query algorithm</a:t>
            </a:r>
          </a:p>
          <a:p>
            <a:r>
              <a:rPr lang="it-IT" dirty="0"/>
              <a:t>Structure</a:t>
            </a:r>
          </a:p>
          <a:p>
            <a:pPr lvl="1"/>
            <a:r>
              <a:rPr lang="it-IT" dirty="0"/>
              <a:t>BWT for compressed first column and transformed last column</a:t>
            </a:r>
          </a:p>
          <a:p>
            <a:pPr lvl="1"/>
            <a:r>
              <a:rPr lang="it-IT" dirty="0"/>
              <a:t>Tally matrix for occurences</a:t>
            </a:r>
          </a:p>
          <a:p>
            <a:pPr lvl="1"/>
            <a:r>
              <a:rPr lang="it-IT" dirty="0"/>
              <a:t>C matrix</a:t>
            </a:r>
          </a:p>
          <a:p>
            <a:pPr lvl="1"/>
            <a:r>
              <a:rPr lang="it-IT" dirty="0"/>
              <a:t>Indexes from SA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769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alendar&#10;&#10;Description automatically generated">
            <a:extLst>
              <a:ext uri="{FF2B5EF4-FFF2-40B4-BE49-F238E27FC236}">
                <a16:creationId xmlns:a16="http://schemas.microsoft.com/office/drawing/2014/main" id="{67CA1E09-4DC1-BDE9-6D6B-98BC330B8C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5139" y="660771"/>
            <a:ext cx="6541721" cy="5536457"/>
          </a:xfrm>
        </p:spPr>
      </p:pic>
    </p:spTree>
    <p:extLst>
      <p:ext uri="{BB962C8B-B14F-4D97-AF65-F5344CB8AC3E}">
        <p14:creationId xmlns:p14="http://schemas.microsoft.com/office/powerpoint/2010/main" val="2458762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B08B4E76-F269-22CB-0542-1EE56ACDE5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829" y="1088630"/>
            <a:ext cx="5737860" cy="4899660"/>
          </a:xfrm>
        </p:spPr>
      </p:pic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A7345D6E-4E6B-E3EA-583F-505AF8D9A9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4689" y="1088630"/>
            <a:ext cx="5898439" cy="326020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6522B87-45E9-B01C-7C47-C34A099FA628}"/>
              </a:ext>
            </a:extLst>
          </p:cNvPr>
          <p:cNvSpPr txBox="1"/>
          <p:nvPr/>
        </p:nvSpPr>
        <p:spPr>
          <a:xfrm>
            <a:off x="6224689" y="4793942"/>
            <a:ext cx="5564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Initialization first, query after principle – offline algorithm</a:t>
            </a:r>
          </a:p>
        </p:txBody>
      </p:sp>
    </p:spTree>
    <p:extLst>
      <p:ext uri="{BB962C8B-B14F-4D97-AF65-F5344CB8AC3E}">
        <p14:creationId xmlns:p14="http://schemas.microsoft.com/office/powerpoint/2010/main" val="19162857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0FEB3-5EC3-AFB3-0BB7-72BC4F339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Global alignment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6486E7-F6E7-939D-5AAC-F2376DBD30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Needleman-Wunsch algorithm</a:t>
            </a:r>
          </a:p>
          <a:p>
            <a:endParaRPr lang="en-US" dirty="0"/>
          </a:p>
          <a:p>
            <a:r>
              <a:rPr lang="en-US" dirty="0"/>
              <a:t>Used in the task for alignment score calculations and edit transcripts</a:t>
            </a:r>
          </a:p>
          <a:p>
            <a:endParaRPr lang="en-US" dirty="0"/>
          </a:p>
          <a:p>
            <a:r>
              <a:rPr lang="en-US" dirty="0"/>
              <a:t>Scoring matrix data passed as arguments</a:t>
            </a:r>
          </a:p>
          <a:p>
            <a:r>
              <a:rPr lang="en-US" dirty="0"/>
              <a:t>Main parts:</a:t>
            </a:r>
          </a:p>
          <a:p>
            <a:pPr lvl="1"/>
            <a:r>
              <a:rPr lang="en-US" dirty="0"/>
              <a:t>Scoring matrix</a:t>
            </a:r>
          </a:p>
          <a:p>
            <a:pPr lvl="1"/>
            <a:r>
              <a:rPr lang="en-US" dirty="0"/>
              <a:t>Global alignment</a:t>
            </a:r>
          </a:p>
          <a:p>
            <a:pPr lvl="1"/>
            <a:r>
              <a:rPr lang="en-US" dirty="0"/>
              <a:t>Traceback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496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425</Words>
  <Application>Microsoft Office PowerPoint</Application>
  <PresentationFormat>Widescreen</PresentationFormat>
  <Paragraphs>96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Task 5 </vt:lpstr>
      <vt:lpstr>Goal</vt:lpstr>
      <vt:lpstr>Our implementation</vt:lpstr>
      <vt:lpstr>Burrows-Wheeler transform</vt:lpstr>
      <vt:lpstr>Implementation for the task</vt:lpstr>
      <vt:lpstr>FM index</vt:lpstr>
      <vt:lpstr>PowerPoint Presentation</vt:lpstr>
      <vt:lpstr>PowerPoint Presentation</vt:lpstr>
      <vt:lpstr>Global alignment</vt:lpstr>
      <vt:lpstr>Main program</vt:lpstr>
      <vt:lpstr>Difficulties</vt:lpstr>
      <vt:lpstr>Runs</vt:lpstr>
      <vt:lpstr>PowerPoint Presentation</vt:lpstr>
      <vt:lpstr>BWA MEM</vt:lpstr>
      <vt:lpstr>BWA tool</vt:lpstr>
      <vt:lpstr>PowerPoint Presentation</vt:lpstr>
      <vt:lpstr>PowerPoint Presentation</vt:lpstr>
      <vt:lpstr>Difficulties</vt:lpstr>
      <vt:lpstr>Results and analysis</vt:lpstr>
      <vt:lpstr>Analysis results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 5 </dc:title>
  <dc:creator>Vasilije</dc:creator>
  <cp:lastModifiedBy>Vasilije</cp:lastModifiedBy>
  <cp:revision>3</cp:revision>
  <dcterms:created xsi:type="dcterms:W3CDTF">2022-06-05T20:43:44Z</dcterms:created>
  <dcterms:modified xsi:type="dcterms:W3CDTF">2022-06-05T21:50:03Z</dcterms:modified>
</cp:coreProperties>
</file>