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73" r:id="rId12"/>
    <p:sldId id="278" r:id="rId13"/>
    <p:sldId id="276" r:id="rId14"/>
    <p:sldId id="265" r:id="rId15"/>
    <p:sldId id="279" r:id="rId16"/>
    <p:sldId id="266" r:id="rId17"/>
    <p:sldId id="267" r:id="rId18"/>
    <p:sldId id="277" r:id="rId19"/>
    <p:sldId id="268" r:id="rId20"/>
    <p:sldId id="269" r:id="rId21"/>
    <p:sldId id="28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26ACF-8E2C-4A28-B37F-A667ADE67D49}">
          <p14:sldIdLst>
            <p14:sldId id="256"/>
            <p14:sldId id="274"/>
            <p14:sldId id="275"/>
            <p14:sldId id="257"/>
            <p14:sldId id="258"/>
            <p14:sldId id="259"/>
            <p14:sldId id="260"/>
            <p14:sldId id="262"/>
            <p14:sldId id="263"/>
            <p14:sldId id="264"/>
            <p14:sldId id="273"/>
            <p14:sldId id="278"/>
            <p14:sldId id="276"/>
            <p14:sldId id="265"/>
            <p14:sldId id="279"/>
            <p14:sldId id="266"/>
            <p14:sldId id="267"/>
            <p14:sldId id="277"/>
            <p14:sldId id="268"/>
            <p14:sldId id="269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1 - 2 - 5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Sheet10!$C$2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Sheet10!$B$3:$B$14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Sheet10!$C$3:$C$14</c:f>
              <c:numCache>
                <c:formatCode>General</c:formatCode>
                <c:ptCount val="12"/>
                <c:pt idx="0">
                  <c:v>23</c:v>
                </c:pt>
                <c:pt idx="1">
                  <c:v>56</c:v>
                </c:pt>
                <c:pt idx="2">
                  <c:v>53</c:v>
                </c:pt>
                <c:pt idx="3">
                  <c:v>56</c:v>
                </c:pt>
                <c:pt idx="4">
                  <c:v>39</c:v>
                </c:pt>
                <c:pt idx="5">
                  <c:v>47</c:v>
                </c:pt>
                <c:pt idx="6">
                  <c:v>50</c:v>
                </c:pt>
                <c:pt idx="7">
                  <c:v>45</c:v>
                </c:pt>
                <c:pt idx="8">
                  <c:v>47</c:v>
                </c:pt>
                <c:pt idx="9">
                  <c:v>53</c:v>
                </c:pt>
                <c:pt idx="10">
                  <c:v>53</c:v>
                </c:pt>
                <c:pt idx="11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2B-4349-9D9A-D406EBE86381}"/>
            </c:ext>
          </c:extLst>
        </c:ser>
        <c:ser>
          <c:idx val="1"/>
          <c:order val="1"/>
          <c:tx>
            <c:strRef>
              <c:f>Sheet10!$D$2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Sheet10!$B$3:$B$14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Sheet10!$D$3:$D$14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191</c:v>
                </c:pt>
                <c:pt idx="3">
                  <c:v>76</c:v>
                </c:pt>
                <c:pt idx="4">
                  <c:v>321</c:v>
                </c:pt>
                <c:pt idx="5">
                  <c:v>264</c:v>
                </c:pt>
                <c:pt idx="6">
                  <c:v>187</c:v>
                </c:pt>
                <c:pt idx="7">
                  <c:v>210</c:v>
                </c:pt>
                <c:pt idx="8">
                  <c:v>342</c:v>
                </c:pt>
                <c:pt idx="9">
                  <c:v>129</c:v>
                </c:pt>
                <c:pt idx="10">
                  <c:v>262</c:v>
                </c:pt>
                <c:pt idx="1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2B-4349-9D9A-D406EBE86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753376"/>
        <c:axId val="349754032"/>
      </c:scatterChart>
      <c:valAx>
        <c:axId val="349753376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54032"/>
        <c:crosses val="autoZero"/>
        <c:crossBetween val="midCat"/>
        <c:majorUnit val="1"/>
      </c:valAx>
      <c:valAx>
        <c:axId val="3497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5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1 - 2 - 7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Sheet10!$H$2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Sheet10!$G$3:$G$14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Sheet10!$H$3:$H$14</c:f>
              <c:numCache>
                <c:formatCode>General</c:formatCode>
                <c:ptCount val="12"/>
                <c:pt idx="0">
                  <c:v>7</c:v>
                </c:pt>
                <c:pt idx="1">
                  <c:v>52</c:v>
                </c:pt>
                <c:pt idx="2">
                  <c:v>49</c:v>
                </c:pt>
                <c:pt idx="3">
                  <c:v>52</c:v>
                </c:pt>
                <c:pt idx="4">
                  <c:v>31</c:v>
                </c:pt>
                <c:pt idx="5">
                  <c:v>43</c:v>
                </c:pt>
                <c:pt idx="6">
                  <c:v>46</c:v>
                </c:pt>
                <c:pt idx="7">
                  <c:v>37</c:v>
                </c:pt>
                <c:pt idx="8">
                  <c:v>43</c:v>
                </c:pt>
                <c:pt idx="9">
                  <c:v>49</c:v>
                </c:pt>
                <c:pt idx="10">
                  <c:v>49</c:v>
                </c:pt>
                <c:pt idx="11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7D-4F73-B6FF-F48AF228BD4A}"/>
            </c:ext>
          </c:extLst>
        </c:ser>
        <c:ser>
          <c:idx val="1"/>
          <c:order val="1"/>
          <c:tx>
            <c:strRef>
              <c:f>Sheet10!$I$2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Sheet10!$G$3:$G$14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Sheet10!$I$3:$I$14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239</c:v>
                </c:pt>
                <c:pt idx="3">
                  <c:v>76</c:v>
                </c:pt>
                <c:pt idx="4">
                  <c:v>423</c:v>
                </c:pt>
                <c:pt idx="5">
                  <c:v>342</c:v>
                </c:pt>
                <c:pt idx="6">
                  <c:v>233</c:v>
                </c:pt>
                <c:pt idx="7">
                  <c:v>266</c:v>
                </c:pt>
                <c:pt idx="8">
                  <c:v>454</c:v>
                </c:pt>
                <c:pt idx="9">
                  <c:v>151</c:v>
                </c:pt>
                <c:pt idx="10">
                  <c:v>340</c:v>
                </c:pt>
                <c:pt idx="11">
                  <c:v>196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7D-4F73-B6FF-F48AF228B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846520"/>
        <c:axId val="476845536"/>
      </c:scatterChart>
      <c:valAx>
        <c:axId val="476846520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45536"/>
        <c:crosses val="autoZero"/>
        <c:crossBetween val="midCat"/>
        <c:majorUnit val="1"/>
      </c:valAx>
      <c:valAx>
        <c:axId val="47684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46520"/>
        <c:crossesAt val="0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1 - 3 - 5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Sheet10!$C$17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Sheet10!$B$18:$B$29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Sheet10!$C$18:$C$29</c:f>
              <c:numCache>
                <c:formatCode>General</c:formatCode>
                <c:ptCount val="12"/>
                <c:pt idx="0">
                  <c:v>23</c:v>
                </c:pt>
                <c:pt idx="1">
                  <c:v>56</c:v>
                </c:pt>
                <c:pt idx="2">
                  <c:v>52</c:v>
                </c:pt>
                <c:pt idx="3">
                  <c:v>56</c:v>
                </c:pt>
                <c:pt idx="4">
                  <c:v>37</c:v>
                </c:pt>
                <c:pt idx="5">
                  <c:v>44</c:v>
                </c:pt>
                <c:pt idx="6">
                  <c:v>48</c:v>
                </c:pt>
                <c:pt idx="7">
                  <c:v>45</c:v>
                </c:pt>
                <c:pt idx="8">
                  <c:v>44</c:v>
                </c:pt>
                <c:pt idx="9">
                  <c:v>52</c:v>
                </c:pt>
                <c:pt idx="10">
                  <c:v>52</c:v>
                </c:pt>
                <c:pt idx="11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64-4DB3-AD28-5AE51E67EC2A}"/>
            </c:ext>
          </c:extLst>
        </c:ser>
        <c:ser>
          <c:idx val="1"/>
          <c:order val="1"/>
          <c:tx>
            <c:strRef>
              <c:f>Sheet10!$D$17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Sheet10!$B$18:$B$29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Sheet10!$D$18:$D$29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212</c:v>
                </c:pt>
                <c:pt idx="3">
                  <c:v>76</c:v>
                </c:pt>
                <c:pt idx="4">
                  <c:v>367</c:v>
                </c:pt>
                <c:pt idx="5">
                  <c:v>299</c:v>
                </c:pt>
                <c:pt idx="6">
                  <c:v>207</c:v>
                </c:pt>
                <c:pt idx="7">
                  <c:v>234</c:v>
                </c:pt>
                <c:pt idx="8">
                  <c:v>389</c:v>
                </c:pt>
                <c:pt idx="9">
                  <c:v>138</c:v>
                </c:pt>
                <c:pt idx="10">
                  <c:v>299</c:v>
                </c:pt>
                <c:pt idx="11">
                  <c:v>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64-4DB3-AD28-5AE51E67E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424152"/>
        <c:axId val="350417592"/>
      </c:scatterChart>
      <c:valAx>
        <c:axId val="35042415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17592"/>
        <c:crosses val="autoZero"/>
        <c:crossBetween val="midCat"/>
        <c:majorUnit val="1"/>
      </c:valAx>
      <c:valAx>
        <c:axId val="35041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24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1 - 3 - 7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Sheet10!$H$17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Sheet10!$G$18:$G$29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Sheet10!$H$18:$H$29</c:f>
              <c:numCache>
                <c:formatCode>General</c:formatCode>
                <c:ptCount val="12"/>
                <c:pt idx="0">
                  <c:v>7</c:v>
                </c:pt>
                <c:pt idx="1">
                  <c:v>52</c:v>
                </c:pt>
                <c:pt idx="2">
                  <c:v>48</c:v>
                </c:pt>
                <c:pt idx="3">
                  <c:v>52</c:v>
                </c:pt>
                <c:pt idx="4">
                  <c:v>29</c:v>
                </c:pt>
                <c:pt idx="5">
                  <c:v>40</c:v>
                </c:pt>
                <c:pt idx="6">
                  <c:v>44</c:v>
                </c:pt>
                <c:pt idx="7">
                  <c:v>37</c:v>
                </c:pt>
                <c:pt idx="8">
                  <c:v>40</c:v>
                </c:pt>
                <c:pt idx="9">
                  <c:v>48</c:v>
                </c:pt>
                <c:pt idx="10">
                  <c:v>48</c:v>
                </c:pt>
                <c:pt idx="11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33-47AF-B691-DD9B28B366E7}"/>
            </c:ext>
          </c:extLst>
        </c:ser>
        <c:ser>
          <c:idx val="1"/>
          <c:order val="1"/>
          <c:tx>
            <c:strRef>
              <c:f>Sheet10!$I$17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Sheet10!$G$18:$G$29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Sheet10!$I$18:$I$29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259</c:v>
                </c:pt>
                <c:pt idx="3">
                  <c:v>76</c:v>
                </c:pt>
                <c:pt idx="4">
                  <c:v>469</c:v>
                </c:pt>
                <c:pt idx="5">
                  <c:v>377</c:v>
                </c:pt>
                <c:pt idx="6">
                  <c:v>253</c:v>
                </c:pt>
                <c:pt idx="7">
                  <c:v>289</c:v>
                </c:pt>
                <c:pt idx="8">
                  <c:v>501</c:v>
                </c:pt>
                <c:pt idx="9">
                  <c:v>160</c:v>
                </c:pt>
                <c:pt idx="10">
                  <c:v>377</c:v>
                </c:pt>
                <c:pt idx="1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33-47AF-B691-DD9B28B36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61888"/>
        <c:axId val="512859592"/>
      </c:scatterChart>
      <c:valAx>
        <c:axId val="512861888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59592"/>
        <c:crosses val="autoZero"/>
        <c:crossBetween val="midCat"/>
        <c:majorUnit val="1"/>
      </c:valAx>
      <c:valAx>
        <c:axId val="5128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1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</a:t>
            </a:r>
            <a:r>
              <a:rPr lang="en-US" baseline="0"/>
              <a:t> - 2 - 5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Sheet10!$C$32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Sheet10!$B$33:$B$44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Sheet10!$C$33:$C$44</c:f>
              <c:numCache>
                <c:formatCode>General</c:formatCode>
                <c:ptCount val="12"/>
                <c:pt idx="0">
                  <c:v>86</c:v>
                </c:pt>
                <c:pt idx="1">
                  <c:v>102</c:v>
                </c:pt>
                <c:pt idx="2">
                  <c:v>118</c:v>
                </c:pt>
                <c:pt idx="3">
                  <c:v>122</c:v>
                </c:pt>
                <c:pt idx="4">
                  <c:v>102</c:v>
                </c:pt>
                <c:pt idx="5">
                  <c:v>110</c:v>
                </c:pt>
                <c:pt idx="6">
                  <c:v>114</c:v>
                </c:pt>
                <c:pt idx="7">
                  <c:v>110</c:v>
                </c:pt>
                <c:pt idx="8">
                  <c:v>110</c:v>
                </c:pt>
                <c:pt idx="9">
                  <c:v>118</c:v>
                </c:pt>
                <c:pt idx="10">
                  <c:v>118</c:v>
                </c:pt>
                <c:pt idx="11">
                  <c:v>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27-44C1-A03C-4F61AB6B4C78}"/>
            </c:ext>
          </c:extLst>
        </c:ser>
        <c:ser>
          <c:idx val="1"/>
          <c:order val="1"/>
          <c:tx>
            <c:strRef>
              <c:f>Sheet10!$D$32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Sheet10!$B$33:$B$44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Sheet10!$D$33:$D$44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224</c:v>
                </c:pt>
                <c:pt idx="3">
                  <c:v>152</c:v>
                </c:pt>
                <c:pt idx="4">
                  <c:v>305</c:v>
                </c:pt>
                <c:pt idx="5">
                  <c:v>269</c:v>
                </c:pt>
                <c:pt idx="6">
                  <c:v>221</c:v>
                </c:pt>
                <c:pt idx="7">
                  <c:v>236</c:v>
                </c:pt>
                <c:pt idx="8">
                  <c:v>320</c:v>
                </c:pt>
                <c:pt idx="9">
                  <c:v>185</c:v>
                </c:pt>
                <c:pt idx="10">
                  <c:v>269</c:v>
                </c:pt>
                <c:pt idx="11">
                  <c:v>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27-44C1-A03C-4F61AB6B4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88416"/>
        <c:axId val="508997272"/>
      </c:scatterChart>
      <c:valAx>
        <c:axId val="508988416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97272"/>
        <c:crosses val="autoZero"/>
        <c:crossBetween val="midCat"/>
        <c:majorUnit val="1"/>
      </c:valAx>
      <c:valAx>
        <c:axId val="50899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88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2 - 2 - 7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Sheet10!$H$32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Sheet10!$G$33:$G$44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Sheet10!$H$33:$H$44</c:f>
              <c:numCache>
                <c:formatCode>General</c:formatCode>
                <c:ptCount val="12"/>
                <c:pt idx="0">
                  <c:v>70</c:v>
                </c:pt>
                <c:pt idx="1">
                  <c:v>94</c:v>
                </c:pt>
                <c:pt idx="2">
                  <c:v>114</c:v>
                </c:pt>
                <c:pt idx="3">
                  <c:v>118</c:v>
                </c:pt>
                <c:pt idx="4">
                  <c:v>94</c:v>
                </c:pt>
                <c:pt idx="5">
                  <c:v>106</c:v>
                </c:pt>
                <c:pt idx="6">
                  <c:v>110</c:v>
                </c:pt>
                <c:pt idx="7">
                  <c:v>102</c:v>
                </c:pt>
                <c:pt idx="8">
                  <c:v>106</c:v>
                </c:pt>
                <c:pt idx="9">
                  <c:v>114</c:v>
                </c:pt>
                <c:pt idx="10">
                  <c:v>114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76-4A72-9E6E-CFB7065051EE}"/>
            </c:ext>
          </c:extLst>
        </c:ser>
        <c:ser>
          <c:idx val="1"/>
          <c:order val="1"/>
          <c:tx>
            <c:strRef>
              <c:f>Sheet10!$I$32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Sheet10!$G$33:$G$44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Sheet10!$I$33:$I$44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272</c:v>
                </c:pt>
                <c:pt idx="3">
                  <c:v>152</c:v>
                </c:pt>
                <c:pt idx="4">
                  <c:v>407</c:v>
                </c:pt>
                <c:pt idx="5">
                  <c:v>347</c:v>
                </c:pt>
                <c:pt idx="6">
                  <c:v>267</c:v>
                </c:pt>
                <c:pt idx="7">
                  <c:v>292</c:v>
                </c:pt>
                <c:pt idx="8">
                  <c:v>432</c:v>
                </c:pt>
                <c:pt idx="9">
                  <c:v>207</c:v>
                </c:pt>
                <c:pt idx="10">
                  <c:v>347</c:v>
                </c:pt>
                <c:pt idx="11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76-4A72-9E6E-CFB70650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71072"/>
        <c:axId val="512865824"/>
      </c:scatterChart>
      <c:valAx>
        <c:axId val="51287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5824"/>
        <c:crosses val="autoZero"/>
        <c:crossBetween val="midCat"/>
      </c:valAx>
      <c:valAx>
        <c:axId val="51286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71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2 - 3 - 5 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Sheet10!$C$47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Sheet10!$B$48:$B$59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Sheet10!$C$48:$C$59</c:f>
              <c:numCache>
                <c:formatCode>General</c:formatCode>
                <c:ptCount val="12"/>
                <c:pt idx="0">
                  <c:v>86</c:v>
                </c:pt>
                <c:pt idx="1">
                  <c:v>122</c:v>
                </c:pt>
                <c:pt idx="2">
                  <c:v>117</c:v>
                </c:pt>
                <c:pt idx="3">
                  <c:v>122</c:v>
                </c:pt>
                <c:pt idx="4">
                  <c:v>100</c:v>
                </c:pt>
                <c:pt idx="5">
                  <c:v>107</c:v>
                </c:pt>
                <c:pt idx="6">
                  <c:v>112</c:v>
                </c:pt>
                <c:pt idx="7">
                  <c:v>110</c:v>
                </c:pt>
                <c:pt idx="8">
                  <c:v>107</c:v>
                </c:pt>
                <c:pt idx="9">
                  <c:v>117</c:v>
                </c:pt>
                <c:pt idx="10">
                  <c:v>117</c:v>
                </c:pt>
                <c:pt idx="11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98-4E87-A62B-D8029B72CCE5}"/>
            </c:ext>
          </c:extLst>
        </c:ser>
        <c:ser>
          <c:idx val="1"/>
          <c:order val="1"/>
          <c:tx>
            <c:strRef>
              <c:f>Sheet10!$D$47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Sheet10!$B$48:$B$59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Sheet10!$D$48:$D$59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243</c:v>
                </c:pt>
                <c:pt idx="3">
                  <c:v>152</c:v>
                </c:pt>
                <c:pt idx="4">
                  <c:v>342</c:v>
                </c:pt>
                <c:pt idx="5">
                  <c:v>299</c:v>
                </c:pt>
                <c:pt idx="6">
                  <c:v>240</c:v>
                </c:pt>
                <c:pt idx="7">
                  <c:v>257</c:v>
                </c:pt>
                <c:pt idx="8">
                  <c:v>356</c:v>
                </c:pt>
                <c:pt idx="9">
                  <c:v>194</c:v>
                </c:pt>
                <c:pt idx="10">
                  <c:v>296</c:v>
                </c:pt>
                <c:pt idx="11">
                  <c:v>218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98-4E87-A62B-D8029B72C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70704"/>
        <c:axId val="508977264"/>
      </c:scatterChart>
      <c:valAx>
        <c:axId val="508970704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7264"/>
        <c:crosses val="autoZero"/>
        <c:crossBetween val="midCat"/>
        <c:majorUnit val="1"/>
      </c:valAx>
      <c:valAx>
        <c:axId val="5089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</a:t>
            </a:r>
            <a:r>
              <a:rPr lang="en-US" baseline="0"/>
              <a:t> - 3 - 7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Sheet10!$H$47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Sheet10!$G$48:$G$59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Sheet10!$H$48:$H$59</c:f>
              <c:numCache>
                <c:formatCode>General</c:formatCode>
                <c:ptCount val="12"/>
                <c:pt idx="0">
                  <c:v>70</c:v>
                </c:pt>
                <c:pt idx="1">
                  <c:v>118</c:v>
                </c:pt>
                <c:pt idx="2">
                  <c:v>113</c:v>
                </c:pt>
                <c:pt idx="3">
                  <c:v>118</c:v>
                </c:pt>
                <c:pt idx="4">
                  <c:v>92</c:v>
                </c:pt>
                <c:pt idx="5">
                  <c:v>103</c:v>
                </c:pt>
                <c:pt idx="6">
                  <c:v>108</c:v>
                </c:pt>
                <c:pt idx="7">
                  <c:v>102</c:v>
                </c:pt>
                <c:pt idx="8">
                  <c:v>103</c:v>
                </c:pt>
                <c:pt idx="9">
                  <c:v>113</c:v>
                </c:pt>
                <c:pt idx="10">
                  <c:v>113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98-449B-B902-7A175064315E}"/>
            </c:ext>
          </c:extLst>
        </c:ser>
        <c:ser>
          <c:idx val="1"/>
          <c:order val="1"/>
          <c:tx>
            <c:strRef>
              <c:f>Sheet10!$I$47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Sheet10!$G$48:$G$59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Sheet10!$I$48:$I$59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291</c:v>
                </c:pt>
                <c:pt idx="3">
                  <c:v>152</c:v>
                </c:pt>
                <c:pt idx="4">
                  <c:v>444</c:v>
                </c:pt>
                <c:pt idx="5">
                  <c:v>377</c:v>
                </c:pt>
                <c:pt idx="6">
                  <c:v>286</c:v>
                </c:pt>
                <c:pt idx="7">
                  <c:v>313</c:v>
                </c:pt>
                <c:pt idx="8">
                  <c:v>470</c:v>
                </c:pt>
                <c:pt idx="9">
                  <c:v>216</c:v>
                </c:pt>
                <c:pt idx="10">
                  <c:v>374</c:v>
                </c:pt>
                <c:pt idx="11">
                  <c:v>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98-449B-B902-7A1750643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651272"/>
        <c:axId val="481647336"/>
      </c:scatterChart>
      <c:valAx>
        <c:axId val="48165127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47336"/>
        <c:crosses val="autoZero"/>
        <c:crossBetween val="midCat"/>
        <c:majorUnit val="1"/>
      </c:valAx>
      <c:valAx>
        <c:axId val="48164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51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9E75-2411-B29F-8C56-DFFB6C3B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02B41-6A6C-9FCA-5CA2-79EF8BE90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E8C-954E-2F8F-F12D-B6C61FCC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98CF-9198-C979-86A7-E1405A5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A174-0B31-3FD6-625B-4B1658D1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950A-E1A7-7E6D-42F5-844F3E4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7FFB-F27B-0287-686C-3FF1BB5C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AEB-E8F3-31E5-A49E-B4BA4147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E313-0321-4970-6192-F548B39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B797-A76B-ADB2-535A-3795CEC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F0B5-4966-1C81-7F01-99A4D736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16A7-DC99-4668-17BB-6254C120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BFD3-833E-55DF-2215-1F942F1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A2A9-39B5-D7B7-F849-53BDE74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4D68-02D8-37E9-7103-2AA93AC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3BA-9805-76DC-1827-849EC13E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6B73-73C3-60D3-D8C8-CF458EF9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AB-2D8F-D49A-FC92-3A17247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C999-8F04-BD35-213C-2469F060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F6A9-4B3D-2A4C-7DA9-CC6F28E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A00-1A29-9DC5-7F60-2514D9C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258A-B003-9A0B-69F0-449F2BB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4578-8711-436B-71FF-BB1F1E8D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E2D-4AE5-9EB2-B647-F5A4B57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70FE-9800-2B93-0687-A3E8E404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99F-EFB8-5EED-E712-4855748C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4AE6-8809-F6D6-3767-5409B46E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4ADEA-B845-B42C-FD2A-94244F8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1AEA-0F36-4833-0310-FAFD6DF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BA36-5EBA-39C5-D466-8745B405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A745-95DC-0E42-D461-9DD4150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BD82-14C9-CF6A-0A82-D422D018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2ADC-975A-6CF5-BF9A-D06BD745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79B7-1F9E-8474-5C3F-4CFB7B0F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131B6-12C0-EA28-A043-9E52B389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3A0F7-EBCF-62B2-6EC7-657CD86C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678BB-54E5-405F-91F2-53A33F9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EA8D2-722D-3731-F5A7-68A7D9ED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25CCB-1035-2B0E-B74D-E425457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5EC-1116-2BE8-2885-C74261D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2065-BE61-9A7E-0895-73F36743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9A66D-16E0-8400-7D68-19332E99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B4B9B-7E6A-945E-60FC-EC4C914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2C3B-1C9C-5580-3B46-A2ABC59C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FF34C-8EDA-7212-2EFF-1C2DF53B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0D2D-4443-DC7E-3F9E-99A60C1B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2D4C-80D9-C905-2C4E-E6603C6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C83B-A22F-894B-F818-F6C52B4A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9F1F-BFCC-9A91-32EB-30D8FFDF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8D27-914F-CBCE-F9EC-26A965F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E1DE-7B73-E6A6-14A7-0B79D10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C136-9178-00A1-4154-F58E2D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0220-6E83-94D8-01CC-2A35B10F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CE5C4-B0C5-D623-B23C-66488692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5DE1-9195-FFDA-6244-C25DAE2C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B2D0-9EC3-174E-3537-5F2974D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B554-E44A-55E8-7D89-87A9DDE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FDD5-5EF8-F79C-DD25-FB6C82F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F9A3C-3D65-4A2B-CAA8-74FD998B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3955-8F91-D66E-0309-43658D42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F4DA-213E-DE66-083C-B14D4E30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A5D1-721B-6019-0480-3700B4BD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76C7-C5AD-9593-F434-CD5B8457B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 5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18280-85CD-F247-E25D-AB0B49CC7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informatics</a:t>
            </a:r>
          </a:p>
          <a:p>
            <a:pPr algn="l"/>
            <a:r>
              <a:rPr lang="sr-Latn-RS" dirty="0"/>
              <a:t>Jelena Dubak</a:t>
            </a:r>
            <a:r>
              <a:rPr lang="en-US" dirty="0"/>
              <a:t> 2020/3256</a:t>
            </a:r>
            <a:endParaRPr lang="sr-Latn-RS" dirty="0"/>
          </a:p>
          <a:p>
            <a:pPr algn="l"/>
            <a:r>
              <a:rPr lang="sr-Latn-RS" dirty="0"/>
              <a:t>Vasilije </a:t>
            </a:r>
            <a:r>
              <a:rPr lang="sr-Latn-RS" dirty="0" err="1"/>
              <a:t>Becić</a:t>
            </a:r>
            <a:r>
              <a:rPr lang="sr-Latn-RS" dirty="0"/>
              <a:t>  2020/3201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94-4911-9A1D-37E5-3105591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E7-CFD2-733E-D33C-2435D67E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files given by the task ran too slow and used too much memory</a:t>
            </a:r>
          </a:p>
          <a:p>
            <a:endParaRPr lang="en-US" dirty="0"/>
          </a:p>
          <a:p>
            <a:pPr lvl="1"/>
            <a:r>
              <a:rPr lang="en-US" dirty="0"/>
              <a:t>Seen on local environment (our laptops)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seen on Seven Bridges Cancer Genomics Cloud platform (CGC)</a:t>
            </a:r>
          </a:p>
          <a:p>
            <a:pPr lvl="2"/>
            <a:r>
              <a:rPr lang="en-US" dirty="0"/>
              <a:t>Ran via Data Cruncher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AF7-A1E5-DEE4-6E35-99B9BB5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43C1-536B-4715-BEA9-0AC8FD4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test files used for analysis</a:t>
            </a:r>
          </a:p>
          <a:p>
            <a:pPr lvl="1"/>
            <a:r>
              <a:rPr lang="en-US" dirty="0"/>
              <a:t>Found on CGC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 for task parameters on CGC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validation, only best scores taken into account</a:t>
            </a:r>
          </a:p>
          <a:p>
            <a:pPr lvl="1"/>
            <a:r>
              <a:rPr lang="en-US" dirty="0"/>
              <a:t>Results stored in the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3AED7-2410-109D-8D0B-597EB2DA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97463"/>
            <a:ext cx="11334750" cy="48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36C-BEDA-710A-BCDD-73F08C69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BWA MEM</a:t>
            </a:r>
          </a:p>
        </p:txBody>
      </p:sp>
    </p:spTree>
    <p:extLst>
      <p:ext uri="{BB962C8B-B14F-4D97-AF65-F5344CB8AC3E}">
        <p14:creationId xmlns:p14="http://schemas.microsoft.com/office/powerpoint/2010/main" val="328578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FBF-80E2-0361-8774-2EF6F27D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5B4-F705-D7BF-2C60-A87CE170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 platform tools</a:t>
            </a:r>
          </a:p>
          <a:p>
            <a:endParaRPr lang="en-US" dirty="0"/>
          </a:p>
          <a:p>
            <a:pPr lvl="1"/>
            <a:r>
              <a:rPr lang="en-US" dirty="0"/>
              <a:t>BWA INDEX</a:t>
            </a:r>
          </a:p>
          <a:p>
            <a:pPr lvl="2"/>
            <a:r>
              <a:rPr lang="en-US" dirty="0"/>
              <a:t>bwa index [</a:t>
            </a:r>
            <a:r>
              <a:rPr lang="en-US" dirty="0" err="1"/>
              <a:t>fasta</a:t>
            </a:r>
            <a:r>
              <a:rPr lang="en-US" dirty="0"/>
              <a:t> file]</a:t>
            </a:r>
          </a:p>
          <a:p>
            <a:pPr lvl="2"/>
            <a:r>
              <a:rPr lang="en-US" dirty="0"/>
              <a:t>Output: tar for </a:t>
            </a:r>
            <a:r>
              <a:rPr lang="en-US" dirty="0" err="1"/>
              <a:t>fasta</a:t>
            </a:r>
            <a:r>
              <a:rPr lang="en-US" dirty="0"/>
              <a:t> file with its index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BWA MEM Bundle</a:t>
            </a:r>
          </a:p>
          <a:p>
            <a:pPr lvl="2"/>
            <a:r>
              <a:rPr lang="en-US" dirty="0"/>
              <a:t>bwa mem [fasta.tar from above] [</a:t>
            </a:r>
            <a:r>
              <a:rPr lang="en-US" dirty="0" err="1"/>
              <a:t>fastq</a:t>
            </a:r>
            <a:r>
              <a:rPr lang="en-US" dirty="0"/>
              <a:t>] [options] &gt; [</a:t>
            </a:r>
            <a:r>
              <a:rPr lang="en-US" dirty="0" err="1"/>
              <a:t>sam</a:t>
            </a:r>
            <a:r>
              <a:rPr lang="en-US" dirty="0"/>
              <a:t> file]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53E770-FBF4-279E-361C-484BFB30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369570"/>
            <a:ext cx="1050036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537-EB69-FCF2-DD34-EE8F4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r>
              <a:rPr lang="en-US" dirty="0"/>
              <a:t>Example of runs (and errors while we figured out what was wrong…)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249B83-4AA0-3F4F-33DD-F4761BD2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42" y="839541"/>
            <a:ext cx="3663315" cy="53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791-9BCC-4435-96AD-44B3A59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BAB6-3CDB-19CF-3CB6-882D0D0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for match value of 0</a:t>
            </a:r>
          </a:p>
          <a:p>
            <a:pPr lvl="1"/>
            <a:r>
              <a:rPr lang="en-US" dirty="0"/>
              <a:t>Also checked for other bwa mem tools built via </a:t>
            </a:r>
            <a:r>
              <a:rPr lang="en-US" dirty="0" err="1"/>
              <a:t>Dockerfile</a:t>
            </a:r>
            <a:r>
              <a:rPr lang="en-US" dirty="0"/>
              <a:t> on our local machines and ran via Docker Desktop on Windows Linux-Subsystem</a:t>
            </a:r>
          </a:p>
          <a:p>
            <a:pPr lvl="1"/>
            <a:endParaRPr lang="en-US" dirty="0"/>
          </a:p>
          <a:p>
            <a:r>
              <a:rPr lang="en-US" dirty="0"/>
              <a:t>Match value of zero therefore not taken into account for our program validation</a:t>
            </a:r>
          </a:p>
        </p:txBody>
      </p:sp>
    </p:spTree>
    <p:extLst>
      <p:ext uri="{BB962C8B-B14F-4D97-AF65-F5344CB8AC3E}">
        <p14:creationId xmlns:p14="http://schemas.microsoft.com/office/powerpoint/2010/main" val="15602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3E49A-5DC3-F09C-C0C4-0EDE2688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6244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61-31AE-B5B9-CCA1-04EEF19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Legend: (match-mismatch-gap)</a:t>
            </a:r>
          </a:p>
          <a:p>
            <a:endParaRPr lang="en-US" dirty="0"/>
          </a:p>
          <a:p>
            <a:r>
              <a:rPr lang="en-US" dirty="0"/>
              <a:t>Results for 12 random taken reads (all other are more or less similar)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2DE-3AAD-5A96-1DAB-8695B36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aligner using </a:t>
            </a:r>
            <a:r>
              <a:rPr lang="en-US" b="1" i="1" dirty="0" err="1"/>
              <a:t>Seed&amp;Extend</a:t>
            </a:r>
            <a:r>
              <a:rPr lang="en-US" b="1" i="1" dirty="0"/>
              <a:t> </a:t>
            </a:r>
          </a:p>
          <a:p>
            <a:pPr lvl="1"/>
            <a:r>
              <a:rPr lang="en-US" dirty="0"/>
              <a:t>FM Index with BWT seed queries</a:t>
            </a:r>
          </a:p>
          <a:p>
            <a:pPr lvl="1"/>
            <a:r>
              <a:rPr lang="en-US" dirty="0"/>
              <a:t>Global alignment for the rest</a:t>
            </a:r>
          </a:p>
          <a:p>
            <a:endParaRPr lang="en-US" dirty="0"/>
          </a:p>
          <a:p>
            <a:r>
              <a:rPr lang="en-US" dirty="0"/>
              <a:t>Compare best results against </a:t>
            </a:r>
            <a:r>
              <a:rPr lang="en-US" b="1" i="1" dirty="0"/>
              <a:t>BWA-MEM tool </a:t>
            </a:r>
            <a:r>
              <a:rPr lang="en-US" dirty="0"/>
              <a:t>for parameter values</a:t>
            </a:r>
          </a:p>
          <a:p>
            <a:pPr lvl="1"/>
            <a:r>
              <a:rPr lang="en-US" dirty="0"/>
              <a:t>Match [0,1,2]</a:t>
            </a:r>
          </a:p>
          <a:p>
            <a:pPr lvl="1"/>
            <a:r>
              <a:rPr lang="en-US" dirty="0"/>
              <a:t>Mismatch [-3,-2]</a:t>
            </a:r>
          </a:p>
          <a:p>
            <a:pPr lvl="1"/>
            <a:r>
              <a:rPr lang="en-US" dirty="0"/>
              <a:t>Gap [-7,-5]</a:t>
            </a:r>
          </a:p>
        </p:txBody>
      </p:sp>
    </p:spTree>
    <p:extLst>
      <p:ext uri="{BB962C8B-B14F-4D97-AF65-F5344CB8AC3E}">
        <p14:creationId xmlns:p14="http://schemas.microsoft.com/office/powerpoint/2010/main" val="7812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044690"/>
              </p:ext>
            </p:extLst>
          </p:nvPr>
        </p:nvGraphicFramePr>
        <p:xfrm>
          <a:off x="1137822" y="292169"/>
          <a:ext cx="4693142" cy="3010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62333"/>
              </p:ext>
            </p:extLst>
          </p:nvPr>
        </p:nvGraphicFramePr>
        <p:xfrm>
          <a:off x="6361035" y="286342"/>
          <a:ext cx="4693143" cy="301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00462"/>
              </p:ext>
            </p:extLst>
          </p:nvPr>
        </p:nvGraphicFramePr>
        <p:xfrm>
          <a:off x="1137821" y="3638550"/>
          <a:ext cx="4693143" cy="292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53118"/>
              </p:ext>
            </p:extLst>
          </p:nvPr>
        </p:nvGraphicFramePr>
        <p:xfrm>
          <a:off x="6361034" y="3638551"/>
          <a:ext cx="4693143" cy="292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1455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8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471776"/>
              </p:ext>
            </p:extLst>
          </p:nvPr>
        </p:nvGraphicFramePr>
        <p:xfrm>
          <a:off x="1283299" y="375556"/>
          <a:ext cx="4572000" cy="29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8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219775"/>
              </p:ext>
            </p:extLst>
          </p:nvPr>
        </p:nvGraphicFramePr>
        <p:xfrm>
          <a:off x="6336701" y="375556"/>
          <a:ext cx="4572000" cy="295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685307"/>
              </p:ext>
            </p:extLst>
          </p:nvPr>
        </p:nvGraphicFramePr>
        <p:xfrm>
          <a:off x="1283299" y="3593184"/>
          <a:ext cx="4572000" cy="29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8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265206"/>
              </p:ext>
            </p:extLst>
          </p:nvPr>
        </p:nvGraphicFramePr>
        <p:xfrm>
          <a:off x="6336701" y="3593184"/>
          <a:ext cx="4572000" cy="29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912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DFC6F-4803-350F-8416-DEA085AF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1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C03BC-B115-1DD3-B073-33DA2061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561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7DF6-DC35-1EC3-0DE6-FA21077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err="1"/>
              <a:t>Burrows-Wheeler</a:t>
            </a:r>
            <a:r>
              <a:rPr lang="sr-Latn-RS" b="1" dirty="0"/>
              <a:t> </a:t>
            </a:r>
            <a:r>
              <a:rPr lang="sr-Latn-RS" b="1" dirty="0" err="1"/>
              <a:t>transform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1ED-6615-4057-FA1C-9A92F781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Reversible</a:t>
            </a:r>
            <a:r>
              <a:rPr lang="sr-Latn-RS" dirty="0"/>
              <a:t> string </a:t>
            </a:r>
            <a:r>
              <a:rPr lang="sr-Latn-RS" dirty="0" err="1"/>
              <a:t>permutation</a:t>
            </a:r>
            <a:r>
              <a:rPr lang="sr-Latn-RS" dirty="0"/>
              <a:t> </a:t>
            </a:r>
          </a:p>
          <a:p>
            <a:r>
              <a:rPr lang="sr-Latn-RS" dirty="0" err="1"/>
              <a:t>Usefull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compression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last </a:t>
            </a:r>
            <a:r>
              <a:rPr lang="sr-Latn-RS" dirty="0" err="1"/>
              <a:t>column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BWT </a:t>
            </a:r>
            <a:r>
              <a:rPr lang="sr-Latn-RS" dirty="0" err="1"/>
              <a:t>matrix</a:t>
            </a:r>
            <a:r>
              <a:rPr lang="sr-Latn-RS" dirty="0"/>
              <a:t>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FM </a:t>
            </a:r>
            <a:r>
              <a:rPr lang="sr-Latn-RS" dirty="0" err="1"/>
              <a:t>index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015BF5-782E-26AA-6F87-20081BE9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6" y="3261360"/>
            <a:ext cx="875538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3627-6DE3-09EF-D378-EA0B941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Implementation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A741-6070-CE8E-B869-4E3C6BA3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Traditional implementation given in the classes</a:t>
            </a:r>
            <a:endParaRPr lang="sr-Latn-RS" dirty="0"/>
          </a:p>
          <a:p>
            <a:r>
              <a:rPr lang="en-US" dirty="0"/>
              <a:t>Uses Suffix array </a:t>
            </a:r>
            <a:r>
              <a:rPr lang="it-IT" dirty="0"/>
              <a:t>indexes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Only improvement done for code</a:t>
            </a:r>
          </a:p>
          <a:p>
            <a:pPr lvl="1"/>
            <a:r>
              <a:rPr lang="it-IT" dirty="0"/>
              <a:t>Usage of python function </a:t>
            </a:r>
            <a:r>
              <a:rPr lang="it-IT" i="1" dirty="0"/>
              <a:t>sorted(array) </a:t>
            </a:r>
            <a:r>
              <a:rPr lang="it-IT" dirty="0"/>
              <a:t>instead of </a:t>
            </a:r>
            <a:r>
              <a:rPr lang="it-IT" i="1" dirty="0"/>
              <a:t>array.sort() </a:t>
            </a:r>
            <a:r>
              <a:rPr lang="it-IT" dirty="0"/>
              <a:t>– faster for larger strings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6D241D-7914-423D-E6E2-755230F7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033554"/>
            <a:ext cx="5615940" cy="9677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1447C1F-396C-BFFB-7445-3F500676B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522220"/>
            <a:ext cx="506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324-3092-44B6-1AF2-874E6058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FM 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A89-5CEE-0817-BC68-59FA35E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Used for fast string querying</a:t>
            </a:r>
          </a:p>
          <a:p>
            <a:pPr lvl="1"/>
            <a:r>
              <a:rPr lang="it-IT" dirty="0"/>
              <a:t>Offline</a:t>
            </a:r>
          </a:p>
          <a:p>
            <a:r>
              <a:rPr lang="it-IT" dirty="0"/>
              <a:t>Traditional implementation given in the classes</a:t>
            </a:r>
          </a:p>
          <a:p>
            <a:pPr lvl="1"/>
            <a:r>
              <a:rPr lang="it-IT" dirty="0"/>
              <a:t>BWT and rest of the FM index structure initialization</a:t>
            </a:r>
          </a:p>
          <a:p>
            <a:pPr lvl="1"/>
            <a:r>
              <a:rPr lang="it-IT" dirty="0"/>
              <a:t>Query algorithm</a:t>
            </a:r>
          </a:p>
          <a:p>
            <a:r>
              <a:rPr lang="it-IT" dirty="0"/>
              <a:t>Structure</a:t>
            </a:r>
          </a:p>
          <a:p>
            <a:pPr lvl="1"/>
            <a:r>
              <a:rPr lang="it-IT" dirty="0"/>
              <a:t>BWT for compressed first column and transformed last column</a:t>
            </a:r>
          </a:p>
          <a:p>
            <a:pPr lvl="1"/>
            <a:r>
              <a:rPr lang="it-IT" dirty="0"/>
              <a:t>Tally matrix for occurences</a:t>
            </a:r>
          </a:p>
          <a:p>
            <a:pPr lvl="1"/>
            <a:r>
              <a:rPr lang="it-IT" dirty="0"/>
              <a:t>C matrix</a:t>
            </a:r>
          </a:p>
          <a:p>
            <a:pPr lvl="1"/>
            <a:r>
              <a:rPr lang="it-IT" dirty="0"/>
              <a:t>Indexes from 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7CA1E09-4DC1-BDE9-6D6B-98BC330B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39" y="660771"/>
            <a:ext cx="6541721" cy="5536457"/>
          </a:xfrm>
        </p:spPr>
      </p:pic>
    </p:spTree>
    <p:extLst>
      <p:ext uri="{BB962C8B-B14F-4D97-AF65-F5344CB8AC3E}">
        <p14:creationId xmlns:p14="http://schemas.microsoft.com/office/powerpoint/2010/main" val="24587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6E7-F6E7-939D-5AAC-F2376DBD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Needleman-Wunsch algorithm</a:t>
            </a:r>
          </a:p>
          <a:p>
            <a:endParaRPr lang="en-US" dirty="0"/>
          </a:p>
          <a:p>
            <a:r>
              <a:rPr lang="en-US" dirty="0"/>
              <a:t>Used in the task for alignment score calculations and edit transcripts</a:t>
            </a:r>
          </a:p>
          <a:p>
            <a:endParaRPr lang="en-US" dirty="0"/>
          </a:p>
          <a:p>
            <a:r>
              <a:rPr lang="en-US" dirty="0"/>
              <a:t>Scoring matrix data passed as arguments</a:t>
            </a:r>
          </a:p>
          <a:p>
            <a:r>
              <a:rPr lang="en-US" dirty="0"/>
              <a:t>Main parts:</a:t>
            </a:r>
          </a:p>
          <a:p>
            <a:pPr lvl="1"/>
            <a:r>
              <a:rPr lang="en-US" dirty="0"/>
              <a:t>Scoring matrix</a:t>
            </a:r>
          </a:p>
          <a:p>
            <a:pPr lvl="1"/>
            <a:r>
              <a:rPr lang="en-US" dirty="0"/>
              <a:t>Global alignment</a:t>
            </a:r>
          </a:p>
          <a:p>
            <a:pPr lvl="1"/>
            <a:r>
              <a:rPr lang="en-US" dirty="0"/>
              <a:t>Traceback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A40-A888-856B-0323-C933D69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88A5-0617-57CD-775C-A4599370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Initialization (uses the fact that FM Index is offline)</a:t>
            </a:r>
          </a:p>
          <a:p>
            <a:pPr lvl="1"/>
            <a:r>
              <a:rPr lang="en-US" dirty="0"/>
              <a:t>Seed and extend algorithm</a:t>
            </a:r>
          </a:p>
          <a:p>
            <a:pPr lvl="2"/>
            <a:r>
              <a:rPr lang="en-US" dirty="0"/>
              <a:t>Ran for each read</a:t>
            </a:r>
          </a:p>
          <a:p>
            <a:pPr lvl="3"/>
            <a:r>
              <a:rPr lang="en-US" dirty="0"/>
              <a:t>Via FM index query finds seed positions</a:t>
            </a:r>
          </a:p>
          <a:p>
            <a:pPr lvl="3"/>
            <a:r>
              <a:rPr lang="en-US" dirty="0"/>
              <a:t>Via Aligner calculates scores and edit transcripts</a:t>
            </a:r>
          </a:p>
          <a:p>
            <a:pPr lvl="3"/>
            <a:r>
              <a:rPr lang="en-US" dirty="0"/>
              <a:t>Sorts positions by scores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Parameters above, for each read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478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Task 5 </vt:lpstr>
      <vt:lpstr>Goal</vt:lpstr>
      <vt:lpstr>Our implementation</vt:lpstr>
      <vt:lpstr>Burrows-Wheeler transform</vt:lpstr>
      <vt:lpstr>Implementation for the task</vt:lpstr>
      <vt:lpstr>FM index</vt:lpstr>
      <vt:lpstr>PowerPoint Presentation</vt:lpstr>
      <vt:lpstr>Global alignment</vt:lpstr>
      <vt:lpstr>Main program</vt:lpstr>
      <vt:lpstr>Difficulties</vt:lpstr>
      <vt:lpstr>Runs</vt:lpstr>
      <vt:lpstr>PowerPoint Presentation</vt:lpstr>
      <vt:lpstr>BWA MEM</vt:lpstr>
      <vt:lpstr>BWA tools</vt:lpstr>
      <vt:lpstr>PowerPoint Presentation</vt:lpstr>
      <vt:lpstr>PowerPoint Presentation</vt:lpstr>
      <vt:lpstr>Difficulties</vt:lpstr>
      <vt:lpstr>Results and analysis</vt:lpstr>
      <vt:lpstr>Analysis 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</dc:title>
  <dc:creator>Vasilije</dc:creator>
  <cp:lastModifiedBy>Vasilije</cp:lastModifiedBy>
  <cp:revision>16</cp:revision>
  <dcterms:created xsi:type="dcterms:W3CDTF">2022-06-05T20:43:44Z</dcterms:created>
  <dcterms:modified xsi:type="dcterms:W3CDTF">2022-06-07T18:57:56Z</dcterms:modified>
</cp:coreProperties>
</file>