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1809f312b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1809f312b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1809f312b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1809f312b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1809f312b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1809f312b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32d171e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32d171e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32d171e4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32d171e4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32d171e4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32d171e4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" name="Google Shape;13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60" name="Google Shape;60;p12"/>
          <p:cNvPicPr preferRelativeResize="0"/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0" y="0"/>
            <a:ext cx="9144000" cy="6091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" name="Google Shape;19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 amt="0"/>
          </a:blip>
          <a:stretch>
            <a:fillRect/>
          </a:stretch>
        </p:blipFill>
        <p:spPr>
          <a:xfrm>
            <a:off x="0" y="0"/>
            <a:ext cx="9144000" cy="609124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0" y="75"/>
            <a:ext cx="9144000" cy="5285100"/>
          </a:xfrm>
          <a:prstGeom prst="rect">
            <a:avLst/>
          </a:prstGeom>
          <a:gradFill>
            <a:gsLst>
              <a:gs pos="0">
                <a:srgbClr val="FFF2CC"/>
              </a:gs>
              <a:gs pos="7000">
                <a:srgbClr val="FEF2E6"/>
              </a:gs>
              <a:gs pos="100000">
                <a:srgbClr val="FFFFFF">
                  <a:alpha val="0"/>
                </a:srgbClr>
              </a:gs>
              <a:gs pos="100000">
                <a:srgbClr val="FFF2C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vasil.papage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odejs.org/en/download/" TargetMode="External"/><Relationship Id="rId4" Type="http://schemas.openxmlformats.org/officeDocument/2006/relationships/hyperlink" Target="https://www.mongodb.com/try/download/community" TargetMode="External"/><Relationship Id="rId5" Type="http://schemas.openxmlformats.org/officeDocument/2006/relationships/hyperlink" Target="https://github.com/VasilikiPapageorgiou/appathon-projec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VasilikiPapageorgiou/appathon-project" TargetMode="External"/><Relationship Id="rId4" Type="http://schemas.openxmlformats.org/officeDocument/2006/relationships/hyperlink" Target="https://www.youtube.com/watch?v=DmCVT9100u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2448150" y="841475"/>
            <a:ext cx="4247700" cy="2685300"/>
          </a:xfrm>
          <a:prstGeom prst="rect">
            <a:avLst/>
          </a:prstGeom>
          <a:gradFill>
            <a:gsLst>
              <a:gs pos="0">
                <a:srgbClr val="FFF2CC"/>
              </a:gs>
              <a:gs pos="42000">
                <a:srgbClr val="FCE5CD"/>
              </a:gs>
              <a:gs pos="100000">
                <a:srgbClr val="FFFFFF">
                  <a:alpha val="0"/>
                </a:srgbClr>
              </a:gs>
              <a:gs pos="100000">
                <a:srgbClr val="FFF2C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idx="4294967295" type="ctrTitle"/>
          </p:nvPr>
        </p:nvSpPr>
        <p:spPr>
          <a:xfrm>
            <a:off x="3044700" y="983299"/>
            <a:ext cx="3054600" cy="15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Appathon Project </a:t>
            </a:r>
            <a:r>
              <a:rPr lang="el" sz="3700"/>
              <a:t>NTUA</a:t>
            </a:r>
            <a:endParaRPr sz="3700"/>
          </a:p>
        </p:txBody>
      </p:sp>
      <p:sp>
        <p:nvSpPr>
          <p:cNvPr id="67" name="Google Shape;67;p13"/>
          <p:cNvSpPr txBox="1"/>
          <p:nvPr/>
        </p:nvSpPr>
        <p:spPr>
          <a:xfrm>
            <a:off x="2922150" y="2571750"/>
            <a:ext cx="3299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Verdana"/>
                <a:ea typeface="Verdana"/>
                <a:cs typeface="Verdana"/>
                <a:sym typeface="Verdana"/>
              </a:rPr>
              <a:t>Παπαγεωργίου Τσακανίκα Βασιλική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Verdana"/>
                <a:ea typeface="Verdana"/>
                <a:cs typeface="Verdana"/>
                <a:sym typeface="Verdana"/>
              </a:rPr>
              <a:t>Email: </a:t>
            </a:r>
            <a:r>
              <a:rPr lang="el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vasil.papage@gmail.com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Verdana"/>
                <a:ea typeface="Verdana"/>
                <a:cs typeface="Verdana"/>
                <a:sym typeface="Verdana"/>
              </a:rPr>
              <a:t>ΑΜ: 03116673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0" y="75"/>
            <a:ext cx="9144000" cy="5285100"/>
          </a:xfrm>
          <a:prstGeom prst="rect">
            <a:avLst/>
          </a:prstGeom>
          <a:gradFill>
            <a:gsLst>
              <a:gs pos="0">
                <a:srgbClr val="FFF2CC"/>
              </a:gs>
              <a:gs pos="7000">
                <a:srgbClr val="FEF2E6"/>
              </a:gs>
              <a:gs pos="100000">
                <a:srgbClr val="FFFFFF">
                  <a:alpha val="0"/>
                </a:srgbClr>
              </a:gs>
              <a:gs pos="100000">
                <a:srgbClr val="FFF2C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700200" y="491675"/>
            <a:ext cx="7743600" cy="2373300"/>
          </a:xfrm>
          <a:prstGeom prst="rect">
            <a:avLst/>
          </a:prstGeom>
          <a:gradFill>
            <a:gsLst>
              <a:gs pos="0">
                <a:srgbClr val="FFF2CC"/>
              </a:gs>
              <a:gs pos="7000">
                <a:srgbClr val="FEF2E6"/>
              </a:gs>
              <a:gs pos="100000">
                <a:srgbClr val="FFFFFF">
                  <a:alpha val="0"/>
                </a:srgbClr>
              </a:gs>
              <a:gs pos="100000">
                <a:srgbClr val="FFF2C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l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Η Ρύπανση του αέρα στη Σεούλ</a:t>
            </a:r>
            <a:endParaRPr b="1" i="1"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Σε αυτήν την διαδικτυακή εφαρμογή ο χρήστης έχει πρόσβαση σε δεδομένα για την ρύπανση του αέρα στην Νότια Κορέα, τα έτη 2017-2018.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Μπορεί να επιλέξει έναν ερευνητικό σταθμό στη Σεούλ και να ενημερωθεί για τις ποσότητες των τοξικών του νέφους που εντοπίστηκαν από τον εκάστοτε σταθμό.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Διαλέγει την χημική ένωση του και τον μήνα που τον ενδιαφέρει ενώ τα αποτελέσματα εμφανίζονται σε ένα γράφημα.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50" y="3120150"/>
            <a:ext cx="7258101" cy="1287725"/>
          </a:xfrm>
          <a:prstGeom prst="rect">
            <a:avLst/>
          </a:prstGeom>
          <a:noFill/>
          <a:ln cap="flat" cmpd="sng" w="19050">
            <a:solidFill>
              <a:srgbClr val="946E8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0" y="0"/>
            <a:ext cx="9144000" cy="5285100"/>
          </a:xfrm>
          <a:prstGeom prst="rect">
            <a:avLst/>
          </a:prstGeom>
          <a:gradFill>
            <a:gsLst>
              <a:gs pos="0">
                <a:srgbClr val="FFF2CC"/>
              </a:gs>
              <a:gs pos="2000">
                <a:srgbClr val="FEF2E6"/>
              </a:gs>
              <a:gs pos="100000">
                <a:srgbClr val="FFFFFF">
                  <a:alpha val="0"/>
                </a:srgbClr>
              </a:gs>
              <a:gs pos="100000">
                <a:srgbClr val="FFF2C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62500" y="557850"/>
            <a:ext cx="2127300" cy="20706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Open Sans"/>
                <a:ea typeface="Open Sans"/>
                <a:cs typeface="Open Sans"/>
                <a:sym typeface="Open Sans"/>
              </a:rPr>
              <a:t>Οι διαθέσιμοι </a:t>
            </a:r>
            <a:br>
              <a:rPr lang="el">
                <a:latin typeface="Open Sans"/>
                <a:ea typeface="Open Sans"/>
                <a:cs typeface="Open Sans"/>
                <a:sym typeface="Open Sans"/>
              </a:rPr>
            </a:br>
            <a:r>
              <a:rPr i="1" lang="el">
                <a:latin typeface="Open Sans"/>
                <a:ea typeface="Open Sans"/>
                <a:cs typeface="Open Sans"/>
                <a:sym typeface="Open Sans"/>
              </a:rPr>
              <a:t>ερευνητικοί σταθμοί 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>
                <a:latin typeface="Open Sans"/>
                <a:ea typeface="Open Sans"/>
                <a:cs typeface="Open Sans"/>
                <a:sym typeface="Open Sans"/>
              </a:rPr>
              <a:t>δίνονται σε ένα πεδίο drop down και εξάγονται απευθείας από τη βάση, προς διευκόλυνση του χρήστη.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554200" y="557850"/>
            <a:ext cx="2127300" cy="20706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Open Sans"/>
                <a:ea typeface="Open Sans"/>
                <a:cs typeface="Open Sans"/>
                <a:sym typeface="Open Sans"/>
              </a:rPr>
              <a:t>Τέλος οι</a:t>
            </a:r>
            <a:r>
              <a:rPr i="1" lang="el">
                <a:latin typeface="Open Sans"/>
                <a:ea typeface="Open Sans"/>
                <a:cs typeface="Open Sans"/>
                <a:sym typeface="Open Sans"/>
              </a:rPr>
              <a:t> μήνες</a:t>
            </a:r>
            <a:r>
              <a:rPr lang="el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Open Sans"/>
                <a:ea typeface="Open Sans"/>
                <a:cs typeface="Open Sans"/>
                <a:sym typeface="Open Sans"/>
              </a:rPr>
              <a:t>για τους οποίους έχουμε τις μετρήσεις δίνονται σε μορφή ημερολογίου με  ευρέως 2 έτη,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>
                <a:latin typeface="Open Sans"/>
                <a:ea typeface="Open Sans"/>
                <a:cs typeface="Open Sans"/>
                <a:sym typeface="Open Sans"/>
              </a:rPr>
              <a:t>τα 2017 και 2018.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18273" l="0" r="1361" t="0"/>
          <a:stretch/>
        </p:blipFill>
        <p:spPr>
          <a:xfrm>
            <a:off x="462488" y="3016150"/>
            <a:ext cx="8219025" cy="1512775"/>
          </a:xfrm>
          <a:prstGeom prst="rect">
            <a:avLst/>
          </a:prstGeom>
          <a:noFill/>
          <a:ln cap="flat" cmpd="sng" w="9525">
            <a:solidFill>
              <a:srgbClr val="946E8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938" y="3961825"/>
            <a:ext cx="2166150" cy="19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7988" y="3961825"/>
            <a:ext cx="1750900" cy="12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1388" y="3961825"/>
            <a:ext cx="1300300" cy="159683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3508350" y="557850"/>
            <a:ext cx="2127300" cy="20706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Open Sans"/>
                <a:ea typeface="Open Sans"/>
                <a:cs typeface="Open Sans"/>
                <a:sym typeface="Open Sans"/>
              </a:rPr>
              <a:t>Το πεδίο επιλογής </a:t>
            </a:r>
            <a:r>
              <a:rPr i="1" lang="el">
                <a:latin typeface="Open Sans"/>
                <a:ea typeface="Open Sans"/>
                <a:cs typeface="Open Sans"/>
                <a:sym typeface="Open Sans"/>
              </a:rPr>
              <a:t>χημικής ένωσης </a:t>
            </a:r>
            <a:r>
              <a:rPr lang="el">
                <a:latin typeface="Open Sans"/>
                <a:ea typeface="Open Sans"/>
                <a:cs typeface="Open Sans"/>
                <a:sym typeface="Open Sans"/>
              </a:rPr>
              <a:t>συνδέεται κι αυτό με την βάση, επιστρέφοντας όλες τις </a:t>
            </a:r>
            <a:r>
              <a:rPr lang="el">
                <a:latin typeface="Open Sans"/>
                <a:ea typeface="Open Sans"/>
                <a:cs typeface="Open Sans"/>
                <a:sym typeface="Open Sans"/>
              </a:rPr>
              <a:t>καταγεγραμμένες</a:t>
            </a:r>
            <a:r>
              <a:rPr lang="el">
                <a:latin typeface="Open Sans"/>
                <a:ea typeface="Open Sans"/>
                <a:cs typeface="Open Sans"/>
                <a:sym typeface="Open Sans"/>
              </a:rPr>
              <a:t> ενώσεις.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0" y="75"/>
            <a:ext cx="9144000" cy="5285100"/>
          </a:xfrm>
          <a:prstGeom prst="rect">
            <a:avLst/>
          </a:prstGeom>
          <a:gradFill>
            <a:gsLst>
              <a:gs pos="0">
                <a:srgbClr val="FFF2CC"/>
              </a:gs>
              <a:gs pos="2000">
                <a:srgbClr val="FEF2E6"/>
              </a:gs>
              <a:gs pos="100000">
                <a:srgbClr val="FFFFFF">
                  <a:alpha val="0"/>
                </a:srgbClr>
              </a:gs>
              <a:gs pos="100000">
                <a:srgbClr val="FFF2C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67250" y="368725"/>
            <a:ext cx="8273100" cy="1040100"/>
          </a:xfrm>
          <a:prstGeom prst="rect">
            <a:avLst/>
          </a:prstGeom>
          <a:gradFill>
            <a:gsLst>
              <a:gs pos="0">
                <a:srgbClr val="FFF2CC"/>
              </a:gs>
              <a:gs pos="2000">
                <a:srgbClr val="FEF2E6"/>
              </a:gs>
              <a:gs pos="100000">
                <a:srgbClr val="FFFFFF">
                  <a:alpha val="0"/>
                </a:srgbClr>
              </a:gs>
              <a:gs pos="100000">
                <a:srgbClr val="FFF2C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Open Sans"/>
                <a:ea typeface="Open Sans"/>
                <a:cs typeface="Open Sans"/>
                <a:sym typeface="Open Sans"/>
              </a:rPr>
              <a:t>Αφου πατήσουμε το κουμπί </a:t>
            </a:r>
            <a:r>
              <a:rPr b="1" lang="el">
                <a:solidFill>
                  <a:srgbClr val="946E83"/>
                </a:solidFill>
                <a:latin typeface="Open Sans"/>
                <a:ea typeface="Open Sans"/>
                <a:cs typeface="Open Sans"/>
                <a:sym typeface="Open Sans"/>
              </a:rPr>
              <a:t>Submit </a:t>
            </a:r>
            <a:r>
              <a:rPr lang="el">
                <a:latin typeface="Open Sans"/>
                <a:ea typeface="Open Sans"/>
                <a:cs typeface="Open Sans"/>
                <a:sym typeface="Open Sans"/>
              </a:rPr>
              <a:t>εμφανίζεται στο κάτω μέρος της οθόνης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Open Sans"/>
                <a:ea typeface="Open Sans"/>
                <a:cs typeface="Open Sans"/>
                <a:sym typeface="Open Sans"/>
              </a:rPr>
              <a:t>το διάγραμμα με τα φίλτρα που επιλέξαμε.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latin typeface="Open Sans"/>
                <a:ea typeface="Open Sans"/>
                <a:cs typeface="Open Sans"/>
                <a:sym typeface="Open Sans"/>
              </a:rPr>
              <a:t>Στο πλάι μπορούμε να εντοπίσουμε και την μονάδα μέτρησης της συγκέντρωσης. </a:t>
            </a:r>
            <a:br>
              <a:rPr lang="el" sz="1200">
                <a:latin typeface="Open Sans"/>
                <a:ea typeface="Open Sans"/>
                <a:cs typeface="Open Sans"/>
                <a:sym typeface="Open Sans"/>
              </a:rPr>
            </a:br>
            <a:r>
              <a:rPr lang="el" sz="1200">
                <a:latin typeface="Open Sans"/>
                <a:ea typeface="Open Sans"/>
                <a:cs typeface="Open Sans"/>
                <a:sym typeface="Open Sans"/>
              </a:rPr>
              <a:t>Ενώ από κάτω βλέπουμε τις ημέρες του μήνα.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0" l="803" r="0" t="0"/>
          <a:stretch/>
        </p:blipFill>
        <p:spPr>
          <a:xfrm>
            <a:off x="648950" y="1484450"/>
            <a:ext cx="7846100" cy="3361000"/>
          </a:xfrm>
          <a:prstGeom prst="rect">
            <a:avLst/>
          </a:prstGeom>
          <a:noFill/>
          <a:ln cap="flat" cmpd="sng" w="19050">
            <a:solidFill>
              <a:srgbClr val="946E8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0" y="75"/>
            <a:ext cx="9144000" cy="5285100"/>
          </a:xfrm>
          <a:prstGeom prst="rect">
            <a:avLst/>
          </a:prstGeom>
          <a:gradFill>
            <a:gsLst>
              <a:gs pos="0">
                <a:srgbClr val="FFF2CC"/>
              </a:gs>
              <a:gs pos="7000">
                <a:srgbClr val="FEF2E6"/>
              </a:gs>
              <a:gs pos="100000">
                <a:srgbClr val="FFFFFF">
                  <a:alpha val="0"/>
                </a:srgbClr>
              </a:gs>
              <a:gs pos="100000">
                <a:srgbClr val="FFF2C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1057225" y="926025"/>
            <a:ext cx="6793800" cy="3433200"/>
          </a:xfrm>
          <a:prstGeom prst="rect">
            <a:avLst/>
          </a:prstGeom>
          <a:gradFill>
            <a:gsLst>
              <a:gs pos="0">
                <a:srgbClr val="FFF2CC"/>
              </a:gs>
              <a:gs pos="42000">
                <a:srgbClr val="FCE5CD"/>
              </a:gs>
              <a:gs pos="100000">
                <a:srgbClr val="FFFFFF">
                  <a:alpha val="0"/>
                </a:srgbClr>
              </a:gs>
              <a:gs pos="100000">
                <a:srgbClr val="FFF2C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500">
                <a:latin typeface="Verdana"/>
                <a:ea typeface="Verdana"/>
                <a:cs typeface="Verdana"/>
                <a:sym typeface="Verdana"/>
              </a:rPr>
              <a:t>Υλοποίηση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>
                <a:latin typeface="Verdana"/>
                <a:ea typeface="Verdana"/>
                <a:cs typeface="Verdana"/>
                <a:sym typeface="Verdana"/>
              </a:rPr>
              <a:t>Η βάση δεδομένων </a:t>
            </a:r>
            <a:r>
              <a:rPr lang="el">
                <a:latin typeface="Verdana"/>
                <a:ea typeface="Verdana"/>
                <a:cs typeface="Verdana"/>
                <a:sym typeface="Verdana"/>
              </a:rPr>
              <a:t>έχει γίνει με</a:t>
            </a:r>
            <a:r>
              <a:rPr lang="el">
                <a:latin typeface="Verdana"/>
                <a:ea typeface="Verdana"/>
                <a:cs typeface="Verdana"/>
                <a:sym typeface="Verdana"/>
              </a:rPr>
              <a:t> mongoDB και το περιβάλλον που προσφέρει ("Compass").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Verdana"/>
                <a:ea typeface="Verdana"/>
                <a:cs typeface="Verdana"/>
                <a:sym typeface="Verdana"/>
              </a:rPr>
              <a:t>Για το Backend </a:t>
            </a:r>
            <a:r>
              <a:rPr lang="el">
                <a:latin typeface="Verdana"/>
                <a:ea typeface="Verdana"/>
                <a:cs typeface="Verdana"/>
                <a:sym typeface="Verdana"/>
              </a:rPr>
              <a:t>χρειάστηκε</a:t>
            </a:r>
            <a:r>
              <a:rPr lang="el">
                <a:latin typeface="Verdana"/>
                <a:ea typeface="Verdana"/>
                <a:cs typeface="Verdana"/>
                <a:sym typeface="Verdana"/>
              </a:rPr>
              <a:t> να κατεβάσουμε το nodeJS και το npm.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>
                <a:latin typeface="Verdana"/>
                <a:ea typeface="Verdana"/>
                <a:cs typeface="Verdana"/>
                <a:sym typeface="Verdana"/>
              </a:rPr>
              <a:t>Καθώς επίσης και τις βιβλιοθήκες Express (για τον server του api) και mongoose (για τη σύνδεση με τη βάση)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>
                <a:latin typeface="Verdana"/>
                <a:ea typeface="Verdana"/>
                <a:cs typeface="Verdana"/>
                <a:sym typeface="Verdana"/>
              </a:rPr>
              <a:t>Το frontend αναπτύχθηκε στη βιβλιοθήκη της React και όσο ήταν δυνατό χρησιμοποιήθηκε </a:t>
            </a:r>
            <a:r>
              <a:rPr lang="el">
                <a:latin typeface="Verdana"/>
                <a:ea typeface="Verdana"/>
                <a:cs typeface="Verdana"/>
                <a:sym typeface="Verdana"/>
              </a:rPr>
              <a:t>συναρτησιακή</a:t>
            </a:r>
            <a:r>
              <a:rPr lang="el">
                <a:latin typeface="Verdana"/>
                <a:ea typeface="Verdana"/>
                <a:cs typeface="Verdana"/>
                <a:sym typeface="Verdana"/>
              </a:rPr>
              <a:t> λογική στον κώδικα (functional react).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0" y="75"/>
            <a:ext cx="9144000" cy="5285100"/>
          </a:xfrm>
          <a:prstGeom prst="rect">
            <a:avLst/>
          </a:prstGeom>
          <a:gradFill>
            <a:gsLst>
              <a:gs pos="0">
                <a:srgbClr val="FFF2CC"/>
              </a:gs>
              <a:gs pos="7000">
                <a:srgbClr val="FEF2E6"/>
              </a:gs>
              <a:gs pos="100000">
                <a:srgbClr val="FFFFFF">
                  <a:alpha val="0"/>
                </a:srgbClr>
              </a:gs>
              <a:gs pos="100000">
                <a:srgbClr val="FFF2C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189350" y="855150"/>
            <a:ext cx="6765300" cy="3433200"/>
          </a:xfrm>
          <a:prstGeom prst="rect">
            <a:avLst/>
          </a:prstGeom>
          <a:gradFill>
            <a:gsLst>
              <a:gs pos="0">
                <a:srgbClr val="FFF2CC"/>
              </a:gs>
              <a:gs pos="42000">
                <a:srgbClr val="FCE5CD"/>
              </a:gs>
              <a:gs pos="100000">
                <a:srgbClr val="FFFFFF">
                  <a:alpha val="0"/>
                </a:srgbClr>
              </a:gs>
              <a:gs pos="100000">
                <a:srgbClr val="FFF2C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500">
                <a:latin typeface="Verdana"/>
                <a:ea typeface="Verdana"/>
                <a:cs typeface="Verdana"/>
                <a:sym typeface="Verdana"/>
              </a:rPr>
              <a:t>Απαιτούμενη </a:t>
            </a:r>
            <a:r>
              <a:rPr b="1" i="1" lang="el" sz="1500">
                <a:latin typeface="Verdana"/>
                <a:ea typeface="Verdana"/>
                <a:cs typeface="Verdana"/>
                <a:sym typeface="Verdana"/>
              </a:rPr>
              <a:t>προετοιμασία</a:t>
            </a:r>
            <a:r>
              <a:rPr b="1" i="1" lang="el" sz="1500"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Verdana"/>
                <a:ea typeface="Verdana"/>
                <a:cs typeface="Verdana"/>
                <a:sym typeface="Verdana"/>
              </a:rPr>
              <a:t>Εγκαθιστούμε</a:t>
            </a:r>
            <a:r>
              <a:rPr lang="el">
                <a:latin typeface="Verdana"/>
                <a:ea typeface="Verdana"/>
                <a:cs typeface="Verdana"/>
                <a:sym typeface="Verdana"/>
              </a:rPr>
              <a:t> τα: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Verdana"/>
                <a:ea typeface="Verdana"/>
                <a:cs typeface="Verdana"/>
                <a:sym typeface="Verdana"/>
              </a:rPr>
              <a:t>Node js:  </a:t>
            </a:r>
            <a:r>
              <a:rPr lang="el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https://nodejs.org/en/download/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Verdana"/>
                <a:ea typeface="Verdana"/>
                <a:cs typeface="Verdana"/>
                <a:sym typeface="Verdana"/>
              </a:rPr>
              <a:t>MongoDB: </a:t>
            </a:r>
            <a:r>
              <a:rPr lang="el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https://www.mongodb.com/try/download/community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Verdana"/>
                <a:ea typeface="Verdana"/>
                <a:cs typeface="Verdana"/>
                <a:sym typeface="Verdana"/>
              </a:rPr>
              <a:t>Κανουμε clone το project στον υπολογιστή μας από το: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https://github.com/VasilikiPapageorgiou/appathon-project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Verdana"/>
                <a:ea typeface="Verdana"/>
                <a:cs typeface="Verdana"/>
                <a:sym typeface="Verdana"/>
              </a:rPr>
              <a:t>Δημιουργούμε από την εφαρμογή </a:t>
            </a:r>
            <a:r>
              <a:rPr i="1" lang="el">
                <a:latin typeface="Verdana"/>
                <a:ea typeface="Verdana"/>
                <a:cs typeface="Verdana"/>
                <a:sym typeface="Verdana"/>
              </a:rPr>
              <a:t>mongoDB-Compass</a:t>
            </a:r>
            <a:r>
              <a:rPr lang="el">
                <a:latin typeface="Verdana"/>
                <a:ea typeface="Verdana"/>
                <a:cs typeface="Verdana"/>
                <a:sym typeface="Verdana"/>
              </a:rPr>
              <a:t> μία βάση με όνομα “</a:t>
            </a:r>
            <a:r>
              <a:rPr i="1" lang="el">
                <a:latin typeface="Verdana"/>
                <a:ea typeface="Verdana"/>
                <a:cs typeface="Verdana"/>
                <a:sym typeface="Verdana"/>
              </a:rPr>
              <a:t>AppathonProject</a:t>
            </a:r>
            <a:r>
              <a:rPr lang="el">
                <a:latin typeface="Verdana"/>
                <a:ea typeface="Verdana"/>
                <a:cs typeface="Verdana"/>
                <a:sym typeface="Verdana"/>
              </a:rPr>
              <a:t>” και 3 συλλογές όπως ακριβώς είναι ανεβασμένες μέσα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Verdana"/>
                <a:ea typeface="Verdana"/>
                <a:cs typeface="Verdana"/>
                <a:sym typeface="Verdana"/>
              </a:rPr>
              <a:t>στο φάκελο μας “</a:t>
            </a:r>
            <a:r>
              <a:rPr i="1" lang="el">
                <a:latin typeface="Verdana"/>
                <a:ea typeface="Verdana"/>
                <a:cs typeface="Verdana"/>
                <a:sym typeface="Verdana"/>
              </a:rPr>
              <a:t>dataset</a:t>
            </a:r>
            <a:r>
              <a:rPr lang="el">
                <a:latin typeface="Verdana"/>
                <a:ea typeface="Verdana"/>
                <a:cs typeface="Verdana"/>
                <a:sym typeface="Verdana"/>
              </a:rPr>
              <a:t>”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0" y="75"/>
            <a:ext cx="9144000" cy="5285100"/>
          </a:xfrm>
          <a:prstGeom prst="rect">
            <a:avLst/>
          </a:prstGeom>
          <a:gradFill>
            <a:gsLst>
              <a:gs pos="0">
                <a:srgbClr val="FFF2CC"/>
              </a:gs>
              <a:gs pos="7000">
                <a:srgbClr val="FEF2E6"/>
              </a:gs>
              <a:gs pos="100000">
                <a:srgbClr val="FFFFFF">
                  <a:alpha val="0"/>
                </a:srgbClr>
              </a:gs>
              <a:gs pos="100000">
                <a:srgbClr val="FFF2C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0" y="75"/>
            <a:ext cx="9144000" cy="5285100"/>
          </a:xfrm>
          <a:prstGeom prst="rect">
            <a:avLst/>
          </a:prstGeom>
          <a:gradFill>
            <a:gsLst>
              <a:gs pos="0">
                <a:srgbClr val="FFF2CC"/>
              </a:gs>
              <a:gs pos="42000">
                <a:srgbClr val="FCE5CD"/>
              </a:gs>
              <a:gs pos="100000">
                <a:srgbClr val="FFFFFF">
                  <a:alpha val="0"/>
                </a:srgbClr>
              </a:gs>
              <a:gs pos="100000">
                <a:srgbClr val="FFF2C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1044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>
                <a:latin typeface="Verdana"/>
                <a:ea typeface="Verdana"/>
                <a:cs typeface="Verdana"/>
                <a:sym typeface="Verdana"/>
              </a:rPr>
              <a:t>Για το frontend ανοίγουμε ένα terminal μέσα στο φάκελο και εκτελούμε τις εντολές: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Verdana"/>
                <a:ea typeface="Verdana"/>
                <a:cs typeface="Verdana"/>
                <a:sym typeface="Verdana"/>
              </a:rPr>
              <a:t>npm install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Verdana"/>
                <a:ea typeface="Verdana"/>
                <a:cs typeface="Verdana"/>
                <a:sym typeface="Verdana"/>
              </a:rPr>
              <a:t>npm start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1044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l">
                <a:latin typeface="Verdana"/>
                <a:ea typeface="Verdana"/>
                <a:cs typeface="Verdana"/>
                <a:sym typeface="Verdana"/>
              </a:rPr>
            </a:br>
            <a:r>
              <a:rPr lang="el">
                <a:latin typeface="Verdana"/>
                <a:ea typeface="Verdana"/>
                <a:cs typeface="Verdana"/>
                <a:sym typeface="Verdana"/>
              </a:rPr>
              <a:t>Για το backend ανοίγουμε ένα terminal μέσα στο φάκελο και εκτελούμε τις εντολές: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Verdana"/>
                <a:ea typeface="Verdana"/>
                <a:cs typeface="Verdana"/>
                <a:sym typeface="Verdana"/>
              </a:rPr>
              <a:t>npm install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Verdana"/>
                <a:ea typeface="Verdana"/>
                <a:cs typeface="Verdana"/>
                <a:sym typeface="Verdana"/>
              </a:rPr>
              <a:t>npm start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1044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1044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1044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>
                <a:latin typeface="Verdana"/>
                <a:ea typeface="Verdana"/>
                <a:cs typeface="Verdana"/>
                <a:sym typeface="Verdana"/>
              </a:rPr>
              <a:t>Το github του project: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1044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https://github.com/VasilikiPapageorgiou/appathon-project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1044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>
                <a:latin typeface="Verdana"/>
                <a:ea typeface="Verdana"/>
                <a:cs typeface="Verdana"/>
                <a:sym typeface="Verdana"/>
              </a:rPr>
              <a:t>Μπορείτε να δείτε και τη παρουσίαση της εργασίας: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1044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https://www.youtube.com/watch?v=DmCVT9100u8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