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31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DCA"/>
    <a:srgbClr val="629CBF"/>
    <a:srgbClr val="6EAF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07" autoAdjust="0"/>
    <p:restoredTop sz="94660"/>
  </p:normalViewPr>
  <p:slideViewPr>
    <p:cSldViewPr snapToGrid="0">
      <p:cViewPr varScale="1">
        <p:scale>
          <a:sx n="82" d="100"/>
          <a:sy n="82" d="100"/>
        </p:scale>
        <p:origin x="8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1/29/2022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42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1/29/2022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1/29/2022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1/29/2022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1/29/2022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67A3A-9FD0-40BA-9512-B164FB63997E}"/>
              </a:ext>
            </a:extLst>
          </p:cNvPr>
          <p:cNvSpPr>
            <a:spLocks noGrp="1"/>
          </p:cNvSpPr>
          <p:nvPr>
            <p:ph type="ctrTitle"/>
          </p:nvPr>
        </p:nvSpPr>
        <p:spPr>
          <a:xfrm>
            <a:off x="749508" y="44970"/>
            <a:ext cx="8361229" cy="1386548"/>
          </a:xfrm>
          <a:effectLst>
            <a:outerShdw blurRad="50800" dist="50800" dir="5400000" algn="ctr" rotWithShape="0">
              <a:srgbClr val="00B0F0"/>
            </a:outerShdw>
          </a:effectLst>
        </p:spPr>
        <p:txBody>
          <a:bodyPr/>
          <a:lstStyle/>
          <a:p>
            <a:r>
              <a:rPr lang="en-US" sz="2800" dirty="0">
                <a:solidFill>
                  <a:schemeClr val="bg1"/>
                </a:solidFill>
                <a:latin typeface="AppleGothic" pitchFamily="2" charset="-127"/>
                <a:ea typeface="AppleGothic" pitchFamily="2" charset="-127"/>
                <a:cs typeface="Al Bayan Plain" pitchFamily="2" charset="-78"/>
              </a:rPr>
              <a:t>Cloud TECHNOLOGIES AND BIG DATA FRAMEWORKS</a:t>
            </a:r>
          </a:p>
        </p:txBody>
      </p:sp>
      <p:sp>
        <p:nvSpPr>
          <p:cNvPr id="3" name="Subtitle 2">
            <a:extLst>
              <a:ext uri="{FF2B5EF4-FFF2-40B4-BE49-F238E27FC236}">
                <a16:creationId xmlns:a16="http://schemas.microsoft.com/office/drawing/2014/main" id="{C079A587-F77F-4498-A35E-704A78056D88}"/>
              </a:ext>
            </a:extLst>
          </p:cNvPr>
          <p:cNvSpPr>
            <a:spLocks noGrp="1"/>
          </p:cNvSpPr>
          <p:nvPr>
            <p:ph type="subTitle" idx="1"/>
          </p:nvPr>
        </p:nvSpPr>
        <p:spPr>
          <a:xfrm>
            <a:off x="-104932" y="1813809"/>
            <a:ext cx="5381469" cy="935211"/>
          </a:xfrm>
          <a:noFill/>
          <a:effectLst>
            <a:outerShdw blurRad="50800" dist="50800" dir="5400000" algn="ctr" rotWithShape="0">
              <a:srgbClr val="00B0F0"/>
            </a:outerShdw>
          </a:effectLst>
        </p:spPr>
        <p:txBody>
          <a:bodyPr>
            <a:normAutofit/>
          </a:bodyPr>
          <a:lstStyle/>
          <a:p>
            <a:r>
              <a:rPr lang="en-US" sz="2200" i="1" dirty="0">
                <a:solidFill>
                  <a:schemeClr val="bg1"/>
                </a:solidFill>
                <a:latin typeface="AppleGothic" pitchFamily="2" charset="-127"/>
                <a:ea typeface="AppleGothic" pitchFamily="2" charset="-127"/>
                <a:cs typeface="Al Bayan Plain" pitchFamily="2" charset="-78"/>
              </a:rPr>
              <a:t>3</a:t>
            </a:r>
            <a:r>
              <a:rPr lang="en-US" sz="2200" i="1" baseline="30000" dirty="0">
                <a:solidFill>
                  <a:schemeClr val="bg1"/>
                </a:solidFill>
                <a:latin typeface="AppleGothic" pitchFamily="2" charset="-127"/>
                <a:ea typeface="AppleGothic" pitchFamily="2" charset="-127"/>
                <a:cs typeface="Al Bayan Plain" pitchFamily="2" charset="-78"/>
              </a:rPr>
              <a:t>rd</a:t>
            </a:r>
            <a:r>
              <a:rPr lang="en-US" sz="2200" i="1" dirty="0">
                <a:solidFill>
                  <a:schemeClr val="bg1"/>
                </a:solidFill>
                <a:latin typeface="AppleGothic" pitchFamily="2" charset="-127"/>
                <a:ea typeface="AppleGothic" pitchFamily="2" charset="-127"/>
                <a:cs typeface="Al Bayan Plain" pitchFamily="2" charset="-78"/>
              </a:rPr>
              <a:t> Assignment – Covid-19 Cases in Italy 2020</a:t>
            </a:r>
          </a:p>
          <a:p>
            <a:endParaRPr lang="en-US" sz="3000" dirty="0"/>
          </a:p>
        </p:txBody>
      </p:sp>
    </p:spTree>
    <p:extLst>
      <p:ext uri="{BB962C8B-B14F-4D97-AF65-F5344CB8AC3E}">
        <p14:creationId xmlns:p14="http://schemas.microsoft.com/office/powerpoint/2010/main" val="577059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4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923E-656F-43BF-8BB4-55E49E63EA1F}"/>
              </a:ext>
            </a:extLst>
          </p:cNvPr>
          <p:cNvSpPr>
            <a:spLocks noGrp="1"/>
          </p:cNvSpPr>
          <p:nvPr>
            <p:ph type="title"/>
          </p:nvPr>
        </p:nvSpPr>
        <p:spPr/>
        <p:txBody>
          <a:bodyPr>
            <a:normAutofit fontScale="90000"/>
          </a:bodyPr>
          <a:lstStyle/>
          <a:p>
            <a:r>
              <a:rPr lang="en-US" sz="3600" i="1" dirty="0">
                <a:solidFill>
                  <a:srgbClr val="002060"/>
                </a:solidFill>
              </a:rPr>
              <a:t>Test 4</a:t>
            </a:r>
            <a:br>
              <a:rPr lang="en-US" dirty="0"/>
            </a:br>
            <a:r>
              <a:rPr lang="en-US" sz="2200" dirty="0">
                <a:latin typeface="AppleGothic" pitchFamily="2" charset="-127"/>
                <a:ea typeface="AppleGothic" pitchFamily="2" charset="-127"/>
              </a:rPr>
              <a:t>Since we can see from the graph above that in </a:t>
            </a:r>
            <a:r>
              <a:rPr lang="en-US" sz="2200" dirty="0" err="1">
                <a:latin typeface="AppleGothic" pitchFamily="2" charset="-127"/>
                <a:ea typeface="AppleGothic" pitchFamily="2" charset="-127"/>
              </a:rPr>
              <a:t>Lombardia</a:t>
            </a:r>
            <a:r>
              <a:rPr lang="en-US" sz="2200" dirty="0">
                <a:latin typeface="AppleGothic" pitchFamily="2" charset="-127"/>
                <a:ea typeface="AppleGothic" pitchFamily="2" charset="-127"/>
              </a:rPr>
              <a:t> we have the largest  number of deaths for patients that were hospitalized, we can further create another visual to see which time period we had the highest number of deaths occurred. </a:t>
            </a:r>
          </a:p>
        </p:txBody>
      </p:sp>
      <p:pic>
        <p:nvPicPr>
          <p:cNvPr id="6" name="Picture 5" descr="Chart, line chart&#10;&#10;Description automatically generated">
            <a:extLst>
              <a:ext uri="{FF2B5EF4-FFF2-40B4-BE49-F238E27FC236}">
                <a16:creationId xmlns:a16="http://schemas.microsoft.com/office/drawing/2014/main" id="{CE0D58F1-DB54-4818-A71E-D9D756FCD6AE}"/>
              </a:ext>
            </a:extLst>
          </p:cNvPr>
          <p:cNvPicPr>
            <a:picLocks noChangeAspect="1"/>
          </p:cNvPicPr>
          <p:nvPr/>
        </p:nvPicPr>
        <p:blipFill>
          <a:blip r:embed="rId2"/>
          <a:stretch>
            <a:fillRect/>
          </a:stretch>
        </p:blipFill>
        <p:spPr>
          <a:xfrm>
            <a:off x="3052500" y="2171700"/>
            <a:ext cx="6239400" cy="4386699"/>
          </a:xfrm>
          <a:prstGeom prst="rect">
            <a:avLst/>
          </a:prstGeom>
        </p:spPr>
      </p:pic>
    </p:spTree>
    <p:extLst>
      <p:ext uri="{BB962C8B-B14F-4D97-AF65-F5344CB8AC3E}">
        <p14:creationId xmlns:p14="http://schemas.microsoft.com/office/powerpoint/2010/main" val="754236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4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C80A-A3A8-4E6E-A516-7FA61209FF03}"/>
              </a:ext>
            </a:extLst>
          </p:cNvPr>
          <p:cNvSpPr>
            <a:spLocks noGrp="1"/>
          </p:cNvSpPr>
          <p:nvPr>
            <p:ph type="title"/>
          </p:nvPr>
        </p:nvSpPr>
        <p:spPr/>
        <p:txBody>
          <a:bodyPr>
            <a:normAutofit/>
          </a:bodyPr>
          <a:lstStyle/>
          <a:p>
            <a:r>
              <a:rPr lang="en-US" sz="3200" i="1" dirty="0">
                <a:solidFill>
                  <a:srgbClr val="002060"/>
                </a:solidFill>
                <a:latin typeface="AppleGothic" pitchFamily="2" charset="-127"/>
                <a:ea typeface="AppleGothic" pitchFamily="2" charset="-127"/>
              </a:rPr>
              <a:t>Test 5</a:t>
            </a:r>
            <a:br>
              <a:rPr lang="en-US" sz="2400" dirty="0">
                <a:latin typeface="AppleGothic" pitchFamily="2" charset="-127"/>
                <a:ea typeface="AppleGothic" pitchFamily="2" charset="-127"/>
              </a:rPr>
            </a:br>
            <a:r>
              <a:rPr lang="en-US" sz="2000" dirty="0">
                <a:latin typeface="AppleGothic" pitchFamily="2" charset="-127"/>
                <a:ea typeface="AppleGothic" pitchFamily="2" charset="-127"/>
              </a:rPr>
              <a:t>Now we can compare the sum of total positive cases in the regions of </a:t>
            </a:r>
            <a:r>
              <a:rPr lang="en-US" sz="2000" dirty="0" err="1">
                <a:latin typeface="AppleGothic" pitchFamily="2" charset="-127"/>
                <a:ea typeface="AppleGothic" pitchFamily="2" charset="-127"/>
              </a:rPr>
              <a:t>Lombardia</a:t>
            </a:r>
            <a:r>
              <a:rPr lang="en-US" sz="2000" dirty="0">
                <a:latin typeface="AppleGothic" pitchFamily="2" charset="-127"/>
                <a:ea typeface="AppleGothic" pitchFamily="2" charset="-127"/>
              </a:rPr>
              <a:t>, </a:t>
            </a:r>
            <a:r>
              <a:rPr lang="en-US" sz="2000" dirty="0" err="1">
                <a:latin typeface="AppleGothic" pitchFamily="2" charset="-127"/>
                <a:ea typeface="AppleGothic" pitchFamily="2" charset="-127"/>
              </a:rPr>
              <a:t>Sardegna</a:t>
            </a:r>
            <a:r>
              <a:rPr lang="en-US" sz="2000" dirty="0">
                <a:latin typeface="AppleGothic" pitchFamily="2" charset="-127"/>
                <a:ea typeface="AppleGothic" pitchFamily="2" charset="-127"/>
              </a:rPr>
              <a:t> and Piemonte</a:t>
            </a:r>
          </a:p>
        </p:txBody>
      </p:sp>
      <p:pic>
        <p:nvPicPr>
          <p:cNvPr id="4" name="Picture 3" descr="Text&#10;&#10;Description automatically generated with low confidence">
            <a:extLst>
              <a:ext uri="{FF2B5EF4-FFF2-40B4-BE49-F238E27FC236}">
                <a16:creationId xmlns:a16="http://schemas.microsoft.com/office/drawing/2014/main" id="{6A754AF1-278E-45B2-96F7-8E25BEACE014}"/>
              </a:ext>
            </a:extLst>
          </p:cNvPr>
          <p:cNvPicPr>
            <a:picLocks noChangeAspect="1"/>
          </p:cNvPicPr>
          <p:nvPr/>
        </p:nvPicPr>
        <p:blipFill>
          <a:blip r:embed="rId2"/>
          <a:stretch>
            <a:fillRect/>
          </a:stretch>
        </p:blipFill>
        <p:spPr>
          <a:xfrm>
            <a:off x="1143000" y="2667385"/>
            <a:ext cx="10229850" cy="3409179"/>
          </a:xfrm>
          <a:prstGeom prst="rect">
            <a:avLst/>
          </a:prstGeom>
        </p:spPr>
      </p:pic>
    </p:spTree>
    <p:extLst>
      <p:ext uri="{BB962C8B-B14F-4D97-AF65-F5344CB8AC3E}">
        <p14:creationId xmlns:p14="http://schemas.microsoft.com/office/powerpoint/2010/main" val="401328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4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B4D1-95D5-4921-AE9F-DF863B9DB3A1}"/>
              </a:ext>
            </a:extLst>
          </p:cNvPr>
          <p:cNvSpPr>
            <a:spLocks noGrp="1"/>
          </p:cNvSpPr>
          <p:nvPr>
            <p:ph type="title"/>
          </p:nvPr>
        </p:nvSpPr>
        <p:spPr/>
        <p:txBody>
          <a:bodyPr/>
          <a:lstStyle/>
          <a:p>
            <a:r>
              <a:rPr lang="en-US" sz="3200" i="1" dirty="0">
                <a:latin typeface="AppleGothic" pitchFamily="2" charset="-127"/>
                <a:ea typeface="AppleGothic" pitchFamily="2" charset="-127"/>
              </a:rPr>
              <a:t>Graph 5 </a:t>
            </a:r>
            <a:br>
              <a:rPr lang="en-US" dirty="0"/>
            </a:br>
            <a:endParaRPr lang="en-US" dirty="0"/>
          </a:p>
        </p:txBody>
      </p:sp>
      <p:pic>
        <p:nvPicPr>
          <p:cNvPr id="4" name="Picture 3" descr="Chart&#10;&#10;Description automatically generated">
            <a:extLst>
              <a:ext uri="{FF2B5EF4-FFF2-40B4-BE49-F238E27FC236}">
                <a16:creationId xmlns:a16="http://schemas.microsoft.com/office/drawing/2014/main" id="{35E86D89-C035-4C7D-A060-312D0B5C1BC4}"/>
              </a:ext>
            </a:extLst>
          </p:cNvPr>
          <p:cNvPicPr>
            <a:picLocks noChangeAspect="1"/>
          </p:cNvPicPr>
          <p:nvPr/>
        </p:nvPicPr>
        <p:blipFill>
          <a:blip r:embed="rId2"/>
          <a:stretch>
            <a:fillRect/>
          </a:stretch>
        </p:blipFill>
        <p:spPr>
          <a:xfrm>
            <a:off x="1219200" y="1800225"/>
            <a:ext cx="8849129" cy="4500452"/>
          </a:xfrm>
          <a:prstGeom prst="rect">
            <a:avLst/>
          </a:prstGeom>
        </p:spPr>
      </p:pic>
    </p:spTree>
    <p:extLst>
      <p:ext uri="{BB962C8B-B14F-4D97-AF65-F5344CB8AC3E}">
        <p14:creationId xmlns:p14="http://schemas.microsoft.com/office/powerpoint/2010/main" val="3382854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4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42810-0B51-4C2E-AAC6-EBA051E4050C}"/>
              </a:ext>
            </a:extLst>
          </p:cNvPr>
          <p:cNvSpPr>
            <a:spLocks noGrp="1"/>
          </p:cNvSpPr>
          <p:nvPr>
            <p:ph type="title"/>
          </p:nvPr>
        </p:nvSpPr>
        <p:spPr/>
        <p:txBody>
          <a:bodyPr>
            <a:normAutofit/>
          </a:bodyPr>
          <a:lstStyle/>
          <a:p>
            <a:r>
              <a:rPr lang="en-US" sz="3200" i="1" dirty="0">
                <a:solidFill>
                  <a:srgbClr val="002060"/>
                </a:solidFill>
              </a:rPr>
              <a:t>Test 6</a:t>
            </a:r>
            <a:br>
              <a:rPr lang="en-US" dirty="0"/>
            </a:br>
            <a:r>
              <a:rPr lang="en-US" sz="2000" dirty="0"/>
              <a:t>Finally we are going to create a final chart to see the recovery rate of the total hospitalized patient over time for the specific regions mentioned above</a:t>
            </a:r>
          </a:p>
        </p:txBody>
      </p:sp>
      <p:pic>
        <p:nvPicPr>
          <p:cNvPr id="4" name="Picture 3" descr="Graphical user interface, application, table&#10;&#10;Description automatically generated">
            <a:extLst>
              <a:ext uri="{FF2B5EF4-FFF2-40B4-BE49-F238E27FC236}">
                <a16:creationId xmlns:a16="http://schemas.microsoft.com/office/drawing/2014/main" id="{1FA2E2F5-0B8F-4854-8D29-E3C53EA03E58}"/>
              </a:ext>
            </a:extLst>
          </p:cNvPr>
          <p:cNvPicPr>
            <a:picLocks noChangeAspect="1"/>
          </p:cNvPicPr>
          <p:nvPr/>
        </p:nvPicPr>
        <p:blipFill>
          <a:blip r:embed="rId2"/>
          <a:stretch>
            <a:fillRect/>
          </a:stretch>
        </p:blipFill>
        <p:spPr>
          <a:xfrm>
            <a:off x="1219200" y="2171700"/>
            <a:ext cx="9601200" cy="4324954"/>
          </a:xfrm>
          <a:prstGeom prst="rect">
            <a:avLst/>
          </a:prstGeom>
        </p:spPr>
      </p:pic>
    </p:spTree>
    <p:extLst>
      <p:ext uri="{BB962C8B-B14F-4D97-AF65-F5344CB8AC3E}">
        <p14:creationId xmlns:p14="http://schemas.microsoft.com/office/powerpoint/2010/main" val="2190824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4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831B-5249-4B6B-8E57-49963BCD495A}"/>
              </a:ext>
            </a:extLst>
          </p:cNvPr>
          <p:cNvSpPr>
            <a:spLocks noGrp="1"/>
          </p:cNvSpPr>
          <p:nvPr>
            <p:ph type="title"/>
          </p:nvPr>
        </p:nvSpPr>
        <p:spPr/>
        <p:txBody>
          <a:bodyPr>
            <a:normAutofit/>
          </a:bodyPr>
          <a:lstStyle/>
          <a:p>
            <a:r>
              <a:rPr lang="en-US" sz="3200" i="1" dirty="0">
                <a:solidFill>
                  <a:srgbClr val="002060"/>
                </a:solidFill>
              </a:rPr>
              <a:t>Graph 6</a:t>
            </a:r>
          </a:p>
        </p:txBody>
      </p:sp>
      <p:pic>
        <p:nvPicPr>
          <p:cNvPr id="4" name="Picture 3" descr="Chart, line chart&#10;&#10;Description automatically generated">
            <a:extLst>
              <a:ext uri="{FF2B5EF4-FFF2-40B4-BE49-F238E27FC236}">
                <a16:creationId xmlns:a16="http://schemas.microsoft.com/office/drawing/2014/main" id="{64149A40-FC4C-4383-8E9C-666B4706BB07}"/>
              </a:ext>
            </a:extLst>
          </p:cNvPr>
          <p:cNvPicPr>
            <a:picLocks noChangeAspect="1"/>
          </p:cNvPicPr>
          <p:nvPr/>
        </p:nvPicPr>
        <p:blipFill>
          <a:blip r:embed="rId2"/>
          <a:stretch>
            <a:fillRect/>
          </a:stretch>
        </p:blipFill>
        <p:spPr>
          <a:xfrm>
            <a:off x="2866252" y="1578388"/>
            <a:ext cx="5982473" cy="5279611"/>
          </a:xfrm>
          <a:prstGeom prst="rect">
            <a:avLst/>
          </a:prstGeom>
        </p:spPr>
      </p:pic>
    </p:spTree>
    <p:extLst>
      <p:ext uri="{BB962C8B-B14F-4D97-AF65-F5344CB8AC3E}">
        <p14:creationId xmlns:p14="http://schemas.microsoft.com/office/powerpoint/2010/main" val="2189008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4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FD60-E419-45E2-A356-BF1D79CF4B74}"/>
              </a:ext>
            </a:extLst>
          </p:cNvPr>
          <p:cNvSpPr>
            <a:spLocks noGrp="1"/>
          </p:cNvSpPr>
          <p:nvPr>
            <p:ph type="title"/>
          </p:nvPr>
        </p:nvSpPr>
        <p:spPr/>
        <p:txBody>
          <a:bodyPr>
            <a:normAutofit/>
          </a:bodyPr>
          <a:lstStyle/>
          <a:p>
            <a:r>
              <a:rPr lang="en-US" sz="3600" i="1" dirty="0">
                <a:solidFill>
                  <a:srgbClr val="002060"/>
                </a:solidFill>
              </a:rPr>
              <a:t>Test 7</a:t>
            </a:r>
            <a:br>
              <a:rPr lang="en-US" dirty="0"/>
            </a:br>
            <a:r>
              <a:rPr lang="en-US" sz="2200" dirty="0">
                <a:latin typeface="AppleGothic" pitchFamily="2" charset="-127"/>
                <a:ea typeface="AppleGothic" pitchFamily="2" charset="-127"/>
              </a:rPr>
              <a:t>Now we are going to create another table summing the total patients that were tested positive for each region and join it with the table2, in order to do the comparisons</a:t>
            </a:r>
          </a:p>
        </p:txBody>
      </p:sp>
      <p:pic>
        <p:nvPicPr>
          <p:cNvPr id="4" name="Picture 3" descr="Table&#10;&#10;Description automatically generated">
            <a:extLst>
              <a:ext uri="{FF2B5EF4-FFF2-40B4-BE49-F238E27FC236}">
                <a16:creationId xmlns:a16="http://schemas.microsoft.com/office/drawing/2014/main" id="{16C9FF99-1589-4B61-880B-A15646265F7B}"/>
              </a:ext>
            </a:extLst>
          </p:cNvPr>
          <p:cNvPicPr>
            <a:picLocks noChangeAspect="1"/>
          </p:cNvPicPr>
          <p:nvPr/>
        </p:nvPicPr>
        <p:blipFill>
          <a:blip r:embed="rId2"/>
          <a:stretch>
            <a:fillRect/>
          </a:stretch>
        </p:blipFill>
        <p:spPr>
          <a:xfrm>
            <a:off x="2354396" y="2171700"/>
            <a:ext cx="7282406" cy="4642878"/>
          </a:xfrm>
          <a:prstGeom prst="rect">
            <a:avLst/>
          </a:prstGeom>
        </p:spPr>
      </p:pic>
    </p:spTree>
    <p:extLst>
      <p:ext uri="{BB962C8B-B14F-4D97-AF65-F5344CB8AC3E}">
        <p14:creationId xmlns:p14="http://schemas.microsoft.com/office/powerpoint/2010/main" val="2418266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4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8A799-EE7D-4281-A478-F4E9A9D06730}"/>
              </a:ext>
            </a:extLst>
          </p:cNvPr>
          <p:cNvSpPr>
            <a:spLocks noGrp="1"/>
          </p:cNvSpPr>
          <p:nvPr>
            <p:ph type="title"/>
          </p:nvPr>
        </p:nvSpPr>
        <p:spPr/>
        <p:txBody>
          <a:bodyPr>
            <a:normAutofit/>
          </a:bodyPr>
          <a:lstStyle/>
          <a:p>
            <a:r>
              <a:rPr lang="en-US" sz="3600" i="1" dirty="0">
                <a:solidFill>
                  <a:srgbClr val="002060"/>
                </a:solidFill>
              </a:rPr>
              <a:t>Graph 7</a:t>
            </a:r>
            <a:br>
              <a:rPr lang="en-US" dirty="0"/>
            </a:br>
            <a:r>
              <a:rPr lang="en-US" sz="2000" dirty="0">
                <a:latin typeface="AppleGothic" pitchFamily="2" charset="-127"/>
                <a:ea typeface="AppleGothic" pitchFamily="2" charset="-127"/>
              </a:rPr>
              <a:t>Graphical representation of </a:t>
            </a:r>
            <a:r>
              <a:rPr lang="en-US" sz="2000" dirty="0" err="1">
                <a:latin typeface="AppleGothic" pitchFamily="2" charset="-127"/>
                <a:ea typeface="AppleGothic" pitchFamily="2" charset="-127"/>
              </a:rPr>
              <a:t>df_join</a:t>
            </a:r>
            <a:r>
              <a:rPr lang="en-US" sz="2000" dirty="0">
                <a:latin typeface="AppleGothic" pitchFamily="2" charset="-127"/>
                <a:ea typeface="AppleGothic" pitchFamily="2" charset="-127"/>
              </a:rPr>
              <a:t> table created to display and compare for each region in Italy the sum of the total positive cases compared to the number of total deaths of people you were tested positive</a:t>
            </a:r>
            <a:r>
              <a:rPr lang="en-US" sz="2200" dirty="0"/>
              <a:t>.</a:t>
            </a:r>
          </a:p>
        </p:txBody>
      </p:sp>
      <p:pic>
        <p:nvPicPr>
          <p:cNvPr id="4" name="Picture 3" descr="Chart&#10;&#10;Description automatically generated with medium confidence">
            <a:extLst>
              <a:ext uri="{FF2B5EF4-FFF2-40B4-BE49-F238E27FC236}">
                <a16:creationId xmlns:a16="http://schemas.microsoft.com/office/drawing/2014/main" id="{ED9A2AA1-0EE8-409A-9077-A0FE15E9DEF2}"/>
              </a:ext>
            </a:extLst>
          </p:cNvPr>
          <p:cNvPicPr>
            <a:picLocks noChangeAspect="1"/>
          </p:cNvPicPr>
          <p:nvPr/>
        </p:nvPicPr>
        <p:blipFill>
          <a:blip r:embed="rId2"/>
          <a:stretch>
            <a:fillRect/>
          </a:stretch>
        </p:blipFill>
        <p:spPr>
          <a:xfrm>
            <a:off x="1623389" y="2352339"/>
            <a:ext cx="7587286" cy="3982191"/>
          </a:xfrm>
          <a:prstGeom prst="rect">
            <a:avLst/>
          </a:prstGeom>
        </p:spPr>
      </p:pic>
    </p:spTree>
    <p:extLst>
      <p:ext uri="{BB962C8B-B14F-4D97-AF65-F5344CB8AC3E}">
        <p14:creationId xmlns:p14="http://schemas.microsoft.com/office/powerpoint/2010/main" val="2885540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F080A5CE-2A27-4A71-B160-441332CC772B}"/>
              </a:ext>
            </a:extLst>
          </p:cNvPr>
          <p:cNvSpPr/>
          <p:nvPr/>
        </p:nvSpPr>
        <p:spPr>
          <a:xfrm>
            <a:off x="-20623" y="2852019"/>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Arial" panose="020B0604020202020204" pitchFamily="34" charset="0"/>
                <a:cs typeface="Arial" panose="020B0604020202020204" pitchFamily="34" charset="0"/>
              </a:rPr>
              <a:t>Thank you </a:t>
            </a:r>
          </a:p>
        </p:txBody>
      </p:sp>
      <p:sp>
        <p:nvSpPr>
          <p:cNvPr id="25" name="Rectangle 24">
            <a:extLst>
              <a:ext uri="{FF2B5EF4-FFF2-40B4-BE49-F238E27FC236}">
                <a16:creationId xmlns:a16="http://schemas.microsoft.com/office/drawing/2014/main" id="{DB2FBFAD-318C-47E8-A82D-2EDEDE3F63EE}"/>
              </a:ext>
            </a:extLst>
          </p:cNvPr>
          <p:cNvSpPr/>
          <p:nvPr/>
        </p:nvSpPr>
        <p:spPr>
          <a:xfrm>
            <a:off x="-4762" y="2938634"/>
            <a:ext cx="12196762" cy="11555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98CF959-4651-4C64-A08C-8F2BDE46A824}"/>
              </a:ext>
            </a:extLst>
          </p:cNvPr>
          <p:cNvSpPr txBox="1"/>
          <p:nvPr/>
        </p:nvSpPr>
        <p:spPr>
          <a:xfrm>
            <a:off x="8272723" y="5922071"/>
            <a:ext cx="3833118" cy="830997"/>
          </a:xfrm>
          <a:prstGeom prst="rect">
            <a:avLst/>
          </a:prstGeom>
          <a:solidFill>
            <a:schemeClr val="accent1">
              <a:alpha val="70000"/>
            </a:schemeClr>
          </a:solidFill>
          <a:effectLst>
            <a:outerShdw dist="50800" sx="1000" sy="1000" algn="ctr" rotWithShape="0">
              <a:schemeClr val="bg1"/>
            </a:outerShdw>
          </a:effectLst>
        </p:spPr>
        <p:txBody>
          <a:bodyPr wrap="square" rtlCol="0" anchor="ctr">
            <a:spAutoFit/>
          </a:bodyPr>
          <a:lstStyle/>
          <a:p>
            <a:pPr algn="ctr"/>
            <a:r>
              <a:rPr lang="en-US" altLang="ko-KR" sz="2400" dirty="0">
                <a:solidFill>
                  <a:schemeClr val="bg1"/>
                </a:solidFill>
                <a:cs typeface="Arial" pitchFamily="34" charset="0"/>
              </a:rPr>
              <a:t>Vasilios </a:t>
            </a:r>
            <a:r>
              <a:rPr lang="en-US" altLang="ko-KR" sz="2400" dirty="0" err="1">
                <a:solidFill>
                  <a:schemeClr val="bg1"/>
                </a:solidFill>
                <a:cs typeface="Arial" pitchFamily="34" charset="0"/>
              </a:rPr>
              <a:t>Philippou</a:t>
            </a:r>
            <a:endParaRPr lang="en-US" altLang="ko-KR" sz="2400" dirty="0">
              <a:solidFill>
                <a:schemeClr val="bg1"/>
              </a:solidFill>
              <a:cs typeface="Arial" pitchFamily="34" charset="0"/>
            </a:endParaRPr>
          </a:p>
          <a:p>
            <a:pPr algn="ctr"/>
            <a:r>
              <a:rPr lang="en-US" altLang="ko-KR" sz="2400" dirty="0">
                <a:solidFill>
                  <a:schemeClr val="bg1"/>
                </a:solidFill>
                <a:cs typeface="Arial" pitchFamily="34" charset="0"/>
              </a:rPr>
              <a:t>Sofia Theochari</a:t>
            </a:r>
          </a:p>
        </p:txBody>
      </p:sp>
      <p:sp>
        <p:nvSpPr>
          <p:cNvPr id="9" name="Freeform 13">
            <a:extLst>
              <a:ext uri="{FF2B5EF4-FFF2-40B4-BE49-F238E27FC236}">
                <a16:creationId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172846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4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37184-6CB5-444A-80E1-C1FA0EDA1D52}"/>
              </a:ext>
            </a:extLst>
          </p:cNvPr>
          <p:cNvSpPr>
            <a:spLocks noGrp="1"/>
          </p:cNvSpPr>
          <p:nvPr>
            <p:ph type="title"/>
          </p:nvPr>
        </p:nvSpPr>
        <p:spPr>
          <a:xfrm>
            <a:off x="1371600" y="685800"/>
            <a:ext cx="9601200" cy="5955632"/>
          </a:xfrm>
          <a:noFill/>
          <a:effectLst>
            <a:outerShdw dist="50800" sx="1000" sy="1000" algn="ctr" rotWithShape="0">
              <a:schemeClr val="bg1"/>
            </a:outerShdw>
          </a:effectLst>
        </p:spPr>
        <p:txBody>
          <a:bodyPr>
            <a:normAutofit fontScale="90000"/>
          </a:bodyPr>
          <a:lstStyle/>
          <a:p>
            <a:r>
              <a:rPr lang="en-US" sz="4000" b="1" dirty="0">
                <a:solidFill>
                  <a:srgbClr val="002060"/>
                </a:solidFill>
                <a:latin typeface="AppleGothic" pitchFamily="2" charset="-127"/>
                <a:ea typeface="AppleGothic" pitchFamily="2" charset="-127"/>
                <a:cs typeface="Al Bayan Plain" pitchFamily="2" charset="-78"/>
              </a:rPr>
              <a:t>Overview</a:t>
            </a:r>
            <a:br>
              <a:rPr lang="en-US" dirty="0">
                <a:latin typeface="AppleGothic" pitchFamily="2" charset="-127"/>
                <a:ea typeface="AppleGothic" pitchFamily="2" charset="-127"/>
              </a:rPr>
            </a:br>
            <a:br>
              <a:rPr lang="en-US" dirty="0">
                <a:latin typeface="AppleGothic" pitchFamily="2" charset="-127"/>
                <a:ea typeface="AppleGothic" pitchFamily="2" charset="-127"/>
              </a:rPr>
            </a:br>
            <a:r>
              <a:rPr lang="en-US" sz="2900" dirty="0">
                <a:latin typeface="AppleGothic" pitchFamily="2" charset="-127"/>
                <a:ea typeface="AppleGothic" pitchFamily="2" charset="-127"/>
              </a:rPr>
              <a:t>The dataset that has been retrieved contains a csv file that includes information regarding Covid-19 cases tracking back from 24-02-2020 until 11-04-2020.</a:t>
            </a:r>
            <a:br>
              <a:rPr lang="en-US" sz="2900" dirty="0">
                <a:latin typeface="AppleGothic" pitchFamily="2" charset="-127"/>
                <a:ea typeface="AppleGothic" pitchFamily="2" charset="-127"/>
              </a:rPr>
            </a:br>
            <a:r>
              <a:rPr lang="en-US" sz="2900" dirty="0">
                <a:latin typeface="AppleGothic" pitchFamily="2" charset="-127"/>
                <a:ea typeface="AppleGothic" pitchFamily="2" charset="-127"/>
              </a:rPr>
              <a:t> </a:t>
            </a:r>
            <a:br>
              <a:rPr lang="en-US" sz="2900" dirty="0">
                <a:latin typeface="AppleGothic" pitchFamily="2" charset="-127"/>
                <a:ea typeface="AppleGothic" pitchFamily="2" charset="-127"/>
              </a:rPr>
            </a:br>
            <a:r>
              <a:rPr lang="en-US" sz="2900" dirty="0">
                <a:latin typeface="AppleGothic" pitchFamily="2" charset="-127"/>
                <a:ea typeface="AppleGothic" pitchFamily="2" charset="-127"/>
              </a:rPr>
              <a:t>In this notebook I will conduct EDA on uploaded table using Data-Frames APIs and SQL query language, combined with Data Visualization to get a better insight on the data available to test. There won’t be data integration and further processing (train/test/split and cross validations) to implement ML algorithms to try test the accuracy of different predictive time series models, since the dataset is 2 years old.</a:t>
            </a:r>
            <a:br>
              <a:rPr lang="en-US" sz="2900" dirty="0"/>
            </a:br>
            <a:endParaRPr lang="en-US" sz="2900" dirty="0"/>
          </a:p>
        </p:txBody>
      </p:sp>
    </p:spTree>
    <p:extLst>
      <p:ext uri="{BB962C8B-B14F-4D97-AF65-F5344CB8AC3E}">
        <p14:creationId xmlns:p14="http://schemas.microsoft.com/office/powerpoint/2010/main" val="129296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43000"/>
          </a:schemeClr>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238EBD-0643-42F9-8F53-83AC1ABA31E8}"/>
              </a:ext>
            </a:extLst>
          </p:cNvPr>
          <p:cNvSpPr>
            <a:spLocks noGrp="1"/>
          </p:cNvSpPr>
          <p:nvPr>
            <p:ph type="title"/>
          </p:nvPr>
        </p:nvSpPr>
        <p:spPr>
          <a:xfrm>
            <a:off x="1371600" y="685800"/>
            <a:ext cx="3282695" cy="718618"/>
          </a:xfrm>
          <a:effectLst>
            <a:outerShdw blurRad="50800" dist="50800" sx="1000" sy="1000" algn="ctr" rotWithShape="0">
              <a:schemeClr val="bg1"/>
            </a:outerShdw>
          </a:effectLst>
        </p:spPr>
        <p:txBody>
          <a:bodyPr vert="horz" lIns="91440" tIns="45720" rIns="91440" bIns="45720" rtlCol="0" anchor="t">
            <a:normAutofit/>
          </a:bodyPr>
          <a:lstStyle/>
          <a:p>
            <a:pPr>
              <a:lnSpc>
                <a:spcPct val="89000"/>
              </a:lnSpc>
            </a:pPr>
            <a:r>
              <a:rPr lang="en-US" sz="2800" dirty="0">
                <a:solidFill>
                  <a:srgbClr val="002060"/>
                </a:solidFill>
                <a:latin typeface="AppleGothic" pitchFamily="2" charset="-127"/>
                <a:ea typeface="AppleGothic" pitchFamily="2" charset="-127"/>
              </a:rPr>
              <a:t>Uploading the Data</a:t>
            </a:r>
          </a:p>
        </p:txBody>
      </p:sp>
      <p:sp>
        <p:nvSpPr>
          <p:cNvPr id="4" name="Text Placeholder 3">
            <a:extLst>
              <a:ext uri="{FF2B5EF4-FFF2-40B4-BE49-F238E27FC236}">
                <a16:creationId xmlns:a16="http://schemas.microsoft.com/office/drawing/2014/main" id="{57597147-9F5B-4B90-A23B-18C0F55E559F}"/>
              </a:ext>
            </a:extLst>
          </p:cNvPr>
          <p:cNvSpPr>
            <a:spLocks noGrp="1"/>
          </p:cNvSpPr>
          <p:nvPr>
            <p:ph type="body" sz="half" idx="2"/>
          </p:nvPr>
        </p:nvSpPr>
        <p:spPr>
          <a:xfrm>
            <a:off x="951875" y="2263515"/>
            <a:ext cx="3702420" cy="3768776"/>
          </a:xfrm>
        </p:spPr>
        <p:txBody>
          <a:bodyPr vert="horz" lIns="91440" tIns="45720" rIns="91440" bIns="45720" rtlCol="0">
            <a:normAutofit/>
          </a:bodyPr>
          <a:lstStyle/>
          <a:p>
            <a:pPr marL="384048" indent="-384048">
              <a:lnSpc>
                <a:spcPct val="94000"/>
              </a:lnSpc>
              <a:spcAft>
                <a:spcPts val="200"/>
              </a:spcAft>
            </a:pPr>
            <a:r>
              <a:rPr lang="en-US" dirty="0">
                <a:latin typeface="AppleGothic" pitchFamily="2" charset="-127"/>
                <a:ea typeface="AppleGothic" pitchFamily="2" charset="-127"/>
              </a:rPr>
              <a:t>       </a:t>
            </a:r>
            <a:r>
              <a:rPr lang="en-US" sz="1800" dirty="0">
                <a:latin typeface="AppleGothic" pitchFamily="2" charset="-127"/>
                <a:ea typeface="AppleGothic" pitchFamily="2" charset="-127"/>
              </a:rPr>
              <a:t>Initially two commands are executed. We want to see the file path in order to track the file that we want to upload and then we create a data frame with the name df.</a:t>
            </a:r>
          </a:p>
        </p:txBody>
      </p:sp>
      <p:pic>
        <p:nvPicPr>
          <p:cNvPr id="10" name="Content Placeholder 9" descr="Table&#10;&#10;Description automatically generated">
            <a:extLst>
              <a:ext uri="{FF2B5EF4-FFF2-40B4-BE49-F238E27FC236}">
                <a16:creationId xmlns:a16="http://schemas.microsoft.com/office/drawing/2014/main" id="{FEA6F71F-1EBF-45FC-9087-63B7C95CF3F8}"/>
              </a:ext>
            </a:extLst>
          </p:cNvPr>
          <p:cNvPicPr>
            <a:picLocks noGrp="1" noChangeAspect="1"/>
          </p:cNvPicPr>
          <p:nvPr>
            <p:ph idx="1"/>
          </p:nvPr>
        </p:nvPicPr>
        <p:blipFill>
          <a:blip r:embed="rId2"/>
          <a:stretch>
            <a:fillRect/>
          </a:stretch>
        </p:blipFill>
        <p:spPr>
          <a:xfrm>
            <a:off x="1829631" y="3962400"/>
            <a:ext cx="9692460" cy="2786582"/>
          </a:xfrm>
          <a:prstGeom prst="rect">
            <a:avLst/>
          </a:prstGeom>
        </p:spPr>
      </p:pic>
    </p:spTree>
    <p:extLst>
      <p:ext uri="{BB962C8B-B14F-4D97-AF65-F5344CB8AC3E}">
        <p14:creationId xmlns:p14="http://schemas.microsoft.com/office/powerpoint/2010/main" val="3818663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4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55A6A-8E43-4578-B854-68F0BDB9532A}"/>
              </a:ext>
            </a:extLst>
          </p:cNvPr>
          <p:cNvSpPr>
            <a:spLocks noGrp="1"/>
          </p:cNvSpPr>
          <p:nvPr>
            <p:ph type="title"/>
          </p:nvPr>
        </p:nvSpPr>
        <p:spPr>
          <a:xfrm>
            <a:off x="1205459" y="470902"/>
            <a:ext cx="9601200" cy="1485900"/>
          </a:xfrm>
        </p:spPr>
        <p:txBody>
          <a:bodyPr>
            <a:normAutofit fontScale="90000"/>
          </a:bodyPr>
          <a:lstStyle/>
          <a:p>
            <a:r>
              <a:rPr lang="en-US" sz="4000" i="1" dirty="0">
                <a:solidFill>
                  <a:srgbClr val="002060"/>
                </a:solidFill>
                <a:latin typeface="AppleGothic" pitchFamily="2" charset="-127"/>
                <a:ea typeface="AppleGothic" pitchFamily="2" charset="-127"/>
              </a:rPr>
              <a:t>Test 1 </a:t>
            </a:r>
            <a:br>
              <a:rPr lang="en-US" dirty="0">
                <a:latin typeface="AppleGothic" pitchFamily="2" charset="-127"/>
                <a:ea typeface="AppleGothic" pitchFamily="2" charset="-127"/>
              </a:rPr>
            </a:br>
            <a:r>
              <a:rPr lang="en-US" sz="2200" dirty="0">
                <a:latin typeface="AppleGothic" pitchFamily="2" charset="-127"/>
                <a:ea typeface="AppleGothic" pitchFamily="2" charset="-127"/>
              </a:rPr>
              <a:t>First I want to filter my dataset to test and see for each day that data was collected how many of the patients that were hospitalized were categorized as intensive care patients for the region of </a:t>
            </a:r>
            <a:r>
              <a:rPr lang="en-US" sz="2200" dirty="0" err="1">
                <a:latin typeface="AppleGothic" pitchFamily="2" charset="-127"/>
                <a:ea typeface="AppleGothic" pitchFamily="2" charset="-127"/>
              </a:rPr>
              <a:t>Lombardia</a:t>
            </a:r>
            <a:r>
              <a:rPr lang="en-US" sz="2200" dirty="0">
                <a:latin typeface="AppleGothic" pitchFamily="2" charset="-127"/>
                <a:ea typeface="AppleGothic" pitchFamily="2" charset="-127"/>
              </a:rPr>
              <a:t> in Italy. Also get insight on how these number changed over time and create my second </a:t>
            </a:r>
            <a:r>
              <a:rPr lang="en-US" sz="2200" dirty="0" err="1">
                <a:latin typeface="AppleGothic" pitchFamily="2" charset="-127"/>
                <a:ea typeface="AppleGothic" pitchFamily="2" charset="-127"/>
              </a:rPr>
              <a:t>dataframe</a:t>
            </a:r>
            <a:r>
              <a:rPr lang="en-US" sz="2200" dirty="0">
                <a:latin typeface="AppleGothic" pitchFamily="2" charset="-127"/>
                <a:ea typeface="AppleGothic" pitchFamily="2" charset="-127"/>
              </a:rPr>
              <a:t>.</a:t>
            </a:r>
            <a:br>
              <a:rPr lang="en-US" dirty="0"/>
            </a:br>
            <a:r>
              <a:rPr lang="en-US" dirty="0"/>
              <a:t> </a:t>
            </a:r>
          </a:p>
        </p:txBody>
      </p:sp>
      <p:pic>
        <p:nvPicPr>
          <p:cNvPr id="4" name="Picture 3" descr="Table&#10;&#10;Description automatically generated">
            <a:extLst>
              <a:ext uri="{FF2B5EF4-FFF2-40B4-BE49-F238E27FC236}">
                <a16:creationId xmlns:a16="http://schemas.microsoft.com/office/drawing/2014/main" id="{EC2CFC12-7942-4135-BF27-FD7449416247}"/>
              </a:ext>
            </a:extLst>
          </p:cNvPr>
          <p:cNvPicPr>
            <a:picLocks noChangeAspect="1"/>
          </p:cNvPicPr>
          <p:nvPr/>
        </p:nvPicPr>
        <p:blipFill>
          <a:blip r:embed="rId2"/>
          <a:stretch>
            <a:fillRect/>
          </a:stretch>
        </p:blipFill>
        <p:spPr>
          <a:xfrm>
            <a:off x="1085013" y="2248081"/>
            <a:ext cx="10592638" cy="4438820"/>
          </a:xfrm>
          <a:prstGeom prst="rect">
            <a:avLst/>
          </a:prstGeom>
        </p:spPr>
      </p:pic>
    </p:spTree>
    <p:extLst>
      <p:ext uri="{BB962C8B-B14F-4D97-AF65-F5344CB8AC3E}">
        <p14:creationId xmlns:p14="http://schemas.microsoft.com/office/powerpoint/2010/main" val="233369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4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7A3F-EB21-4A99-9C90-E89E566B222D}"/>
              </a:ext>
            </a:extLst>
          </p:cNvPr>
          <p:cNvSpPr>
            <a:spLocks noGrp="1"/>
          </p:cNvSpPr>
          <p:nvPr>
            <p:ph type="title"/>
          </p:nvPr>
        </p:nvSpPr>
        <p:spPr/>
        <p:txBody>
          <a:bodyPr>
            <a:normAutofit/>
          </a:bodyPr>
          <a:lstStyle/>
          <a:p>
            <a:r>
              <a:rPr lang="en-US" sz="3200" i="1" dirty="0">
                <a:solidFill>
                  <a:srgbClr val="002060"/>
                </a:solidFill>
                <a:latin typeface="AppleGothic" pitchFamily="2" charset="-127"/>
                <a:ea typeface="AppleGothic" pitchFamily="2" charset="-127"/>
              </a:rPr>
              <a:t>Graph 1 </a:t>
            </a:r>
            <a:br>
              <a:rPr lang="en-US" dirty="0">
                <a:latin typeface="AppleGothic" pitchFamily="2" charset="-127"/>
                <a:ea typeface="AppleGothic" pitchFamily="2" charset="-127"/>
              </a:rPr>
            </a:br>
            <a:r>
              <a:rPr lang="en-US" sz="2000" dirty="0">
                <a:latin typeface="AppleGothic" pitchFamily="2" charset="-127"/>
                <a:ea typeface="AppleGothic" pitchFamily="2" charset="-127"/>
              </a:rPr>
              <a:t>Graphical representation using a line graph (that is best suited for visualizing continuous time variables) to see how Intensive Care Patient's curve fluctuates over this time span</a:t>
            </a:r>
          </a:p>
        </p:txBody>
      </p:sp>
      <p:pic>
        <p:nvPicPr>
          <p:cNvPr id="4" name="Picture 3" descr="Chart&#10;&#10;Description automatically generated">
            <a:extLst>
              <a:ext uri="{FF2B5EF4-FFF2-40B4-BE49-F238E27FC236}">
                <a16:creationId xmlns:a16="http://schemas.microsoft.com/office/drawing/2014/main" id="{1E9931AA-1E0E-4F6E-B17D-CE72E6D3E1CB}"/>
              </a:ext>
            </a:extLst>
          </p:cNvPr>
          <p:cNvPicPr>
            <a:picLocks noChangeAspect="1"/>
          </p:cNvPicPr>
          <p:nvPr/>
        </p:nvPicPr>
        <p:blipFill>
          <a:blip r:embed="rId2"/>
          <a:stretch>
            <a:fillRect/>
          </a:stretch>
        </p:blipFill>
        <p:spPr>
          <a:xfrm>
            <a:off x="1588958" y="2053378"/>
            <a:ext cx="8015990" cy="4560207"/>
          </a:xfrm>
          <a:prstGeom prst="rect">
            <a:avLst/>
          </a:prstGeom>
        </p:spPr>
      </p:pic>
    </p:spTree>
    <p:extLst>
      <p:ext uri="{BB962C8B-B14F-4D97-AF65-F5344CB8AC3E}">
        <p14:creationId xmlns:p14="http://schemas.microsoft.com/office/powerpoint/2010/main" val="1774386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4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8BE6-8B17-441B-A25D-8128C36D6EFB}"/>
              </a:ext>
            </a:extLst>
          </p:cNvPr>
          <p:cNvSpPr>
            <a:spLocks noGrp="1"/>
          </p:cNvSpPr>
          <p:nvPr>
            <p:ph type="title"/>
          </p:nvPr>
        </p:nvSpPr>
        <p:spPr>
          <a:xfrm>
            <a:off x="1520891" y="415213"/>
            <a:ext cx="9601200" cy="1485900"/>
          </a:xfrm>
        </p:spPr>
        <p:txBody>
          <a:bodyPr>
            <a:normAutofit/>
          </a:bodyPr>
          <a:lstStyle/>
          <a:p>
            <a:r>
              <a:rPr lang="en-US" sz="3200" i="1" dirty="0">
                <a:solidFill>
                  <a:srgbClr val="002060"/>
                </a:solidFill>
                <a:latin typeface="AppleGothic" pitchFamily="2" charset="-127"/>
                <a:ea typeface="AppleGothic" pitchFamily="2" charset="-127"/>
              </a:rPr>
              <a:t>Test 2 </a:t>
            </a:r>
            <a:br>
              <a:rPr lang="en-US" dirty="0">
                <a:latin typeface="AppleGothic" pitchFamily="2" charset="-127"/>
                <a:ea typeface="AppleGothic" pitchFamily="2" charset="-127"/>
              </a:rPr>
            </a:br>
            <a:r>
              <a:rPr lang="en-US" sz="2000" dirty="0">
                <a:latin typeface="AppleGothic" pitchFamily="2" charset="-127"/>
                <a:ea typeface="AppleGothic" pitchFamily="2" charset="-127"/>
              </a:rPr>
              <a:t>Let’s say now that I want to compare the number of deaths recorded in all regions</a:t>
            </a:r>
          </a:p>
        </p:txBody>
      </p:sp>
      <p:pic>
        <p:nvPicPr>
          <p:cNvPr id="4" name="Picture 3" descr="Graphical user interface, table&#10;&#10;Description automatically generated">
            <a:extLst>
              <a:ext uri="{FF2B5EF4-FFF2-40B4-BE49-F238E27FC236}">
                <a16:creationId xmlns:a16="http://schemas.microsoft.com/office/drawing/2014/main" id="{B5B30C02-A7DC-436D-BE6B-0EF3ACB744A1}"/>
              </a:ext>
            </a:extLst>
          </p:cNvPr>
          <p:cNvPicPr>
            <a:picLocks noChangeAspect="1"/>
          </p:cNvPicPr>
          <p:nvPr/>
        </p:nvPicPr>
        <p:blipFill>
          <a:blip r:embed="rId2"/>
          <a:stretch>
            <a:fillRect/>
          </a:stretch>
        </p:blipFill>
        <p:spPr>
          <a:xfrm>
            <a:off x="2347446" y="1901113"/>
            <a:ext cx="6677957" cy="4429743"/>
          </a:xfrm>
          <a:prstGeom prst="rect">
            <a:avLst/>
          </a:prstGeom>
        </p:spPr>
      </p:pic>
    </p:spTree>
    <p:extLst>
      <p:ext uri="{BB962C8B-B14F-4D97-AF65-F5344CB8AC3E}">
        <p14:creationId xmlns:p14="http://schemas.microsoft.com/office/powerpoint/2010/main" val="2951392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4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B34CF-61F2-4647-88EE-6166ECAC3F66}"/>
              </a:ext>
            </a:extLst>
          </p:cNvPr>
          <p:cNvSpPr>
            <a:spLocks noGrp="1"/>
          </p:cNvSpPr>
          <p:nvPr>
            <p:ph type="title"/>
          </p:nvPr>
        </p:nvSpPr>
        <p:spPr/>
        <p:txBody>
          <a:bodyPr>
            <a:normAutofit/>
          </a:bodyPr>
          <a:lstStyle/>
          <a:p>
            <a:r>
              <a:rPr lang="en-US" sz="3600" i="1" dirty="0">
                <a:solidFill>
                  <a:srgbClr val="002060"/>
                </a:solidFill>
              </a:rPr>
              <a:t>Graph 2 </a:t>
            </a:r>
            <a:br>
              <a:rPr lang="en-US" dirty="0"/>
            </a:br>
            <a:r>
              <a:rPr lang="en-US" sz="2000" dirty="0">
                <a:latin typeface="AppleGothic" pitchFamily="2" charset="-127"/>
                <a:ea typeface="AppleGothic" pitchFamily="2" charset="-127"/>
              </a:rPr>
              <a:t>Use a bar chart to create a clear visual of the table2 </a:t>
            </a:r>
            <a:r>
              <a:rPr lang="en-US" sz="2000" dirty="0" err="1">
                <a:latin typeface="AppleGothic" pitchFamily="2" charset="-127"/>
                <a:ea typeface="AppleGothic" pitchFamily="2" charset="-127"/>
              </a:rPr>
              <a:t>dataframe</a:t>
            </a:r>
            <a:r>
              <a:rPr lang="en-US" sz="2000" dirty="0">
                <a:latin typeface="AppleGothic" pitchFamily="2" charset="-127"/>
                <a:ea typeface="AppleGothic" pitchFamily="2" charset="-127"/>
              </a:rPr>
              <a:t> created above to showcase the comparison between all Italy regions regarding the total number of deaths</a:t>
            </a:r>
          </a:p>
        </p:txBody>
      </p:sp>
      <p:pic>
        <p:nvPicPr>
          <p:cNvPr id="4" name="Picture 3" descr="Chart&#10;&#10;Description automatically generated">
            <a:extLst>
              <a:ext uri="{FF2B5EF4-FFF2-40B4-BE49-F238E27FC236}">
                <a16:creationId xmlns:a16="http://schemas.microsoft.com/office/drawing/2014/main" id="{1AD1C79B-FF59-4DC0-8371-702A2EF7EEF0}"/>
              </a:ext>
            </a:extLst>
          </p:cNvPr>
          <p:cNvPicPr>
            <a:picLocks noChangeAspect="1"/>
          </p:cNvPicPr>
          <p:nvPr/>
        </p:nvPicPr>
        <p:blipFill>
          <a:blip r:embed="rId2"/>
          <a:stretch>
            <a:fillRect/>
          </a:stretch>
        </p:blipFill>
        <p:spPr>
          <a:xfrm>
            <a:off x="3196445" y="2171700"/>
            <a:ext cx="5555669" cy="4450701"/>
          </a:xfrm>
          <a:prstGeom prst="rect">
            <a:avLst/>
          </a:prstGeom>
        </p:spPr>
      </p:pic>
    </p:spTree>
    <p:extLst>
      <p:ext uri="{BB962C8B-B14F-4D97-AF65-F5344CB8AC3E}">
        <p14:creationId xmlns:p14="http://schemas.microsoft.com/office/powerpoint/2010/main" val="4036464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4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EC73-B915-4CDD-8D6B-BECA842DFB03}"/>
              </a:ext>
            </a:extLst>
          </p:cNvPr>
          <p:cNvSpPr>
            <a:spLocks noGrp="1"/>
          </p:cNvSpPr>
          <p:nvPr>
            <p:ph type="title"/>
          </p:nvPr>
        </p:nvSpPr>
        <p:spPr/>
        <p:txBody>
          <a:bodyPr>
            <a:normAutofit/>
          </a:bodyPr>
          <a:lstStyle/>
          <a:p>
            <a:r>
              <a:rPr lang="en-US" sz="3200" i="1" dirty="0">
                <a:solidFill>
                  <a:srgbClr val="002060"/>
                </a:solidFill>
                <a:latin typeface="AppleGothic" pitchFamily="2" charset="-127"/>
                <a:ea typeface="AppleGothic" pitchFamily="2" charset="-127"/>
              </a:rPr>
              <a:t>Test 3 </a:t>
            </a:r>
            <a:br>
              <a:rPr lang="en-US" sz="3200" dirty="0">
                <a:latin typeface="AppleGothic" pitchFamily="2" charset="-127"/>
                <a:ea typeface="AppleGothic" pitchFamily="2" charset="-127"/>
              </a:rPr>
            </a:br>
            <a:r>
              <a:rPr lang="en-US" sz="2000" dirty="0">
                <a:latin typeface="AppleGothic" pitchFamily="2" charset="-127"/>
                <a:ea typeface="AppleGothic" pitchFamily="2" charset="-127"/>
              </a:rPr>
              <a:t>Compare how </a:t>
            </a:r>
            <a:r>
              <a:rPr lang="en-US" sz="2200" dirty="0">
                <a:latin typeface="AppleGothic" pitchFamily="2" charset="-127"/>
                <a:ea typeface="AppleGothic" pitchFamily="2" charset="-127"/>
              </a:rPr>
              <a:t>many of the patients that were hospitalized managed to recover and what amount of these patients actually died, for all regions in Italy.</a:t>
            </a:r>
          </a:p>
        </p:txBody>
      </p:sp>
      <p:pic>
        <p:nvPicPr>
          <p:cNvPr id="4" name="Picture 3" descr="Table&#10;&#10;Description automatically generated">
            <a:extLst>
              <a:ext uri="{FF2B5EF4-FFF2-40B4-BE49-F238E27FC236}">
                <a16:creationId xmlns:a16="http://schemas.microsoft.com/office/drawing/2014/main" id="{81A3ED65-3B8A-4946-9CA4-45177BA50709}"/>
              </a:ext>
            </a:extLst>
          </p:cNvPr>
          <p:cNvPicPr>
            <a:picLocks noChangeAspect="1"/>
          </p:cNvPicPr>
          <p:nvPr/>
        </p:nvPicPr>
        <p:blipFill>
          <a:blip r:embed="rId2"/>
          <a:stretch>
            <a:fillRect/>
          </a:stretch>
        </p:blipFill>
        <p:spPr>
          <a:xfrm>
            <a:off x="2771328" y="2061835"/>
            <a:ext cx="6401693" cy="4696480"/>
          </a:xfrm>
          <a:prstGeom prst="rect">
            <a:avLst/>
          </a:prstGeom>
        </p:spPr>
      </p:pic>
    </p:spTree>
    <p:extLst>
      <p:ext uri="{BB962C8B-B14F-4D97-AF65-F5344CB8AC3E}">
        <p14:creationId xmlns:p14="http://schemas.microsoft.com/office/powerpoint/2010/main" val="1809756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50000"/>
            <a:alpha val="4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1F85-B4FD-47EA-B9D6-936B53F72A16}"/>
              </a:ext>
            </a:extLst>
          </p:cNvPr>
          <p:cNvSpPr>
            <a:spLocks noGrp="1"/>
          </p:cNvSpPr>
          <p:nvPr>
            <p:ph type="title"/>
          </p:nvPr>
        </p:nvSpPr>
        <p:spPr/>
        <p:txBody>
          <a:bodyPr/>
          <a:lstStyle/>
          <a:p>
            <a:r>
              <a:rPr lang="en-US" sz="3200" i="1" dirty="0">
                <a:solidFill>
                  <a:srgbClr val="002060"/>
                </a:solidFill>
                <a:latin typeface="AppleGothic" pitchFamily="2" charset="-127"/>
                <a:ea typeface="AppleGothic" pitchFamily="2" charset="-127"/>
              </a:rPr>
              <a:t>Graph 3</a:t>
            </a:r>
            <a:br>
              <a:rPr lang="en-US" dirty="0">
                <a:latin typeface="AppleGothic" pitchFamily="2" charset="-127"/>
                <a:ea typeface="AppleGothic" pitchFamily="2" charset="-127"/>
              </a:rPr>
            </a:br>
            <a:r>
              <a:rPr lang="en-US" sz="2000" dirty="0">
                <a:latin typeface="AppleGothic" pitchFamily="2" charset="-127"/>
                <a:ea typeface="AppleGothic" pitchFamily="2" charset="-127"/>
              </a:rPr>
              <a:t>Graphical representation of the comparison between the total number of people that died and people that recovered with respect to the different regions.</a:t>
            </a:r>
          </a:p>
        </p:txBody>
      </p:sp>
      <p:pic>
        <p:nvPicPr>
          <p:cNvPr id="4" name="Picture 3" descr="Chart&#10;&#10;Description automatically generated with medium confidence">
            <a:extLst>
              <a:ext uri="{FF2B5EF4-FFF2-40B4-BE49-F238E27FC236}">
                <a16:creationId xmlns:a16="http://schemas.microsoft.com/office/drawing/2014/main" id="{0F63D549-CE09-4EDE-9C7A-19CA1A9A8D5E}"/>
              </a:ext>
            </a:extLst>
          </p:cNvPr>
          <p:cNvPicPr>
            <a:picLocks noChangeAspect="1"/>
          </p:cNvPicPr>
          <p:nvPr/>
        </p:nvPicPr>
        <p:blipFill>
          <a:blip r:embed="rId2"/>
          <a:stretch>
            <a:fillRect/>
          </a:stretch>
        </p:blipFill>
        <p:spPr>
          <a:xfrm>
            <a:off x="2435291" y="1892725"/>
            <a:ext cx="6733184" cy="4815986"/>
          </a:xfrm>
          <a:prstGeom prst="rect">
            <a:avLst/>
          </a:prstGeom>
        </p:spPr>
      </p:pic>
    </p:spTree>
    <p:extLst>
      <p:ext uri="{BB962C8B-B14F-4D97-AF65-F5344CB8AC3E}">
        <p14:creationId xmlns:p14="http://schemas.microsoft.com/office/powerpoint/2010/main" val="369927722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{B6B2F460-4061-43E6-B9E1-FBD4D09EBB1E}tf10001105</Template>
  <TotalTime>123</TotalTime>
  <Words>547</Words>
  <Application>Microsoft Office PowerPoint</Application>
  <PresentationFormat>Widescreen</PresentationFormat>
  <Paragraphs>21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AppleGothic</vt:lpstr>
      <vt:lpstr>Arial</vt:lpstr>
      <vt:lpstr>Franklin Gothic Book</vt:lpstr>
      <vt:lpstr>Crop</vt:lpstr>
      <vt:lpstr>Cloud TECHNOLOGIES AND BIG DATA FRAMEWORKS</vt:lpstr>
      <vt:lpstr>Overview  The dataset that has been retrieved contains a csv file that includes information regarding Covid-19 cases tracking back from 24-02-2020 until 11-04-2020.   In this notebook I will conduct EDA on uploaded table using Data-Frames APIs and SQL query language, combined with Data Visualization to get a better insight on the data available to test. There won’t be data integration and further processing (train/test/split and cross validations) to implement ML algorithms to try test the accuracy of different predictive time series models, since the dataset is 2 years old. </vt:lpstr>
      <vt:lpstr>Uploading the Data</vt:lpstr>
      <vt:lpstr>Test 1  First I want to filter my dataset to test and see for each day that data was collected how many of the patients that were hospitalized were categorized as intensive care patients for the region of Lombardia in Italy. Also get insight on how these number changed over time and create my second dataframe.  </vt:lpstr>
      <vt:lpstr>Graph 1  Graphical representation using a line graph (that is best suited for visualizing continuous time variables) to see how Intensive Care Patient's curve fluctuates over this time span</vt:lpstr>
      <vt:lpstr>Test 2  Let’s say now that I want to compare the number of deaths recorded in all regions</vt:lpstr>
      <vt:lpstr>Graph 2  Use a bar chart to create a clear visual of the table2 dataframe created above to showcase the comparison between all Italy regions regarding the total number of deaths</vt:lpstr>
      <vt:lpstr>Test 3  Compare how many of the patients that were hospitalized managed to recover and what amount of these patients actually died, for all regions in Italy.</vt:lpstr>
      <vt:lpstr>Graph 3 Graphical representation of the comparison between the total number of people that died and people that recovered with respect to the different regions.</vt:lpstr>
      <vt:lpstr>Test 4 Since we can see from the graph above that in Lombardia we have the largest  number of deaths for patients that were hospitalized, we can further create another visual to see which time period we had the highest number of deaths occurred. </vt:lpstr>
      <vt:lpstr>Test 5 Now we can compare the sum of total positive cases in the regions of Lombardia, Sardegna and Piemonte</vt:lpstr>
      <vt:lpstr>Graph 5  </vt:lpstr>
      <vt:lpstr>Test 6 Finally we are going to create a final chart to see the recovery rate of the total hospitalized patient over time for the specific regions mentioned above</vt:lpstr>
      <vt:lpstr>Graph 6</vt:lpstr>
      <vt:lpstr>Test 7 Now we are going to create another table summing the total patients that were tested positive for each region and join it with the table2, in order to do the comparisons</vt:lpstr>
      <vt:lpstr>Graph 7 Graphical representation of df_join table created to display and compare for each region in Italy the sum of the total positive cases compared to the number of total deaths of people you were tested positive.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Technologies and big data frameworks</dc:title>
  <dc:creator>vasilis vasilis</dc:creator>
  <cp:lastModifiedBy>vasilis vasilis</cp:lastModifiedBy>
  <cp:revision>8</cp:revision>
  <dcterms:created xsi:type="dcterms:W3CDTF">2022-01-28T13:25:13Z</dcterms:created>
  <dcterms:modified xsi:type="dcterms:W3CDTF">2022-01-29T11:42:38Z</dcterms:modified>
</cp:coreProperties>
</file>