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1" r:id="rId6"/>
    <p:sldId id="260" r:id="rId7"/>
    <p:sldId id="288" r:id="rId8"/>
    <p:sldId id="262" r:id="rId9"/>
    <p:sldId id="263" r:id="rId10"/>
    <p:sldId id="264" r:id="rId11"/>
    <p:sldId id="291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  <p:sldId id="276" r:id="rId23"/>
    <p:sldId id="277" r:id="rId24"/>
    <p:sldId id="289" r:id="rId25"/>
    <p:sldId id="293" r:id="rId26"/>
    <p:sldId id="292" r:id="rId27"/>
    <p:sldId id="282" r:id="rId28"/>
    <p:sldId id="283" r:id="rId29"/>
    <p:sldId id="284" r:id="rId30"/>
    <p:sldId id="285" r:id="rId31"/>
    <p:sldId id="287" r:id="rId32"/>
    <p:sldId id="290" r:id="rId33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965"/>
    <p:restoredTop sz="94718"/>
  </p:normalViewPr>
  <p:slideViewPr>
    <p:cSldViewPr>
      <p:cViewPr varScale="1">
        <p:scale>
          <a:sx n="108" d="100"/>
          <a:sy n="108" d="100"/>
        </p:scale>
        <p:origin x="-17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l-GR"/>
              <a:t>ΠΑΝΕΠΙΣΤΗΜΙΟ ΠΕΛΟΠΟΝΝΗΣΟΥ ΣΧΟΛΗ ΟΙΚΟΝΟΜΙΑΣ &amp; ΤΕΧΝΟΛΟΓΙΑΣ ΤΜΗΜΑ ΠΛΗΡΟΦΟΡΙΚΗΣ &amp; ΤΗΛΕΠΙΚΟΙΝΩΝΙΩΝ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81E51-92BE-4D1A-8F75-F9B040CE0588}" type="datetimeFigureOut">
              <a:rPr lang="el-GR" smtClean="0"/>
              <a:pPr/>
              <a:t>6/4/2022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5592B-97CC-41EA-A978-948CA1875CF8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l-GR"/>
              <a:t>ΠΑΝΕΠΙΣΤΗΜΙΟ ΠΕΛΟΠΟΝΝΗΣΟΥ ΣΧΟΛΗ ΟΙΚΟΝΟΜΙΑΣ &amp; ΤΕΧΝΟΛΟΓΙΑΣ ΤΜΗΜΑ ΠΛΗΡΟΦΟΡΙΚΗΣ &amp; ΤΗΛΕΠΙΚΟΙΝΩΝΙΩΝ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EE7B1-14C8-47B9-A644-61824353A81E}" type="datetimeFigureOut">
              <a:rPr lang="el-GR" smtClean="0"/>
              <a:pPr/>
              <a:t>6/4/2022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69B2A-D8C7-47B7-AC88-7E6736C42601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69B2A-D8C7-47B7-AC88-7E6736C42601}" type="slidenum">
              <a:rPr lang="el-GR" smtClean="0"/>
              <a:pPr/>
              <a:t>1</a:t>
            </a:fld>
            <a:endParaRPr lang="el-G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769B2A-D8C7-47B7-AC88-7E6736C42601}" type="slidenum">
              <a:rPr lang="el-GR" smtClean="0"/>
              <a:pPr/>
              <a:t>2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02E0FB6-3B01-47B8-9B20-64052ED15945}" type="datetimeFigureOut">
              <a:rPr lang="el-GR" smtClean="0"/>
              <a:pPr/>
              <a:t>6/4/2022</a:t>
            </a:fld>
            <a:endParaRPr lang="el-G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5C7E3C-7E52-4345-897C-DA1E5DDD12F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0FB6-3B01-47B8-9B20-64052ED15945}" type="datetimeFigureOut">
              <a:rPr lang="el-GR" smtClean="0"/>
              <a:pPr/>
              <a:t>6/4/2022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7E3C-7E52-4345-897C-DA1E5DDD12F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0FB6-3B01-47B8-9B20-64052ED15945}" type="datetimeFigureOut">
              <a:rPr lang="el-GR" smtClean="0"/>
              <a:pPr/>
              <a:t>6/4/2022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7E3C-7E52-4345-897C-DA1E5DDD12F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0FB6-3B01-47B8-9B20-64052ED15945}" type="datetimeFigureOut">
              <a:rPr lang="el-GR" smtClean="0"/>
              <a:pPr/>
              <a:t>6/4/2022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7E3C-7E52-4345-897C-DA1E5DDD12FC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0FB6-3B01-47B8-9B20-64052ED15945}" type="datetimeFigureOut">
              <a:rPr lang="el-GR" smtClean="0"/>
              <a:pPr/>
              <a:t>6/4/2022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7E3C-7E52-4345-897C-DA1E5DDD12FC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0FB6-3B01-47B8-9B20-64052ED15945}" type="datetimeFigureOut">
              <a:rPr lang="el-GR" smtClean="0"/>
              <a:pPr/>
              <a:t>6/4/2022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7E3C-7E52-4345-897C-DA1E5DDD12FC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0FB6-3B01-47B8-9B20-64052ED15945}" type="datetimeFigureOut">
              <a:rPr lang="el-GR" smtClean="0"/>
              <a:pPr/>
              <a:t>6/4/2022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7E3C-7E52-4345-897C-DA1E5DDD12F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0FB6-3B01-47B8-9B20-64052ED15945}" type="datetimeFigureOut">
              <a:rPr lang="el-GR" smtClean="0"/>
              <a:pPr/>
              <a:t>6/4/2022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7E3C-7E52-4345-897C-DA1E5DDD12FC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0FB6-3B01-47B8-9B20-64052ED15945}" type="datetimeFigureOut">
              <a:rPr lang="el-GR" smtClean="0"/>
              <a:pPr/>
              <a:t>6/4/2022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7E3C-7E52-4345-897C-DA1E5DDD12F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02E0FB6-3B01-47B8-9B20-64052ED15945}" type="datetimeFigureOut">
              <a:rPr lang="el-GR" smtClean="0"/>
              <a:pPr/>
              <a:t>6/4/2022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7E3C-7E52-4345-897C-DA1E5DDD12F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02E0FB6-3B01-47B8-9B20-64052ED15945}" type="datetimeFigureOut">
              <a:rPr lang="el-GR" smtClean="0"/>
              <a:pPr/>
              <a:t>6/4/2022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5C7E3C-7E52-4345-897C-DA1E5DDD12FC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02E0FB6-3B01-47B8-9B20-64052ED15945}" type="datetimeFigureOut">
              <a:rPr lang="el-GR" smtClean="0"/>
              <a:pPr/>
              <a:t>6/4/2022</a:t>
            </a:fld>
            <a:endParaRPr lang="el-G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65C7E3C-7E52-4345-897C-DA1E5DDD12FC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489"/>
            <a:ext cx="7772400" cy="1885962"/>
          </a:xfrm>
        </p:spPr>
        <p:txBody>
          <a:bodyPr>
            <a:normAutofit/>
          </a:bodyPr>
          <a:lstStyle/>
          <a:p>
            <a:r>
              <a:rPr lang="el-GR" sz="3600" dirty="0"/>
              <a:t>Τεχνικές Μηχανικής Μάθησης για ανίχνευση ψευδών ειδήσεων στα κοινωνικά δίκτυα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Βασίλειος Κυριακόπουλος, Σπυρίδων Μάης</a:t>
            </a:r>
          </a:p>
          <a:p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2428860" y="214290"/>
            <a:ext cx="4683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ΠΑΝΕΠΙΣΤΗΜΙΟ ΠΕΛΟΠΟΝΝΗΣΟΥ </a:t>
            </a:r>
          </a:p>
          <a:p>
            <a:r>
              <a:rPr lang="el-GR" dirty="0"/>
              <a:t>ΣΧΟΛΗ ΟΙΚΟΝΟΜΙΑΣ &amp; ΤΕΧΝΟΛΟΓΙΑΣ </a:t>
            </a:r>
          </a:p>
          <a:p>
            <a:r>
              <a:rPr lang="el-GR" dirty="0"/>
              <a:t>ΤΜΗΜΑ ΠΛΗΡΟΦΟΡΙΚΗΣ &amp; ΤΗΛΕΠΙΚΟΙΝΩΝΙΩΝ</a:t>
            </a:r>
          </a:p>
        </p:txBody>
      </p:sp>
      <p:pic>
        <p:nvPicPr>
          <p:cNvPr id="1026" name="Picture 2" descr="C:\Users\Man\Desktop\Untitl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42852"/>
            <a:ext cx="1419225" cy="14097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500826" y="4857760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Απρίλιος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l-GR" sz="3600" dirty="0"/>
              <a:t>Μηχανική Μάθηση: Αλγόριθμοι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293118" y="1166018"/>
            <a:ext cx="4038600" cy="507129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1200" dirty="0">
                <a:solidFill>
                  <a:srgbClr val="0070C0"/>
                </a:solidFill>
              </a:rPr>
              <a:t>Logistic regression Classifier</a:t>
            </a:r>
            <a:endParaRPr lang="el-GR" sz="1200" dirty="0">
              <a:solidFill>
                <a:srgbClr val="0070C0"/>
              </a:solidFill>
            </a:endParaRPr>
          </a:p>
          <a:p>
            <a:r>
              <a:rPr lang="el-GR" sz="1200" dirty="0"/>
              <a:t>Ο </a:t>
            </a:r>
            <a:r>
              <a:rPr lang="en-US" sz="1200" dirty="0"/>
              <a:t>Logistic Regression Classifier</a:t>
            </a:r>
            <a:r>
              <a:rPr lang="el-GR" sz="1200" dirty="0"/>
              <a:t>  αποτελεί και αυτός  γραμμικό αλγόριθμο  δυαδικής  κατηγοριοποίησης</a:t>
            </a:r>
          </a:p>
          <a:p>
            <a:r>
              <a:rPr lang="el-GR" sz="1200" dirty="0"/>
              <a:t>Η λειτουργία του είναι παρόμοια με του </a:t>
            </a:r>
            <a:r>
              <a:rPr lang="en-US" sz="1200" dirty="0"/>
              <a:t>Perceptron </a:t>
            </a:r>
            <a:r>
              <a:rPr lang="el-GR" sz="1200" dirty="0"/>
              <a:t> </a:t>
            </a:r>
            <a:r>
              <a:rPr lang="en-US" sz="1200" dirty="0"/>
              <a:t>Classifier </a:t>
            </a:r>
            <a:r>
              <a:rPr lang="el-GR" sz="1200" dirty="0"/>
              <a:t>με τη διαφορά ότι προσθέτουμε την </a:t>
            </a:r>
            <a:r>
              <a:rPr lang="en-US" sz="1200" dirty="0"/>
              <a:t>sigmoid activation function </a:t>
            </a:r>
            <a:r>
              <a:rPr lang="el-GR" sz="1200" dirty="0"/>
              <a:t>και τα βάρη αλλάζουν με διαφορετικό τρόπο.</a:t>
            </a:r>
            <a:endParaRPr lang="en-US" sz="1200" dirty="0"/>
          </a:p>
          <a:p>
            <a:pPr marL="109728" indent="0">
              <a:buNone/>
            </a:pPr>
            <a:endParaRPr lang="el-GR" sz="1200" dirty="0"/>
          </a:p>
          <a:p>
            <a:r>
              <a:rPr lang="el-GR" sz="1200" dirty="0"/>
              <a:t>Σε κάθε επανάληψη ο αλγόριθμος δέχεται ως είσοδο τα διανύσματα 𝑥. Για όλα διάνυσμα 𝑥 υπολογίζεται η τιμή 𝑦′, και στην συνέχεια  αλλάζει η τιμή του βάρους </a:t>
            </a:r>
            <a:r>
              <a:rPr lang="en-US" sz="1200" dirty="0" err="1"/>
              <a:t>w</a:t>
            </a:r>
            <a:r>
              <a:rPr lang="en-US" sz="1200" baseline="-25000" dirty="0" err="1"/>
              <a:t>j</a:t>
            </a:r>
            <a:r>
              <a:rPr lang="en-US" sz="1200" dirty="0"/>
              <a:t>  </a:t>
            </a:r>
            <a:r>
              <a:rPr lang="el-GR" sz="1200" dirty="0"/>
              <a:t>λαμβάνοντας υπόψιν όλες τις προβλέψεις για κάθε διάνυσμα εισόδου 𝑥.</a:t>
            </a:r>
          </a:p>
          <a:p>
            <a:r>
              <a:rPr lang="en-US" sz="1200" dirty="0"/>
              <a:t>O </a:t>
            </a:r>
            <a:r>
              <a:rPr lang="el-GR" sz="1200" dirty="0"/>
              <a:t>τύπος ανανέωσης βαρών υπολογίζεται από την ελαχιστοποίηση της συνάρτησης κόστους</a:t>
            </a:r>
            <a:r>
              <a:rPr lang="en-US" sz="1200" dirty="0"/>
              <a:t>.</a:t>
            </a:r>
            <a:r>
              <a:rPr lang="el-GR" sz="1200" dirty="0"/>
              <a:t> </a:t>
            </a:r>
            <a:r>
              <a:rPr lang="en-US" sz="1200" dirty="0"/>
              <a:t> </a:t>
            </a:r>
            <a:endParaRPr lang="el-GR" sz="1200" dirty="0"/>
          </a:p>
          <a:p>
            <a:pPr marL="109728" indent="0">
              <a:buNone/>
            </a:pPr>
            <a:r>
              <a:rPr lang="el-GR" sz="1100" dirty="0">
                <a:solidFill>
                  <a:srgbClr val="0070C0"/>
                </a:solidFill>
              </a:rPr>
              <a:t>                     </a:t>
            </a:r>
          </a:p>
          <a:p>
            <a:pPr marL="109728" indent="0">
              <a:buNone/>
            </a:pPr>
            <a:r>
              <a:rPr lang="el-GR" sz="1100" dirty="0">
                <a:solidFill>
                  <a:srgbClr val="0070C0"/>
                </a:solidFill>
              </a:rPr>
              <a:t>                           </a:t>
            </a:r>
            <a:endParaRPr lang="el-GR" sz="11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2CD6BB6-328F-CD4F-A3D9-5DB9DEF8C86C}"/>
              </a:ext>
            </a:extLst>
          </p:cNvPr>
          <p:cNvGrpSpPr/>
          <p:nvPr/>
        </p:nvGrpSpPr>
        <p:grpSpPr>
          <a:xfrm>
            <a:off x="4499992" y="2397671"/>
            <a:ext cx="4428672" cy="2062658"/>
            <a:chOff x="4082752" y="1438350"/>
            <a:chExt cx="4917920" cy="2133526"/>
          </a:xfrm>
        </p:grpSpPr>
        <p:pic>
          <p:nvPicPr>
            <p:cNvPr id="2050" name="Picture 2" descr="C:\Users\Man\Desktop\ThesisTemplate\imthesis\logistic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82752" y="1438350"/>
              <a:ext cx="4917920" cy="2133526"/>
            </a:xfrm>
            <a:prstGeom prst="rect">
              <a:avLst/>
            </a:prstGeom>
            <a:noFill/>
          </p:spPr>
        </p:pic>
        <p:graphicFrame>
          <p:nvGraphicFramePr>
            <p:cNvPr id="2" name="Object 1">
              <a:extLst>
                <a:ext uri="{FF2B5EF4-FFF2-40B4-BE49-F238E27FC236}">
                  <a16:creationId xmlns:a16="http://schemas.microsoft.com/office/drawing/2014/main" xmlns="" id="{DC290EAC-1830-4C42-BA40-EF6BE899B65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707912629"/>
                </p:ext>
              </p:extLst>
            </p:nvPr>
          </p:nvGraphicFramePr>
          <p:xfrm>
            <a:off x="7812360" y="2708920"/>
            <a:ext cx="685378" cy="360040"/>
          </p:xfrm>
          <a:graphic>
            <a:graphicData uri="http://schemas.openxmlformats.org/presentationml/2006/ole">
              <p:oleObj spid="_x0000_s2168" name="Bitmap Image" r:id="rId4" imgW="1504800" imgH="790560" progId="PBrush">
                <p:embed/>
              </p:oleObj>
            </a:graphicData>
          </a:graphic>
        </p:graphicFrame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xmlns="" id="{6C35C98F-E8C6-4601-B2A5-CF057E3F1EE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826037508"/>
                </p:ext>
              </p:extLst>
            </p:nvPr>
          </p:nvGraphicFramePr>
          <p:xfrm>
            <a:off x="5724128" y="2690118"/>
            <a:ext cx="2746672" cy="533298"/>
          </p:xfrm>
          <a:graphic>
            <a:graphicData uri="http://schemas.openxmlformats.org/presentationml/2006/ole">
              <p:oleObj spid="_x0000_s2169" name="Bitmap Image" r:id="rId5" imgW="5010120" imgH="1019160" progId="PBrush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l-GR" sz="3600" dirty="0"/>
              <a:t>Μηχανική Μάθηση: Αλγόριθμοι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293118" y="1166018"/>
            <a:ext cx="4038600" cy="507129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1100" dirty="0">
                <a:solidFill>
                  <a:srgbClr val="0070C0"/>
                </a:solidFill>
              </a:rPr>
              <a:t>Ridge Classifier</a:t>
            </a:r>
            <a:endParaRPr lang="en-US" sz="1100" dirty="0"/>
          </a:p>
          <a:p>
            <a:r>
              <a:rPr lang="el-GR" sz="1100" dirty="0"/>
              <a:t>Ο </a:t>
            </a:r>
            <a:r>
              <a:rPr lang="en-US" sz="1100" dirty="0"/>
              <a:t>Ridge Classifier</a:t>
            </a:r>
            <a:r>
              <a:rPr lang="el-GR" sz="1100" dirty="0"/>
              <a:t> αποτελεί και αυτός  γραμμικός αλγόριθμο  δυαδικής  κατηγοριοποίησης</a:t>
            </a:r>
            <a:r>
              <a:rPr lang="en-US" sz="1100" dirty="0"/>
              <a:t> </a:t>
            </a:r>
            <a:r>
              <a:rPr lang="el-GR" sz="1100" dirty="0"/>
              <a:t>που βασίζεται στη μέθοδο </a:t>
            </a:r>
            <a:r>
              <a:rPr lang="en-US" sz="1100" dirty="0"/>
              <a:t>Ridge Regression.             H </a:t>
            </a:r>
            <a:r>
              <a:rPr lang="el-GR" sz="1100" dirty="0"/>
              <a:t>μέθοδος αυτή είναι μια παραλλαγή της</a:t>
            </a:r>
            <a:r>
              <a:rPr lang="en-US" sz="1100" dirty="0"/>
              <a:t> </a:t>
            </a:r>
            <a:r>
              <a:rPr lang="el-GR" sz="1100" dirty="0"/>
              <a:t>μεθόδου </a:t>
            </a:r>
            <a:r>
              <a:rPr lang="en-US" sz="1100" dirty="0"/>
              <a:t>Linear Regression</a:t>
            </a:r>
            <a:r>
              <a:rPr lang="el-GR" sz="1100" dirty="0"/>
              <a:t> προσθέτοντας στην συνάρτηση κόστους ένα στοιχείο </a:t>
            </a:r>
            <a:r>
              <a:rPr lang="el-GR" sz="1100" dirty="0" err="1"/>
              <a:t>κανονικοποιήσης</a:t>
            </a:r>
            <a:r>
              <a:rPr lang="el-GR" sz="1100" dirty="0"/>
              <a:t> </a:t>
            </a:r>
            <a:r>
              <a:rPr lang="en-US" sz="1100" dirty="0"/>
              <a:t>L2</a:t>
            </a:r>
            <a:r>
              <a:rPr lang="el-GR" sz="1100" dirty="0"/>
              <a:t>.</a:t>
            </a:r>
            <a:endParaRPr lang="en-US" sz="1100" dirty="0"/>
          </a:p>
          <a:p>
            <a:endParaRPr lang="en-US" sz="1100" dirty="0"/>
          </a:p>
          <a:p>
            <a:r>
              <a:rPr lang="el-GR" sz="1100" dirty="0"/>
              <a:t>Στην μέθοδο </a:t>
            </a:r>
            <a:r>
              <a:rPr lang="en-US" sz="1100" dirty="0"/>
              <a:t>Linear Regression </a:t>
            </a:r>
            <a:r>
              <a:rPr lang="el-GR" sz="1100" dirty="0"/>
              <a:t>παίρνουμε ως είσοδο ένα διάνυσμα </a:t>
            </a:r>
            <a:r>
              <a:rPr lang="en-US" sz="1100" dirty="0"/>
              <a:t>x </a:t>
            </a:r>
            <a:r>
              <a:rPr lang="el-GR" sz="1100" dirty="0"/>
              <a:t>και ορίζουμε την εξίσωση</a:t>
            </a:r>
            <a:r>
              <a:rPr lang="en-US" sz="1100" dirty="0"/>
              <a:t>: </a:t>
            </a:r>
            <a:r>
              <a:rPr lang="el-GR" sz="1100" dirty="0"/>
              <a:t>𝑦′</a:t>
            </a:r>
            <a:r>
              <a:rPr lang="en-US" sz="1100" dirty="0"/>
              <a:t> = </a:t>
            </a:r>
            <a:r>
              <a:rPr lang="en-US" sz="1100" dirty="0" err="1"/>
              <a:t>wx</a:t>
            </a:r>
            <a:r>
              <a:rPr lang="en-US" sz="1100" dirty="0"/>
              <a:t>.</a:t>
            </a:r>
            <a:r>
              <a:rPr lang="el-GR" sz="1100" dirty="0"/>
              <a:t> Στόχος μας είναι να μάθουμε τα βάρη της γραμμικής εξίσωσης</a:t>
            </a:r>
            <a:r>
              <a:rPr lang="en-US" sz="1100" dirty="0"/>
              <a:t> </a:t>
            </a:r>
            <a:r>
              <a:rPr lang="el-GR" sz="1100" dirty="0"/>
              <a:t> που θα μας δίνουν την σχέση ανάμεσα στο διάνυσμα </a:t>
            </a:r>
            <a:r>
              <a:rPr lang="en-US" sz="1100" dirty="0"/>
              <a:t>x </a:t>
            </a:r>
            <a:r>
              <a:rPr lang="el-GR" sz="1100" dirty="0"/>
              <a:t>και στην τιμή </a:t>
            </a:r>
            <a:r>
              <a:rPr lang="en-US" sz="1100" dirty="0"/>
              <a:t>y.</a:t>
            </a:r>
          </a:p>
          <a:p>
            <a:r>
              <a:rPr lang="el-GR" sz="1100" dirty="0"/>
              <a:t>Αυτό  γίνεται ελαχιστοποιώντας την συνάρτηση κόστους που φαίνεται στο σχήμα.</a:t>
            </a:r>
            <a:endParaRPr lang="en-US" sz="1100" dirty="0"/>
          </a:p>
          <a:p>
            <a:pPr marL="109728" indent="0">
              <a:buNone/>
            </a:pPr>
            <a:endParaRPr lang="el-GR" sz="1100" dirty="0"/>
          </a:p>
        </p:txBody>
      </p: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xmlns="" id="{9803738A-EF38-4C52-B605-373A2F7F1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1556792"/>
            <a:ext cx="4443414" cy="248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5996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l-GR" sz="3600" dirty="0"/>
              <a:t>Μηχανική Μάθηση: Αλγόριθμοι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57200" y="1481138"/>
            <a:ext cx="4143372" cy="452596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300" dirty="0">
                <a:solidFill>
                  <a:srgbClr val="0070C0"/>
                </a:solidFill>
              </a:rPr>
              <a:t>K-nearest neighbor Classifier </a:t>
            </a:r>
          </a:p>
          <a:p>
            <a:r>
              <a:rPr lang="en-US" sz="1300" dirty="0"/>
              <a:t>O</a:t>
            </a:r>
            <a:r>
              <a:rPr lang="el-GR" sz="1300" dirty="0"/>
              <a:t> </a:t>
            </a:r>
            <a:r>
              <a:rPr lang="en-US" sz="1300" dirty="0"/>
              <a:t>K-nearest  Classifier</a:t>
            </a:r>
            <a:r>
              <a:rPr lang="el-GR" sz="1300" dirty="0"/>
              <a:t> ταξινοµεί κάθε µη ετικετοποιηµένο δεδομένο ϐάσει της πλειοψηφίας των k πλησιέστερων γειτόνων του συνόλου εκπαίδευσης</a:t>
            </a:r>
          </a:p>
          <a:p>
            <a:r>
              <a:rPr lang="el-GR" sz="1300" dirty="0"/>
              <a:t>H απόδοσή του εξαρτάται σε µεγάλο ϐαθµό από την απόσταση που µετριέται ώστε να εντοπιστούν οι k πλησιέστεροι γείτονες</a:t>
            </a:r>
          </a:p>
          <a:p>
            <a:r>
              <a:rPr lang="el-GR" sz="1300" dirty="0"/>
              <a:t>Κατά την εκπαίδευση</a:t>
            </a:r>
            <a:r>
              <a:rPr lang="en-US" sz="1300" dirty="0"/>
              <a:t> </a:t>
            </a:r>
            <a:r>
              <a:rPr lang="el-GR" sz="1300" dirty="0"/>
              <a:t>απλά </a:t>
            </a:r>
          </a:p>
          <a:p>
            <a:pPr>
              <a:buNone/>
            </a:pPr>
            <a:r>
              <a:rPr lang="en-US" sz="1300" dirty="0"/>
              <a:t>     </a:t>
            </a:r>
            <a:r>
              <a:rPr lang="el-GR" sz="1300" dirty="0"/>
              <a:t>αποθηκεύουμε τα διανύσματα </a:t>
            </a:r>
          </a:p>
          <a:p>
            <a:pPr>
              <a:buNone/>
            </a:pPr>
            <a:r>
              <a:rPr lang="en-US" sz="1300" dirty="0"/>
              <a:t>     </a:t>
            </a:r>
            <a:r>
              <a:rPr lang="el-GR" sz="1300" dirty="0"/>
              <a:t>εκπαίδευσης</a:t>
            </a:r>
          </a:p>
          <a:p>
            <a:r>
              <a:rPr lang="el-GR" sz="1300" dirty="0"/>
              <a:t>Κατά τη χρήση, βρίσκουμε στα </a:t>
            </a:r>
          </a:p>
          <a:p>
            <a:pPr>
              <a:buNone/>
            </a:pPr>
            <a:r>
              <a:rPr lang="en-US" sz="1300" dirty="0"/>
              <a:t>     </a:t>
            </a:r>
            <a:r>
              <a:rPr lang="el-GR" sz="1300" dirty="0"/>
              <a:t>παραδείγματα εκπαίδευσης τους k</a:t>
            </a:r>
          </a:p>
          <a:p>
            <a:pPr>
              <a:buNone/>
            </a:pPr>
            <a:r>
              <a:rPr lang="en-US" sz="1300" dirty="0"/>
              <a:t>     </a:t>
            </a:r>
            <a:r>
              <a:rPr lang="el-GR" sz="1300" dirty="0"/>
              <a:t>κοντινότερους γείτονες του νέου </a:t>
            </a:r>
          </a:p>
          <a:p>
            <a:pPr>
              <a:buNone/>
            </a:pPr>
            <a:r>
              <a:rPr lang="en-US" sz="1300" dirty="0"/>
              <a:t>     </a:t>
            </a:r>
            <a:r>
              <a:rPr lang="el-GR" sz="1300" dirty="0"/>
              <a:t>διανύσματος (π.χ. k= 5)</a:t>
            </a:r>
          </a:p>
          <a:p>
            <a:r>
              <a:rPr lang="el-GR" sz="1300" dirty="0"/>
              <a:t>Κατατάσσουμε το νέο διάνυσμα </a:t>
            </a:r>
          </a:p>
          <a:p>
            <a:pPr>
              <a:buNone/>
            </a:pPr>
            <a:r>
              <a:rPr lang="en-US" sz="1300" dirty="0"/>
              <a:t>     </a:t>
            </a:r>
            <a:r>
              <a:rPr lang="el-GR" sz="1300" dirty="0"/>
              <a:t>στην κατηγορία της πλειοψηφίας</a:t>
            </a:r>
          </a:p>
          <a:p>
            <a:pPr>
              <a:buNone/>
            </a:pPr>
            <a:r>
              <a:rPr lang="en-US" sz="1300" dirty="0"/>
              <a:t>     </a:t>
            </a:r>
            <a:r>
              <a:rPr lang="el-GR" sz="1300" dirty="0"/>
              <a:t>των γειτόνων (εδώ «–»)</a:t>
            </a:r>
          </a:p>
          <a:p>
            <a:pPr>
              <a:buNone/>
            </a:pPr>
            <a:endParaRPr lang="el-GR" sz="1300" dirty="0"/>
          </a:p>
        </p:txBody>
      </p:sp>
      <p:pic>
        <p:nvPicPr>
          <p:cNvPr id="25602" name="Picture 2" descr="C:\Users\Man\Desktop\Untitled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4307" y="1482028"/>
            <a:ext cx="4132493" cy="41671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75448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l-GR" sz="3600" dirty="0"/>
              <a:t>Μηχανική Μάθηση: Αλγόριθμοι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57200" y="1481138"/>
            <a:ext cx="4143372" cy="452596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300" dirty="0">
                <a:solidFill>
                  <a:srgbClr val="0070C0"/>
                </a:solidFill>
              </a:rPr>
              <a:t>Decision Tree Classifier </a:t>
            </a:r>
          </a:p>
          <a:p>
            <a:r>
              <a:rPr lang="el-GR" sz="1300" dirty="0"/>
              <a:t>Το δέντρο απόφασης δημιουργεί μοντέλα ταξινόμησης ή παλινδρόμησης με τη μορφή</a:t>
            </a:r>
            <a:r>
              <a:rPr lang="en-US" sz="1300" dirty="0"/>
              <a:t> </a:t>
            </a:r>
            <a:r>
              <a:rPr lang="el-GR" sz="1300" dirty="0"/>
              <a:t>δομής </a:t>
            </a:r>
            <a:r>
              <a:rPr lang="el-GR" sz="1300" dirty="0" smtClean="0"/>
              <a:t>δέντρου</a:t>
            </a:r>
            <a:endParaRPr lang="en-US" sz="1300" dirty="0" smtClean="0"/>
          </a:p>
          <a:p>
            <a:r>
              <a:rPr lang="el-GR" sz="1300" dirty="0" smtClean="0"/>
              <a:t>Ο κορυφαίος κόμβος απόφασης σε ένα</a:t>
            </a:r>
            <a:r>
              <a:rPr lang="en-US" sz="1300" dirty="0" smtClean="0"/>
              <a:t> </a:t>
            </a:r>
            <a:r>
              <a:rPr lang="el-GR" sz="1300" dirty="0" smtClean="0"/>
              <a:t>δέντρο που αντιστοιχεί στον καλύτερο προγνωστικό παράγοντα  ονομάζεται κόμβος</a:t>
            </a:r>
            <a:r>
              <a:rPr lang="en-US" sz="1300" dirty="0" smtClean="0"/>
              <a:t> </a:t>
            </a:r>
            <a:r>
              <a:rPr lang="el-GR" sz="1300" dirty="0" smtClean="0"/>
              <a:t>ρίζας</a:t>
            </a:r>
          </a:p>
          <a:p>
            <a:r>
              <a:rPr lang="el-GR" sz="1300" dirty="0" smtClean="0"/>
              <a:t>Ένας κόμβος απόφασης έχει δύο ή περισσότερους κλάδους και ένας κόμβος φύλλων</a:t>
            </a:r>
            <a:r>
              <a:rPr lang="en-US" sz="1300" dirty="0" smtClean="0"/>
              <a:t> </a:t>
            </a:r>
            <a:r>
              <a:rPr lang="el-GR" sz="1300" dirty="0" smtClean="0"/>
              <a:t>αντιπροσωπεύει μια ταξινόμηση ή μια απόφαση</a:t>
            </a:r>
          </a:p>
          <a:p>
            <a:r>
              <a:rPr lang="el-GR" sz="1300" dirty="0" smtClean="0"/>
              <a:t>Διασπά </a:t>
            </a:r>
            <a:r>
              <a:rPr lang="el-GR" sz="1300" dirty="0"/>
              <a:t>ένα σύνολο δεδομένων σε όλο και μικρότερα υποσύνολα</a:t>
            </a:r>
            <a:r>
              <a:rPr lang="en-US" sz="1300" dirty="0"/>
              <a:t> </a:t>
            </a:r>
            <a:r>
              <a:rPr lang="el-GR" sz="1300" dirty="0"/>
              <a:t>ενώ παράλληλα αναπτύσσει σταδιακά ένα σχετικό δέντρο αποφάσεων</a:t>
            </a:r>
          </a:p>
          <a:p>
            <a:r>
              <a:rPr lang="el-GR" sz="1300" dirty="0"/>
              <a:t>Το τελικό αποτέλεσμα είναι ένα δέντρο με κόμβους απόφασης και κόμβους φύλλων</a:t>
            </a:r>
            <a:endParaRPr lang="el-GR" sz="1300" b="1" u="sng" dirty="0"/>
          </a:p>
          <a:p>
            <a:r>
              <a:rPr lang="el-GR" sz="1300" dirty="0" smtClean="0"/>
              <a:t>Η </a:t>
            </a:r>
            <a:r>
              <a:rPr lang="el-GR" sz="1300" dirty="0"/>
              <a:t>απλότητα των Δέντρων Απόφασης τα καθιστά εύκολα στην κατανόηση</a:t>
            </a:r>
          </a:p>
          <a:p>
            <a:pPr>
              <a:buNone/>
            </a:pPr>
            <a:endParaRPr lang="el-GR" sz="1300" dirty="0"/>
          </a:p>
        </p:txBody>
      </p:sp>
      <p:pic>
        <p:nvPicPr>
          <p:cNvPr id="26627" name="Picture 3" descr="C:\Users\Man\Desktop\Untitled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428736"/>
            <a:ext cx="4208637" cy="43767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75448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Users\Man\Desktop\Example-of-a-random-fore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5936" y="1481138"/>
            <a:ext cx="4861924" cy="4013638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l-GR" sz="3600" dirty="0"/>
              <a:t>Μηχανική Μάθηση: Αλγόριθμοι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57200" y="1481138"/>
            <a:ext cx="4143372" cy="452596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400" dirty="0">
                <a:solidFill>
                  <a:srgbClr val="0070C0"/>
                </a:solidFill>
              </a:rPr>
              <a:t>Random Forest Classifier </a:t>
            </a:r>
          </a:p>
          <a:p>
            <a:r>
              <a:rPr lang="el-GR" sz="1400" dirty="0"/>
              <a:t>Στον </a:t>
            </a:r>
            <a:r>
              <a:rPr lang="en-US" sz="1400" dirty="0"/>
              <a:t>Random Forest </a:t>
            </a:r>
            <a:r>
              <a:rPr lang="el-GR" sz="1400" dirty="0"/>
              <a:t> </a:t>
            </a:r>
            <a:r>
              <a:rPr lang="en-US" sz="1400" dirty="0"/>
              <a:t>Classifier</a:t>
            </a:r>
            <a:r>
              <a:rPr lang="el-GR" sz="1400" dirty="0"/>
              <a:t>, ουσιαστικά δημιουργούνται πολλά </a:t>
            </a:r>
            <a:r>
              <a:rPr lang="en-US" sz="1400" dirty="0"/>
              <a:t>Decision Trees</a:t>
            </a:r>
            <a:endParaRPr lang="el-GR" sz="1400" dirty="0"/>
          </a:p>
          <a:p>
            <a:r>
              <a:rPr lang="el-GR" sz="1400" dirty="0"/>
              <a:t>Το κάθε στοιχείο προς κατηγοριοποίηση, </a:t>
            </a:r>
            <a:r>
              <a:rPr lang="en-US" sz="1400" dirty="0"/>
              <a:t>      </a:t>
            </a:r>
            <a:r>
              <a:rPr lang="el-GR" sz="1400" dirty="0"/>
              <a:t>κατηγοριοποιείται από όλα τα </a:t>
            </a:r>
            <a:r>
              <a:rPr lang="en-US" sz="1400" dirty="0"/>
              <a:t>Decision Trees </a:t>
            </a:r>
            <a:r>
              <a:rPr lang="el-GR" sz="1400" dirty="0"/>
              <a:t>που δημιουργήθηκαν</a:t>
            </a:r>
          </a:p>
          <a:p>
            <a:r>
              <a:rPr lang="el-GR" sz="1400" dirty="0"/>
              <a:t>Η τελική απόφαση της </a:t>
            </a:r>
            <a:r>
              <a:rPr lang="en-US" sz="1400" dirty="0"/>
              <a:t> </a:t>
            </a:r>
            <a:r>
              <a:rPr lang="el-GR" sz="1400" dirty="0"/>
              <a:t>ετικέτας είναι η πλειοψηφία των αποφάσεων των </a:t>
            </a:r>
            <a:r>
              <a:rPr lang="en-US" sz="1400" dirty="0"/>
              <a:t>Decision Trees</a:t>
            </a:r>
          </a:p>
          <a:p>
            <a:pPr>
              <a:buFont typeface="Arial" pitchFamily="34" charset="0"/>
              <a:buChar char="•"/>
            </a:pPr>
            <a:endParaRPr lang="en-US" sz="1400" dirty="0"/>
          </a:p>
          <a:p>
            <a:pPr>
              <a:buFont typeface="Arial" pitchFamily="34" charset="0"/>
              <a:buChar char="•"/>
            </a:pPr>
            <a:endParaRPr lang="en-US" sz="1400" dirty="0"/>
          </a:p>
          <a:p>
            <a:pPr>
              <a:buFont typeface="Arial" pitchFamily="34" charset="0"/>
              <a:buChar char="•"/>
            </a:pPr>
            <a:endParaRPr lang="el-GR" sz="1400" dirty="0"/>
          </a:p>
          <a:p>
            <a:pPr>
              <a:buNone/>
            </a:pP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xmlns="" val="2975448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l-GR" sz="3600" dirty="0"/>
              <a:t>Μηχανική Μάθηση: Αλγόριθμοι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57200" y="1481138"/>
            <a:ext cx="8358214" cy="4376754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1400" dirty="0">
                <a:solidFill>
                  <a:srgbClr val="0070C0"/>
                </a:solidFill>
              </a:rPr>
              <a:t>Support Vector Machine Classifier </a:t>
            </a:r>
          </a:p>
          <a:p>
            <a:r>
              <a:rPr lang="el-GR" sz="1400" dirty="0"/>
              <a:t>Ο αλγόριθμος SVM,  αποτελεί τεχνική κατηγοριοποίησης  η  οποία  προσφέρει  υψηλή  ακρίβεια  σε  αρκετές  </a:t>
            </a:r>
            <a:r>
              <a:rPr lang="el-GR" sz="1400" dirty="0" smtClean="0"/>
              <a:t>εφαρμογές</a:t>
            </a:r>
          </a:p>
          <a:p>
            <a:pPr>
              <a:buNone/>
            </a:pPr>
            <a:endParaRPr lang="el-GR" sz="1400" dirty="0"/>
          </a:p>
          <a:p>
            <a:r>
              <a:rPr lang="el-GR" sz="1400" dirty="0"/>
              <a:t>Για  να πετύχει τον διαχωρισμό μεταξύ των κατηγοριών, χρησιμοποιεί μόνο ένα υποσύνολο των δειγμάτων εκπαίδευσης, τα οποία ονομάζονται </a:t>
            </a:r>
            <a:r>
              <a:rPr lang="el-GR" sz="1400" dirty="0" err="1"/>
              <a:t>Support</a:t>
            </a:r>
            <a:r>
              <a:rPr lang="el-GR" sz="1400" dirty="0"/>
              <a:t> </a:t>
            </a:r>
            <a:r>
              <a:rPr lang="el-GR" sz="1400" dirty="0" err="1"/>
              <a:t>Vectors</a:t>
            </a:r>
            <a:endParaRPr lang="el-GR" sz="1400" dirty="0"/>
          </a:p>
          <a:p>
            <a:pPr>
              <a:buNone/>
            </a:pPr>
            <a:endParaRPr lang="el-GR" sz="1400" dirty="0"/>
          </a:p>
          <a:p>
            <a:r>
              <a:rPr lang="el-GR" sz="1400" kern="0" dirty="0"/>
              <a:t>Χαρτογραφεί τα δεδομένα εκπαίδευσης σε ένα “πιθανό” πολύ‐διάστατο χώρο χαρακτηριστικών και προσπαθεί να εντοπίσει σε αυτό το χώρο ένα επίπεδο όπου διαχωρίζει τα θετικά από τα αρνητικά </a:t>
            </a:r>
            <a:r>
              <a:rPr lang="el-GR" sz="1400" kern="0" dirty="0" smtClean="0"/>
              <a:t>παραδείγματα</a:t>
            </a:r>
          </a:p>
          <a:p>
            <a:pPr>
              <a:buNone/>
            </a:pPr>
            <a:endParaRPr lang="el-GR" sz="1400" kern="0" dirty="0"/>
          </a:p>
          <a:p>
            <a:r>
              <a:rPr lang="el-GR" sz="1400" dirty="0"/>
              <a:t>Αφού ο αλγόριθμος βρει το καταλληλότερο επίπεδο</a:t>
            </a:r>
            <a:r>
              <a:rPr lang="en-US" sz="1400" dirty="0"/>
              <a:t> </a:t>
            </a:r>
            <a:r>
              <a:rPr lang="el-GR" sz="1400" dirty="0"/>
              <a:t>διαχωρισμού,</a:t>
            </a:r>
            <a:r>
              <a:rPr lang="en-US" sz="1400" dirty="0"/>
              <a:t> </a:t>
            </a:r>
            <a:r>
              <a:rPr lang="el-GR" sz="1400" dirty="0"/>
              <a:t>τότε μπορεί να προβλέψει την κατηγοριοποίηση ενός </a:t>
            </a:r>
            <a:r>
              <a:rPr lang="en-US" sz="1400" dirty="0" smtClean="0"/>
              <a:t>x</a:t>
            </a:r>
            <a:r>
              <a:rPr lang="el-GR" sz="1400" dirty="0" smtClean="0"/>
              <a:t>ωρίς</a:t>
            </a:r>
            <a:r>
              <a:rPr lang="el-GR" sz="1400" dirty="0"/>
              <a:t>  ετικέτα παραδείγματος τοποθετώντας το στον χώρο των χαρακτηριστικών και ρωτώντας σε ποια πλευρά του διαχωριστικού επιπέδου ανήκει </a:t>
            </a:r>
            <a:r>
              <a:rPr lang="el-GR" sz="1400" dirty="0" smtClean="0"/>
              <a:t>και το τοποθετεί</a:t>
            </a:r>
            <a:r>
              <a:rPr lang="el-GR" sz="1400" dirty="0"/>
              <a:t> αναλόγως </a:t>
            </a:r>
          </a:p>
          <a:p>
            <a:pPr marL="109728" indent="0">
              <a:buNone/>
            </a:pPr>
            <a:endParaRPr lang="el-GR" sz="1400" dirty="0"/>
          </a:p>
          <a:p>
            <a:r>
              <a:rPr lang="el-GR" sz="1400" dirty="0"/>
              <a:t>Ο  SVM αλγόριθμος επιλέγει το  διαχωριστικό επίπεδο που έχει το μεγαλύτερο περιθώριο (απόσταση) από όλα τα σημεία του σετ εκπαίδευσης</a:t>
            </a:r>
            <a:endParaRPr lang="en-US" sz="1400" dirty="0"/>
          </a:p>
          <a:p>
            <a:pPr>
              <a:buFont typeface="Arial" pitchFamily="34" charset="0"/>
              <a:buChar char="•"/>
            </a:pPr>
            <a:endParaRPr lang="el-GR" sz="1400" dirty="0"/>
          </a:p>
          <a:p>
            <a:pPr>
              <a:buNone/>
            </a:pP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xmlns="" val="2975448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Users\Man\Desktop\Untitled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800" y="2852936"/>
            <a:ext cx="3153482" cy="928694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l-GR" sz="3600" dirty="0"/>
              <a:t>Μηχανική Μάθηση: Αλγόριθμοι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57200" y="1481138"/>
            <a:ext cx="8358214" cy="401956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1400" dirty="0">
                <a:solidFill>
                  <a:srgbClr val="0070C0"/>
                </a:solidFill>
              </a:rPr>
              <a:t>Naïve Bayes Classifier </a:t>
            </a:r>
          </a:p>
          <a:p>
            <a:r>
              <a:rPr lang="el-GR" sz="1400" dirty="0"/>
              <a:t>Η μέθοδος κατηγοριοποίησης Naïve Bayes ανήκει στην κατηγορία των απλοποιημένων πιθανοτικών ταξινομητών και βασίζεται στην εφαρμογή του στατιστικού θεωρήματος </a:t>
            </a:r>
            <a:r>
              <a:rPr lang="el-GR" sz="1400" dirty="0" err="1"/>
              <a:t>Bayes</a:t>
            </a:r>
            <a:r>
              <a:rPr lang="el-GR" sz="1400" dirty="0"/>
              <a:t> </a:t>
            </a:r>
          </a:p>
          <a:p>
            <a:r>
              <a:rPr lang="el-GR" sz="1400" dirty="0"/>
              <a:t>Το θεώρημα Bayes στο οποίο βασίζεται ο</a:t>
            </a:r>
            <a:r>
              <a:rPr lang="el-GR" sz="1400" b="1" dirty="0"/>
              <a:t> </a:t>
            </a:r>
            <a:r>
              <a:rPr lang="en-US" sz="1400" dirty="0"/>
              <a:t>Naïve Bayes Classifier</a:t>
            </a:r>
            <a:r>
              <a:rPr lang="el-GR" sz="1400" dirty="0"/>
              <a:t>, εκφράζεται απο την παρακάτω μαθηματική πιθανοτική έκφραση:</a:t>
            </a:r>
          </a:p>
          <a:p>
            <a:pPr>
              <a:buFont typeface="Arial" pitchFamily="34" charset="0"/>
              <a:buChar char="•"/>
            </a:pPr>
            <a:endParaRPr lang="el-GR" sz="1400" dirty="0"/>
          </a:p>
          <a:p>
            <a:pPr>
              <a:buFont typeface="Arial" pitchFamily="34" charset="0"/>
              <a:buChar char="•"/>
            </a:pPr>
            <a:endParaRPr lang="el-GR" sz="1400" dirty="0"/>
          </a:p>
          <a:p>
            <a:pPr marL="109728" indent="0">
              <a:buNone/>
            </a:pPr>
            <a:endParaRPr lang="el-GR" sz="1400" dirty="0"/>
          </a:p>
          <a:p>
            <a:r>
              <a:rPr lang="el-GR" sz="1400" dirty="0"/>
              <a:t>Η παραπάνω έκφραση μας δηλώνει οτι, θα βρούμε την πιθανότητα του να συμβεί το Α δεδομένου οτι το Β συνέβη</a:t>
            </a:r>
          </a:p>
          <a:p>
            <a:r>
              <a:rPr lang="el-GR" sz="1400" dirty="0"/>
              <a:t>Η παραδοχή που γίνεται εδώ είναι ότι τα χαρακτηριστικά είναι ανεξάρτητα μεταξύ τους και συνεπώς δεν επηρεάζονται, για αυτό και καλείται </a:t>
            </a:r>
            <a:r>
              <a:rPr lang="el-GR" sz="1400" dirty="0" err="1"/>
              <a:t>Naive</a:t>
            </a:r>
            <a:r>
              <a:rPr lang="el-GR" sz="1400" dirty="0"/>
              <a:t> </a:t>
            </a:r>
            <a:r>
              <a:rPr lang="el-GR" sz="1400" dirty="0" err="1"/>
              <a:t>Bayes</a:t>
            </a:r>
            <a:endParaRPr lang="el-GR" sz="1400" dirty="0"/>
          </a:p>
          <a:p>
            <a:endParaRPr lang="el-GR" sz="1400" dirty="0"/>
          </a:p>
          <a:p>
            <a:r>
              <a:rPr lang="el-GR" sz="1400" dirty="0"/>
              <a:t>Κάποιοι  από  τους  αλγόριθμους  Naïve  Bayes  που  χρησιμοποιούνται  στη παρούσα πτυχιακή είναι</a:t>
            </a:r>
          </a:p>
          <a:p>
            <a:pPr lvl="1"/>
            <a:r>
              <a:rPr lang="el-GR" sz="1400" dirty="0" err="1"/>
              <a:t>Multinomial</a:t>
            </a:r>
            <a:r>
              <a:rPr lang="el-GR" sz="1400" dirty="0"/>
              <a:t> </a:t>
            </a:r>
            <a:r>
              <a:rPr lang="el-GR" sz="1400" dirty="0" err="1"/>
              <a:t>Naïve</a:t>
            </a:r>
            <a:r>
              <a:rPr lang="el-GR" sz="1400" dirty="0"/>
              <a:t> </a:t>
            </a:r>
            <a:r>
              <a:rPr lang="el-GR" sz="1400" dirty="0" err="1"/>
              <a:t>Bayes</a:t>
            </a:r>
            <a:endParaRPr lang="el-GR" sz="1400" dirty="0"/>
          </a:p>
          <a:p>
            <a:pPr lvl="1"/>
            <a:r>
              <a:rPr lang="el-GR" sz="1400" dirty="0" err="1"/>
              <a:t>Bernoulli</a:t>
            </a:r>
            <a:r>
              <a:rPr lang="el-GR" sz="1400" dirty="0"/>
              <a:t> Naïve Bayes</a:t>
            </a:r>
          </a:p>
        </p:txBody>
      </p:sp>
    </p:spTree>
    <p:extLst>
      <p:ext uri="{BB962C8B-B14F-4D97-AF65-F5344CB8AC3E}">
        <p14:creationId xmlns:p14="http://schemas.microsoft.com/office/powerpoint/2010/main" xmlns="" val="2975448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l-GR" sz="3600" dirty="0"/>
              <a:t>Μηχανική Μάθηση: Αλγόριθμοι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57200" y="1481138"/>
            <a:ext cx="4429124" cy="4376754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1400" dirty="0">
                <a:solidFill>
                  <a:srgbClr val="0070C0"/>
                </a:solidFill>
              </a:rPr>
              <a:t>Multi-Layer Perceptron</a:t>
            </a:r>
            <a:r>
              <a:rPr lang="el-GR" sz="1400" dirty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</a:rPr>
              <a:t>Classifier </a:t>
            </a:r>
            <a:endParaRPr lang="el-GR" sz="1400" dirty="0">
              <a:solidFill>
                <a:srgbClr val="0070C0"/>
              </a:solidFill>
            </a:endParaRPr>
          </a:p>
          <a:p>
            <a:r>
              <a:rPr lang="el-GR" sz="1400" dirty="0" smtClean="0"/>
              <a:t>Ο τελευταίος αλγόριθμος που χρησιμοποιήσαμε στην πτυχιακή είναι ο multilayer perceptron classifier που αποτελεί  μια κατηγορία τεχνητού νευρικού δικτύου feedforward.  </a:t>
            </a:r>
          </a:p>
          <a:p>
            <a:r>
              <a:rPr lang="el-GR" sz="1400" dirty="0" smtClean="0"/>
              <a:t>Ένα MLP αποτελείται από τουλάχιστον τρία επίπεδα κόμβων: ένα επίπεδο εισόδου, ένα κρυφό επίπεδο και ένα επίπεδο εξόδου. </a:t>
            </a:r>
          </a:p>
          <a:p>
            <a:r>
              <a:rPr lang="el-GR" sz="1400" dirty="0" smtClean="0"/>
              <a:t>Εκτός από τους κόμβους εισόδου, κάθε κόμβος είναι ένας νευρώνας που χρησιμοποιεί μια συνάρτηση μη γραμμικής ενεργοποίησης. </a:t>
            </a:r>
          </a:p>
          <a:p>
            <a:r>
              <a:rPr lang="en-US" sz="1400" dirty="0" smtClean="0"/>
              <a:t>O</a:t>
            </a:r>
            <a:r>
              <a:rPr lang="el-GR" sz="1400" dirty="0" smtClean="0"/>
              <a:t> MLP χρησιμοποιεί μια εποπτευόμενη τεχνική μάθησης που ονομάζεται backpropagation για εκπαίδευση. Τα πολλαπλά επίπεδα και η μη γραμμική ενεργοποίηση διακρίνουν το MLP από ένα γραμμικό </a:t>
            </a:r>
            <a:r>
              <a:rPr lang="en-US" sz="1400" dirty="0" smtClean="0"/>
              <a:t>P</a:t>
            </a:r>
            <a:r>
              <a:rPr lang="el-GR" sz="1400" dirty="0" smtClean="0"/>
              <a:t>erceptron. </a:t>
            </a:r>
          </a:p>
          <a:p>
            <a:r>
              <a:rPr lang="el-GR" sz="1400" dirty="0" smtClean="0"/>
              <a:t>Το </a:t>
            </a:r>
            <a:r>
              <a:rPr lang="en-US" sz="1400" dirty="0" smtClean="0"/>
              <a:t>MLP </a:t>
            </a:r>
            <a:r>
              <a:rPr lang="el-GR" sz="1400" smtClean="0"/>
              <a:t>μπορεί να διακρίνει δεδομένα που δεν είναι γραμμικά διαχωρίσιμα.</a:t>
            </a:r>
            <a:endParaRPr lang="en-US" sz="1400" b="1" u="sng" dirty="0"/>
          </a:p>
        </p:txBody>
      </p:sp>
      <p:pic>
        <p:nvPicPr>
          <p:cNvPr id="6" name="Picture 4" descr="Multi-Layer Perceptron – Codevarsity">
            <a:extLst>
              <a:ext uri="{FF2B5EF4-FFF2-40B4-BE49-F238E27FC236}">
                <a16:creationId xmlns="" xmlns:a16="http://schemas.microsoft.com/office/drawing/2014/main" id="{386111A9-0C9E-4A81-8ACA-154B084FD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6" y="2214554"/>
            <a:ext cx="4000128" cy="25246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7544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l-GR" sz="3600" dirty="0"/>
              <a:t>Μηχανική Μάθηση: Ν</a:t>
            </a:r>
            <a:r>
              <a:rPr lang="en-US" sz="3600" dirty="0"/>
              <a:t>LP</a:t>
            </a:r>
            <a:endParaRPr lang="el-GR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57200" y="1481138"/>
            <a:ext cx="8229600" cy="437675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400" dirty="0">
                <a:solidFill>
                  <a:srgbClr val="0070C0"/>
                </a:solidFill>
              </a:rPr>
              <a:t>Natural Language Processing (NLP)</a:t>
            </a:r>
          </a:p>
          <a:p>
            <a:r>
              <a:rPr lang="en-US" sz="1400" dirty="0"/>
              <a:t> </a:t>
            </a:r>
            <a:r>
              <a:rPr lang="el-GR" sz="1400" dirty="0"/>
              <a:t>Η επεξεργασία φυσικής γλώσσας (Natural Language Processing - NLP) είναι ένα πεδίο της τεχνητής νοημοσύνης, το οποίο δίνει στις μηχανές τη δυνατότητα να διαβάζουν, να κατανοούν και να βγάζουν κάποιο νόημα από τις ανθρώπινες γλώσσες</a:t>
            </a:r>
          </a:p>
          <a:p>
            <a:endParaRPr lang="el-GR" sz="1400" dirty="0"/>
          </a:p>
          <a:p>
            <a:r>
              <a:rPr lang="el-GR" sz="1400" dirty="0"/>
              <a:t>Μερικές τεχνικές </a:t>
            </a:r>
            <a:r>
              <a:rPr lang="en-US" sz="1400" dirty="0"/>
              <a:t>NLP</a:t>
            </a:r>
            <a:r>
              <a:rPr lang="el-GR" sz="1400" dirty="0"/>
              <a:t> είναι οι εξής</a:t>
            </a:r>
          </a:p>
          <a:p>
            <a:pPr lvl="1"/>
            <a:r>
              <a:rPr lang="en-US" sz="1400" dirty="0"/>
              <a:t>A</a:t>
            </a:r>
            <a:r>
              <a:rPr lang="el-GR" sz="1400" dirty="0"/>
              <a:t>φαίρεση μη αλφαβητικών </a:t>
            </a:r>
            <a:r>
              <a:rPr lang="el-GR" sz="1400" dirty="0" smtClean="0"/>
              <a:t>χαρακτήρων και </a:t>
            </a:r>
            <a:r>
              <a:rPr lang="en-US" sz="1400" dirty="0" smtClean="0"/>
              <a:t>stop-words</a:t>
            </a:r>
            <a:endParaRPr lang="el-GR" sz="1400" dirty="0" smtClean="0"/>
          </a:p>
          <a:p>
            <a:pPr lvl="1"/>
            <a:r>
              <a:rPr lang="el-GR" sz="1400" dirty="0" smtClean="0"/>
              <a:t>Τ</a:t>
            </a:r>
            <a:r>
              <a:rPr lang="en-US" sz="1400" dirty="0" err="1" smtClean="0"/>
              <a:t>okenization</a:t>
            </a:r>
            <a:endParaRPr lang="el-GR" sz="1400" dirty="0"/>
          </a:p>
          <a:p>
            <a:pPr lvl="1"/>
            <a:r>
              <a:rPr lang="en-US" sz="1400" dirty="0"/>
              <a:t>Lemmatization</a:t>
            </a:r>
            <a:endParaRPr lang="el-GR" sz="1400" dirty="0"/>
          </a:p>
          <a:p>
            <a:pPr lvl="1"/>
            <a:r>
              <a:rPr lang="en-US" sz="1400" dirty="0"/>
              <a:t>Stemming</a:t>
            </a:r>
            <a:endParaRPr lang="el-GR" sz="1400" dirty="0"/>
          </a:p>
          <a:p>
            <a:pPr lvl="1"/>
            <a:r>
              <a:rPr lang="el-GR" sz="1400" dirty="0"/>
              <a:t>Μετατροπή Κειμένων σε Διανύσματα ( </a:t>
            </a:r>
            <a:r>
              <a:rPr lang="en-US" sz="1400" dirty="0"/>
              <a:t>Bag of words, </a:t>
            </a:r>
            <a:r>
              <a:rPr lang="el-GR" sz="1400" dirty="0" err="1"/>
              <a:t>Tf-idf</a:t>
            </a:r>
            <a:r>
              <a:rPr lang="en-US" sz="1400" dirty="0"/>
              <a:t> </a:t>
            </a:r>
            <a:r>
              <a:rPr lang="el-GR" sz="1400" dirty="0"/>
              <a:t>, </a:t>
            </a:r>
            <a:r>
              <a:rPr lang="en-US" sz="1400" dirty="0"/>
              <a:t>N-Gram</a:t>
            </a:r>
            <a:r>
              <a:rPr lang="el-GR" sz="1400" dirty="0"/>
              <a:t>)</a:t>
            </a:r>
          </a:p>
          <a:p>
            <a:pPr>
              <a:buFont typeface="Arial" pitchFamily="34" charset="0"/>
              <a:buChar char="•"/>
            </a:pPr>
            <a:endParaRPr lang="el-GR" sz="1400" dirty="0"/>
          </a:p>
          <a:p>
            <a:pPr>
              <a:buFont typeface="Arial" pitchFamily="34" charset="0"/>
              <a:buChar char="•"/>
            </a:pPr>
            <a:endParaRPr lang="el-GR" sz="1400" dirty="0"/>
          </a:p>
          <a:p>
            <a:pPr>
              <a:buFont typeface="Arial" pitchFamily="34" charset="0"/>
              <a:buChar char="•"/>
            </a:pPr>
            <a:endParaRPr lang="en-US" sz="1400" dirty="0"/>
          </a:p>
          <a:p>
            <a:pPr>
              <a:buFont typeface="Arial" pitchFamily="34" charset="0"/>
              <a:buChar char="•"/>
            </a:pPr>
            <a:endParaRPr lang="en-US" sz="1400" dirty="0"/>
          </a:p>
          <a:p>
            <a:pPr>
              <a:buFont typeface="Arial" pitchFamily="34" charset="0"/>
              <a:buChar char="•"/>
            </a:pPr>
            <a:endParaRPr lang="en-US" sz="1400" dirty="0"/>
          </a:p>
          <a:p>
            <a:pPr>
              <a:buFont typeface="Arial" pitchFamily="34" charset="0"/>
              <a:buChar char="•"/>
            </a:pPr>
            <a:endParaRPr lang="en-US" sz="1400" b="1" u="sng" dirty="0"/>
          </a:p>
          <a:p>
            <a:pPr>
              <a:buFont typeface="Arial" pitchFamily="34" charset="0"/>
              <a:buChar char="•"/>
            </a:pPr>
            <a:endParaRPr lang="en-US" sz="1400" b="1" u="sng" dirty="0"/>
          </a:p>
          <a:p>
            <a:pPr>
              <a:buFont typeface="Arial" pitchFamily="34" charset="0"/>
              <a:buChar char="•"/>
            </a:pPr>
            <a:endParaRPr lang="en-US" sz="1400" b="1" u="sng" dirty="0"/>
          </a:p>
          <a:p>
            <a:pPr algn="ctr">
              <a:buNone/>
            </a:pPr>
            <a:endParaRPr lang="en-US" sz="1400" b="1" u="sng" dirty="0"/>
          </a:p>
        </p:txBody>
      </p:sp>
    </p:spTree>
    <p:extLst>
      <p:ext uri="{BB962C8B-B14F-4D97-AF65-F5344CB8AC3E}">
        <p14:creationId xmlns:p14="http://schemas.microsoft.com/office/powerpoint/2010/main" xmlns="" val="2975448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l-GR" sz="3600" dirty="0"/>
              <a:t>Μηχανική Μάθηση: </a:t>
            </a:r>
            <a:br>
              <a:rPr lang="el-GR" sz="3600" dirty="0"/>
            </a:br>
            <a:r>
              <a:rPr lang="el-GR" sz="3600" dirty="0"/>
              <a:t>Μετρικές Αξιολόγησης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57200" y="1481138"/>
            <a:ext cx="8229600" cy="466250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l-GR" sz="1400" dirty="0"/>
              <a:t>Οι μετρικές αξιολόγησης που χρησιμοποιήσαμε στην πτυχιακη είναι οι ακόλουθες</a:t>
            </a:r>
          </a:p>
          <a:p>
            <a:pPr marL="109728" indent="0">
              <a:buNone/>
            </a:pPr>
            <a:endParaRPr lang="el-GR" sz="1400" b="1" u="sng" dirty="0"/>
          </a:p>
          <a:p>
            <a:r>
              <a:rPr lang="el-GR" sz="1400" dirty="0" err="1"/>
              <a:t>Accuracy</a:t>
            </a:r>
            <a:r>
              <a:rPr lang="el-GR" sz="1400" dirty="0"/>
              <a:t>: ο λόγος των ορθών προβλέψεων δια του συνόλου των στοιχείων</a:t>
            </a:r>
          </a:p>
          <a:p>
            <a:endParaRPr lang="el-GR" sz="1400" dirty="0"/>
          </a:p>
          <a:p>
            <a:endParaRPr lang="el-GR" sz="1400" dirty="0"/>
          </a:p>
          <a:p>
            <a:endParaRPr lang="el-GR" sz="1400" dirty="0"/>
          </a:p>
          <a:p>
            <a:r>
              <a:rPr lang="el-GR" sz="1400" dirty="0" err="1"/>
              <a:t>Recall</a:t>
            </a:r>
            <a:r>
              <a:rPr lang="el-GR" sz="1400" dirty="0"/>
              <a:t>: ο αριθμός των True Positives (TP)</a:t>
            </a:r>
            <a:r>
              <a:rPr lang="en-US" sz="1400" dirty="0"/>
              <a:t> </a:t>
            </a:r>
            <a:r>
              <a:rPr lang="el-GR" sz="1400" dirty="0"/>
              <a:t> διαιρεμένο με το τον αριθμό των True Positives και τον αριθμό των False Negative (FN)</a:t>
            </a:r>
          </a:p>
          <a:p>
            <a:endParaRPr lang="el-GR" sz="1400" dirty="0"/>
          </a:p>
          <a:p>
            <a:endParaRPr lang="el-GR" sz="1400" dirty="0"/>
          </a:p>
          <a:p>
            <a:endParaRPr lang="el-GR" sz="1400" dirty="0"/>
          </a:p>
          <a:p>
            <a:r>
              <a:rPr lang="el-GR" sz="1400" dirty="0" err="1"/>
              <a:t>Precision</a:t>
            </a:r>
            <a:r>
              <a:rPr lang="el-GR" sz="1400" dirty="0"/>
              <a:t>: ο αριθμός των True Positives (TP) που διαιρείται από τον αριθμό των True Positives και των False Positive (FP)</a:t>
            </a:r>
            <a:endParaRPr lang="en-US" sz="1400" dirty="0"/>
          </a:p>
          <a:p>
            <a:pPr>
              <a:buNone/>
            </a:pPr>
            <a:endParaRPr lang="en-US" sz="1400" b="1" u="sng" dirty="0"/>
          </a:p>
        </p:txBody>
      </p:sp>
      <p:pic>
        <p:nvPicPr>
          <p:cNvPr id="25602" name="Picture 2" descr="C:\Users\Man\Desktop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4633" y="2313559"/>
            <a:ext cx="2028785" cy="591729"/>
          </a:xfrm>
          <a:prstGeom prst="rect">
            <a:avLst/>
          </a:prstGeom>
          <a:noFill/>
        </p:spPr>
      </p:pic>
      <p:pic>
        <p:nvPicPr>
          <p:cNvPr id="25603" name="Picture 3" descr="C:\Users\Man\Desktop\Untitled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4633" y="3562358"/>
            <a:ext cx="1571636" cy="500066"/>
          </a:xfrm>
          <a:prstGeom prst="rect">
            <a:avLst/>
          </a:prstGeom>
          <a:noFill/>
        </p:spPr>
      </p:pic>
      <p:pic>
        <p:nvPicPr>
          <p:cNvPr id="25605" name="Picture 5" descr="C:\Users\Man\Desktop\Untitled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14633" y="4894631"/>
            <a:ext cx="1543050" cy="504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7544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Wingdings" pitchFamily="2" charset="2"/>
              <a:buChar char="Ø"/>
            </a:pPr>
            <a:r>
              <a:rPr lang="el-GR" sz="1600" dirty="0"/>
              <a:t> </a:t>
            </a:r>
            <a:r>
              <a:rPr lang="el-GR" sz="2000" dirty="0"/>
              <a:t>Εισαγωγή</a:t>
            </a:r>
            <a:endParaRPr lang="el-GR" sz="1600" dirty="0"/>
          </a:p>
          <a:p>
            <a:pPr marL="712788" indent="-263525" algn="l">
              <a:buFont typeface="+mj-lt"/>
              <a:buAutoNum type="romanLcPeriod"/>
            </a:pPr>
            <a:r>
              <a:rPr lang="el-GR" sz="1800" dirty="0"/>
              <a:t>Γενικά</a:t>
            </a:r>
          </a:p>
          <a:p>
            <a:pPr marL="712788" indent="-263525" algn="l">
              <a:buFont typeface="+mj-lt"/>
              <a:buAutoNum type="romanLcPeriod"/>
            </a:pPr>
            <a:r>
              <a:rPr lang="el-GR" sz="1800" dirty="0"/>
              <a:t>Σκοπός</a:t>
            </a:r>
          </a:p>
          <a:p>
            <a:pPr marL="712788" indent="-263525" algn="l">
              <a:buFont typeface="+mj-lt"/>
              <a:buAutoNum type="romanLcPeriod"/>
            </a:pPr>
            <a:r>
              <a:rPr lang="el-GR" sz="1800" dirty="0"/>
              <a:t>Συνεισφορά</a:t>
            </a:r>
          </a:p>
          <a:p>
            <a:pPr marL="571500" indent="-571500" algn="l"/>
            <a:endParaRPr lang="el-GR" sz="1600" dirty="0"/>
          </a:p>
          <a:p>
            <a:pPr algn="l">
              <a:buFont typeface="Wingdings" pitchFamily="2" charset="2"/>
              <a:buChar char="Ø"/>
            </a:pPr>
            <a:r>
              <a:rPr lang="el-GR" sz="1600" dirty="0"/>
              <a:t> </a:t>
            </a:r>
            <a:r>
              <a:rPr lang="el-GR" sz="2000" dirty="0"/>
              <a:t>Μηχανική Μάθηση</a:t>
            </a:r>
            <a:endParaRPr lang="el-GR" sz="1600" dirty="0"/>
          </a:p>
          <a:p>
            <a:pPr marL="712788" indent="-263525" algn="l">
              <a:buFont typeface="+mj-lt"/>
              <a:buAutoNum type="romanLcPeriod"/>
            </a:pPr>
            <a:r>
              <a:rPr lang="el-GR" sz="1800" dirty="0"/>
              <a:t>Αλγόριθμοι</a:t>
            </a:r>
          </a:p>
          <a:p>
            <a:pPr marL="712788" indent="-263525" algn="l">
              <a:buFont typeface="+mj-lt"/>
              <a:buAutoNum type="romanLcPeriod"/>
            </a:pPr>
            <a:r>
              <a:rPr lang="en-US" sz="1800" dirty="0"/>
              <a:t>Natural Language Processing (NLP)</a:t>
            </a:r>
            <a:endParaRPr lang="el-GR" sz="1800" dirty="0"/>
          </a:p>
          <a:p>
            <a:pPr marL="712788" indent="-263525" algn="l">
              <a:buFont typeface="+mj-lt"/>
              <a:buAutoNum type="romanLcPeriod"/>
            </a:pPr>
            <a:r>
              <a:rPr lang="el-GR" sz="1800" dirty="0"/>
              <a:t>Μετρικές</a:t>
            </a:r>
            <a:r>
              <a:rPr lang="en-US" sz="1800" dirty="0"/>
              <a:t> A</a:t>
            </a:r>
            <a:r>
              <a:rPr lang="el-GR" sz="1800" dirty="0"/>
              <a:t>ξιολόγησης</a:t>
            </a:r>
          </a:p>
          <a:p>
            <a:pPr marL="571500" indent="-571500" algn="l">
              <a:buFont typeface="+mj-lt"/>
              <a:buAutoNum type="romanLcPeriod"/>
            </a:pPr>
            <a:endParaRPr lang="el-GR" sz="1600" dirty="0"/>
          </a:p>
          <a:p>
            <a:pPr algn="l">
              <a:buFont typeface="Wingdings" pitchFamily="2" charset="2"/>
              <a:buChar char="Ø"/>
            </a:pPr>
            <a:r>
              <a:rPr lang="el-GR" sz="1600" dirty="0"/>
              <a:t> </a:t>
            </a:r>
            <a:r>
              <a:rPr lang="el-GR" sz="2000" dirty="0"/>
              <a:t>Σύνολα Δεδομένων</a:t>
            </a:r>
            <a:endParaRPr lang="el-GR" sz="1600" dirty="0"/>
          </a:p>
          <a:p>
            <a:pPr marL="762000" indent="-312738" algn="l">
              <a:buFont typeface="+mj-lt"/>
              <a:buAutoNum type="romanLcPeriod"/>
            </a:pPr>
            <a:r>
              <a:rPr lang="el-GR" sz="1800" dirty="0"/>
              <a:t>Περιγραφή</a:t>
            </a:r>
          </a:p>
          <a:p>
            <a:pPr marL="762000" indent="-312738" algn="l">
              <a:buFont typeface="+mj-lt"/>
              <a:buAutoNum type="romanLcPeriod"/>
            </a:pPr>
            <a:r>
              <a:rPr lang="el-GR" sz="1800" dirty="0"/>
              <a:t>Ανάκτηση και Αποθήκευση</a:t>
            </a:r>
            <a:endParaRPr lang="en-US" sz="1800" dirty="0"/>
          </a:p>
          <a:p>
            <a:pPr marL="762000" indent="-312738" algn="l">
              <a:buFont typeface="+mj-lt"/>
              <a:buAutoNum type="romanLcPeriod"/>
            </a:pPr>
            <a:r>
              <a:rPr lang="el-GR" sz="1800" dirty="0"/>
              <a:t>Προετοιμασία Δεδομένων</a:t>
            </a:r>
          </a:p>
          <a:p>
            <a:pPr marL="571500" indent="-571500" algn="l">
              <a:buFont typeface="+mj-lt"/>
              <a:buAutoNum type="romanLcPeriod"/>
            </a:pPr>
            <a:endParaRPr lang="el-GR" sz="1600" dirty="0"/>
          </a:p>
          <a:p>
            <a:pPr algn="l">
              <a:buFont typeface="Wingdings" pitchFamily="2" charset="2"/>
              <a:buChar char="Ø"/>
            </a:pPr>
            <a:r>
              <a:rPr lang="el-GR" sz="1600" dirty="0"/>
              <a:t> </a:t>
            </a:r>
            <a:r>
              <a:rPr lang="el-GR" sz="2000" dirty="0"/>
              <a:t>Σύνοψη</a:t>
            </a:r>
            <a:endParaRPr lang="el-GR" sz="1600" dirty="0"/>
          </a:p>
          <a:p>
            <a:pPr marL="712788" indent="-265113" algn="l">
              <a:buFont typeface="+mj-lt"/>
              <a:buAutoNum type="romanLcPeriod"/>
            </a:pPr>
            <a:r>
              <a:rPr lang="el-GR" sz="1800" dirty="0"/>
              <a:t>Αποτελέσματα &amp; Συμπεράσματα</a:t>
            </a:r>
          </a:p>
          <a:p>
            <a:pPr marL="712788" indent="-265113" algn="l">
              <a:buFont typeface="+mj-lt"/>
              <a:buAutoNum type="romanLcPeriod"/>
            </a:pPr>
            <a:r>
              <a:rPr lang="el-GR" sz="1800" dirty="0"/>
              <a:t>Μελλοντικές Επεκτάσεις</a:t>
            </a:r>
          </a:p>
          <a:p>
            <a:pPr marL="571500" indent="-571500" algn="l">
              <a:buNone/>
            </a:pPr>
            <a:endParaRPr lang="el-GR" sz="1600" dirty="0"/>
          </a:p>
          <a:p>
            <a:pPr marL="571500" indent="-571500" algn="l">
              <a:buFont typeface="+mj-lt"/>
              <a:buAutoNum type="romanUcPeriod"/>
            </a:pPr>
            <a:endParaRPr lang="el-GR" sz="1600" dirty="0"/>
          </a:p>
          <a:p>
            <a:pPr marL="571500" indent="-571500" algn="l">
              <a:buFont typeface="+mj-lt"/>
              <a:buAutoNum type="romanUcPeriod"/>
            </a:pPr>
            <a:endParaRPr lang="el-GR" sz="1600" dirty="0"/>
          </a:p>
          <a:p>
            <a:pPr marL="571500" indent="-571500" algn="l"/>
            <a:endParaRPr lang="el-GR" sz="1600" dirty="0"/>
          </a:p>
          <a:p>
            <a:pPr marL="571500" indent="-571500" algn="l"/>
            <a:endParaRPr lang="el-GR" sz="1600" dirty="0"/>
          </a:p>
          <a:p>
            <a:pPr marL="571500" indent="-571500" algn="l"/>
            <a:endParaRPr lang="el-GR" sz="1600" dirty="0"/>
          </a:p>
          <a:p>
            <a:pPr marL="571500" indent="-571500" algn="l"/>
            <a:endParaRPr lang="el-GR" sz="1600" dirty="0"/>
          </a:p>
          <a:p>
            <a:pPr marL="571500" indent="-571500" algn="l"/>
            <a:endParaRPr lang="el-GR" sz="1600" dirty="0"/>
          </a:p>
          <a:p>
            <a:pPr marL="571500" indent="-571500" algn="l"/>
            <a:endParaRPr lang="el-GR" sz="1600" dirty="0"/>
          </a:p>
          <a:p>
            <a:pPr marL="571500" indent="-571500" algn="l"/>
            <a:endParaRPr lang="el-GR" sz="1600" dirty="0"/>
          </a:p>
          <a:p>
            <a:pPr marL="571500" indent="-571500" algn="l"/>
            <a:endParaRPr lang="en-US" sz="1600" dirty="0"/>
          </a:p>
          <a:p>
            <a:pPr marL="571500" indent="-571500" algn="l"/>
            <a:endParaRPr lang="el-GR" sz="1600" dirty="0"/>
          </a:p>
          <a:p>
            <a:pPr marL="571500" indent="-571500" algn="l"/>
            <a:endParaRPr lang="el-GR" sz="1600" dirty="0"/>
          </a:p>
          <a:p>
            <a:pPr marL="571500" indent="-571500" algn="l">
              <a:buFont typeface="+mj-lt"/>
              <a:buAutoNum type="romanUcPeriod"/>
            </a:pPr>
            <a:endParaRPr lang="el-GR" sz="1600" dirty="0"/>
          </a:p>
          <a:p>
            <a:pPr algn="l">
              <a:buFont typeface="Wingdings" pitchFamily="2" charset="2"/>
              <a:buChar char="Ø"/>
            </a:pPr>
            <a:endParaRPr lang="el-GR" sz="1600" dirty="0"/>
          </a:p>
          <a:p>
            <a:pPr algn="l">
              <a:buFont typeface="Wingdings" pitchFamily="2" charset="2"/>
              <a:buChar char="Ø"/>
            </a:pPr>
            <a:endParaRPr lang="el-GR" sz="1600" dirty="0"/>
          </a:p>
          <a:p>
            <a:pPr algn="l">
              <a:buFont typeface="Wingdings" pitchFamily="2" charset="2"/>
              <a:buChar char="Ø"/>
            </a:pPr>
            <a:endParaRPr lang="el-GR" sz="1600" dirty="0"/>
          </a:p>
          <a:p>
            <a:pPr algn="l">
              <a:buFont typeface="Wingdings" pitchFamily="2" charset="2"/>
              <a:buChar char="Ø"/>
            </a:pPr>
            <a:endParaRPr lang="el-GR" sz="1600" dirty="0"/>
          </a:p>
          <a:p>
            <a:pPr algn="l">
              <a:buFont typeface="Wingdings" pitchFamily="2" charset="2"/>
              <a:buChar char="Ø"/>
            </a:pPr>
            <a:endParaRPr lang="el-GR" sz="1600" dirty="0"/>
          </a:p>
          <a:p>
            <a:pPr>
              <a:buFont typeface="Wingdings" pitchFamily="2" charset="2"/>
              <a:buChar char="Ø"/>
            </a:pPr>
            <a:endParaRPr lang="el-GR" sz="1600" dirty="0"/>
          </a:p>
          <a:p>
            <a:pPr>
              <a:buFont typeface="Wingdings" pitchFamily="2" charset="2"/>
              <a:buChar char="Ø"/>
            </a:pPr>
            <a:endParaRPr lang="el-GR" sz="1600" dirty="0"/>
          </a:p>
          <a:p>
            <a:pPr>
              <a:buFont typeface="Wingdings" pitchFamily="2" charset="2"/>
              <a:buChar char="Ø"/>
            </a:pPr>
            <a:endParaRPr lang="el-GR" sz="1600" dirty="0"/>
          </a:p>
          <a:p>
            <a:endParaRPr lang="el-GR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dirty="0"/>
              <a:t>Περιεχόμενα  Παρουσίασης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868" y="22145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l-GR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l-GR" sz="3600" dirty="0"/>
              <a:t>Μηχανική Μάθηση:</a:t>
            </a:r>
            <a:br>
              <a:rPr lang="el-GR" sz="3600" dirty="0"/>
            </a:br>
            <a:r>
              <a:rPr lang="el-GR" sz="3600" dirty="0"/>
              <a:t>Μετρικές Αξιολόγησης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57200" y="1481138"/>
            <a:ext cx="9144000" cy="4662506"/>
          </a:xfrm>
        </p:spPr>
        <p:txBody>
          <a:bodyPr>
            <a:normAutofit/>
          </a:bodyPr>
          <a:lstStyle/>
          <a:p>
            <a:r>
              <a:rPr lang="el-GR" sz="1400" dirty="0"/>
              <a:t>Επειδή τα κριτήρια Precision και Recall δεν αρκούν από μόνα τους για να περιγράψουν την συνολική επίδοση του ταξινομητή συνήθως συνδυάζονται στο κριτήριο F1-score</a:t>
            </a:r>
          </a:p>
          <a:p>
            <a:endParaRPr lang="el-GR" sz="1400" dirty="0"/>
          </a:p>
          <a:p>
            <a:endParaRPr lang="el-GR" sz="1400" dirty="0"/>
          </a:p>
          <a:p>
            <a:endParaRPr lang="el-GR" sz="1400" dirty="0"/>
          </a:p>
          <a:p>
            <a:endParaRPr lang="el-GR" sz="1400" dirty="0"/>
          </a:p>
          <a:p>
            <a:r>
              <a:rPr lang="el-GR" sz="1400" dirty="0"/>
              <a:t>Ο Confusion Matrix δείχνει τον αριθμό των σωστών και λανθασμένων προβλέψεων που γίνονται για το μοντέλο ταξινόμησης που υλοποιείται σε σχέση με τα πραγματικά αποτελέσματα  στα δεδομένα</a:t>
            </a:r>
            <a:endParaRPr lang="en-US" sz="1400" dirty="0"/>
          </a:p>
          <a:p>
            <a:pPr>
              <a:buNone/>
            </a:pPr>
            <a:endParaRPr lang="en-US" sz="1400" b="1" u="sng" dirty="0"/>
          </a:p>
        </p:txBody>
      </p:sp>
      <p:pic>
        <p:nvPicPr>
          <p:cNvPr id="26627" name="Picture 3" descr="C:\Users\Man\Desktop\Untitled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5856" y="2060848"/>
            <a:ext cx="2655827" cy="524740"/>
          </a:xfrm>
          <a:prstGeom prst="rect">
            <a:avLst/>
          </a:prstGeom>
          <a:noFill/>
        </p:spPr>
      </p:pic>
      <p:pic>
        <p:nvPicPr>
          <p:cNvPr id="26628" name="Picture 4" descr="C:\Users\Man\Desktop\ThesisTemplate\imthesis\confus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5856" y="3796221"/>
            <a:ext cx="3143272" cy="1714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75448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l-GR" sz="3600" dirty="0"/>
              <a:t>Σύνολα Δεδομένων</a:t>
            </a:r>
            <a:r>
              <a:rPr lang="en-US" sz="3600" dirty="0"/>
              <a:t>: </a:t>
            </a:r>
            <a:r>
              <a:rPr lang="el-GR" sz="3600" dirty="0"/>
              <a:t>Περιγραφή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57200" y="1481138"/>
            <a:ext cx="8229600" cy="4376754"/>
          </a:xfrm>
        </p:spPr>
        <p:txBody>
          <a:bodyPr>
            <a:normAutofit lnSpcReduction="10000"/>
          </a:bodyPr>
          <a:lstStyle/>
          <a:p>
            <a:r>
              <a:rPr lang="el-GR" sz="1600" dirty="0"/>
              <a:t>Η παρούσα πτυχιακή έχει ως στόχο να μελετήσει δεδομένα </a:t>
            </a:r>
            <a:r>
              <a:rPr lang="el-GR" sz="1600" dirty="0" smtClean="0"/>
              <a:t>χρηστών </a:t>
            </a:r>
            <a:r>
              <a:rPr lang="el-GR" sz="1600" dirty="0" smtClean="0"/>
              <a:t>από </a:t>
            </a:r>
            <a:r>
              <a:rPr lang="el-GR" sz="1600" dirty="0"/>
              <a:t>το Twitter </a:t>
            </a:r>
            <a:r>
              <a:rPr lang="el-GR" sz="1600" dirty="0" smtClean="0"/>
              <a:t> </a:t>
            </a:r>
            <a:r>
              <a:rPr lang="el-GR" sz="1600" dirty="0"/>
              <a:t>που έχουν να κάνουν με ειδήσεις για την πανδημία του Covid-19</a:t>
            </a:r>
          </a:p>
          <a:p>
            <a:endParaRPr lang="el-GR" sz="1600" dirty="0"/>
          </a:p>
          <a:p>
            <a:r>
              <a:rPr lang="el-GR" sz="1600" dirty="0"/>
              <a:t>Για το σκοπό αυτό έγινε χρήση δυο συνόλων δεδομένων (</a:t>
            </a:r>
            <a:r>
              <a:rPr lang="el-GR" sz="1600" dirty="0" err="1"/>
              <a:t>dataset</a:t>
            </a:r>
            <a:r>
              <a:rPr lang="el-GR" sz="1600" dirty="0"/>
              <a:t>)</a:t>
            </a:r>
          </a:p>
          <a:p>
            <a:pPr marL="40005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/>
            </a:r>
            <a:br>
              <a:rPr lang="en-US" sz="1600" dirty="0">
                <a:solidFill>
                  <a:srgbClr val="0070C0"/>
                </a:solidFill>
              </a:rPr>
            </a:br>
            <a:r>
              <a:rPr lang="en-US" sz="1600" dirty="0">
                <a:solidFill>
                  <a:srgbClr val="0070C0"/>
                </a:solidFill>
              </a:rPr>
              <a:t>Dataset1</a:t>
            </a:r>
            <a:endParaRPr lang="el-GR" sz="1600" dirty="0">
              <a:solidFill>
                <a:srgbClr val="0070C0"/>
              </a:solidFill>
            </a:endParaRPr>
          </a:p>
          <a:p>
            <a:pPr lvl="1"/>
            <a:r>
              <a:rPr lang="el-GR" sz="1600" dirty="0"/>
              <a:t>Ανακτήθηκε από εμάς</a:t>
            </a:r>
          </a:p>
          <a:p>
            <a:pPr lvl="1"/>
            <a:r>
              <a:rPr lang="en-US" sz="1600" dirty="0"/>
              <a:t>T</a:t>
            </a:r>
            <a:r>
              <a:rPr lang="el-GR" sz="1600" dirty="0"/>
              <a:t>weets Ελλήνων χρηστών του Τwitter από την αρχή της πανδημίας μέχρι το Δεκέμβρη του 2021</a:t>
            </a:r>
          </a:p>
          <a:p>
            <a:pPr lvl="1"/>
            <a:r>
              <a:rPr lang="el-GR" sz="1600" dirty="0"/>
              <a:t>Περιλαμβάνει 1278 tweets (498 με ετικέτα real και 783 με ετικέτα </a:t>
            </a:r>
            <a:r>
              <a:rPr lang="el-GR" sz="1600" dirty="0" err="1"/>
              <a:t>fake</a:t>
            </a:r>
            <a:r>
              <a:rPr lang="el-GR" sz="1600" dirty="0"/>
              <a:t>)</a:t>
            </a:r>
          </a:p>
          <a:p>
            <a:pPr lvl="1"/>
            <a:endParaRPr lang="el-GR" sz="1600" b="1" u="sng" dirty="0"/>
          </a:p>
          <a:p>
            <a:pPr marL="393192" lvl="1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Dataset2</a:t>
            </a:r>
            <a:endParaRPr lang="el-GR" sz="1600" dirty="0">
              <a:solidFill>
                <a:srgbClr val="0070C0"/>
              </a:solidFill>
            </a:endParaRPr>
          </a:p>
          <a:p>
            <a:pPr lvl="1"/>
            <a:r>
              <a:rPr lang="en-US" sz="1600" dirty="0"/>
              <a:t>Tweets </a:t>
            </a:r>
            <a:r>
              <a:rPr lang="el-GR" sz="1600" dirty="0"/>
              <a:t>από τον γνωστό </a:t>
            </a:r>
            <a:r>
              <a:rPr lang="el-GR" sz="1600" dirty="0" err="1"/>
              <a:t>ιστότοπο</a:t>
            </a:r>
            <a:r>
              <a:rPr lang="el-GR" sz="1600" dirty="0"/>
              <a:t> </a:t>
            </a:r>
            <a:r>
              <a:rPr lang="el-GR" sz="1600" dirty="0" err="1"/>
              <a:t>Kaggle</a:t>
            </a:r>
            <a:endParaRPr lang="el-GR" sz="1600" dirty="0"/>
          </a:p>
          <a:p>
            <a:pPr lvl="1"/>
            <a:r>
              <a:rPr lang="el-GR" sz="1600" dirty="0"/>
              <a:t>Περιλαμβάνει 6420 tweets (3360 με ετικέτα real και 3060 με ετικέτα </a:t>
            </a:r>
            <a:r>
              <a:rPr lang="el-GR" sz="1600" dirty="0" err="1"/>
              <a:t>fake</a:t>
            </a:r>
            <a:r>
              <a:rPr lang="el-GR" sz="1600" dirty="0"/>
              <a:t>)</a:t>
            </a:r>
            <a:endParaRPr lang="el-GR" sz="1600" b="1" u="sng" dirty="0"/>
          </a:p>
        </p:txBody>
      </p:sp>
    </p:spTree>
    <p:extLst>
      <p:ext uri="{BB962C8B-B14F-4D97-AF65-F5344CB8AC3E}">
        <p14:creationId xmlns:p14="http://schemas.microsoft.com/office/powerpoint/2010/main" xmlns="" val="2975448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l-GR" sz="3600" dirty="0"/>
              <a:t>Σύνολα Δεδομένων</a:t>
            </a:r>
            <a:r>
              <a:rPr lang="en-US" sz="3600" dirty="0"/>
              <a:t>:</a:t>
            </a:r>
            <a:br>
              <a:rPr lang="en-US" sz="3600" dirty="0"/>
            </a:br>
            <a:r>
              <a:rPr lang="el-GR" sz="3600" dirty="0"/>
              <a:t>Ανάκτηση και Αποθήκευση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0" y="1481138"/>
            <a:ext cx="9144000" cy="437675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sz="1400" b="1" u="sng" dirty="0"/>
          </a:p>
          <a:p>
            <a:pPr>
              <a:buNone/>
            </a:pPr>
            <a:endParaRPr lang="en-US" sz="14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643050"/>
            <a:ext cx="8291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Για τη συλλογή των δεδομένων του πρώτου συν</a:t>
            </a:r>
            <a:r>
              <a:rPr lang="en-US" dirty="0" err="1"/>
              <a:t>ό</a:t>
            </a:r>
            <a:r>
              <a:rPr lang="el-GR" dirty="0" err="1"/>
              <a:t>λου</a:t>
            </a:r>
            <a:r>
              <a:rPr lang="el-GR" dirty="0"/>
              <a:t> δεδομένων </a:t>
            </a:r>
            <a:r>
              <a:rPr lang="en-US" dirty="0">
                <a:solidFill>
                  <a:srgbClr val="0070C0"/>
                </a:solidFill>
              </a:rPr>
              <a:t>Dataset</a:t>
            </a:r>
            <a:r>
              <a:rPr lang="el-GR" dirty="0">
                <a:solidFill>
                  <a:srgbClr val="0070C0"/>
                </a:solidFill>
              </a:rPr>
              <a:t>1</a:t>
            </a:r>
            <a:r>
              <a:rPr lang="en-US" dirty="0"/>
              <a:t> </a:t>
            </a:r>
            <a:r>
              <a:rPr lang="el-GR" dirty="0"/>
              <a:t>ακολουθήσαμε τα παρακάτω βήματα</a:t>
            </a:r>
          </a:p>
          <a:p>
            <a:endParaRPr lang="el-GR" dirty="0"/>
          </a:p>
          <a:p>
            <a:pPr marL="342900" indent="-342900">
              <a:buFont typeface="+mj-lt"/>
              <a:buAutoNum type="arabicPeriod"/>
            </a:pPr>
            <a:r>
              <a:rPr lang="el-GR" dirty="0"/>
              <a:t>Χειροκίνητος εντοπισμός προφίλ χρηστών, οι οποίοι ανεβάζουν </a:t>
            </a:r>
            <a:r>
              <a:rPr lang="en-US" dirty="0"/>
              <a:t>tweets </a:t>
            </a:r>
            <a:r>
              <a:rPr lang="el-GR" dirty="0"/>
              <a:t>σχετικά με τη πανδημία</a:t>
            </a:r>
          </a:p>
          <a:p>
            <a:pPr marL="342900" indent="-342900">
              <a:buFont typeface="+mj-lt"/>
              <a:buAutoNum type="arabicPeriod"/>
            </a:pPr>
            <a:endParaRPr lang="el-GR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Scrape </a:t>
            </a:r>
            <a:r>
              <a:rPr lang="el-GR" dirty="0"/>
              <a:t>κάθε προφίλ για όλα τα </a:t>
            </a:r>
            <a:r>
              <a:rPr lang="en-US" dirty="0"/>
              <a:t>post</a:t>
            </a:r>
            <a:r>
              <a:rPr lang="el-GR" dirty="0"/>
              <a:t> που έχει ανεβάσει με τη χρήση μιας βιβλιοθήκης στη python που ονομάζεται </a:t>
            </a:r>
            <a:r>
              <a:rPr lang="el-GR" dirty="0" err="1"/>
              <a:t>Snscrape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l-GR" dirty="0"/>
              <a:t>Φιλτράρισμα των </a:t>
            </a:r>
            <a:r>
              <a:rPr lang="en-US" dirty="0"/>
              <a:t>post </a:t>
            </a:r>
            <a:r>
              <a:rPr lang="el-GR" dirty="0"/>
              <a:t>με βάση </a:t>
            </a:r>
            <a:r>
              <a:rPr lang="en-US" dirty="0"/>
              <a:t>keywords </a:t>
            </a:r>
            <a:r>
              <a:rPr lang="el-GR" dirty="0"/>
              <a:t>με </a:t>
            </a:r>
            <a:r>
              <a:rPr lang="en-US" dirty="0"/>
              <a:t>script </a:t>
            </a:r>
            <a:r>
              <a:rPr lang="el-GR" dirty="0"/>
              <a:t>σχετικά με τη πανδημία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</a:t>
            </a:r>
            <a:r>
              <a:rPr lang="el-GR" dirty="0"/>
              <a:t>νάγνωση για κατηγοριοποίηση και αποθήκευση των </a:t>
            </a:r>
            <a:r>
              <a:rPr lang="en-US" dirty="0"/>
              <a:t>tweets</a:t>
            </a:r>
            <a:r>
              <a:rPr lang="el-GR" dirty="0"/>
              <a:t> σε </a:t>
            </a:r>
            <a:r>
              <a:rPr lang="en-US" dirty="0"/>
              <a:t>csv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2975448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l-GR" sz="3600" dirty="0"/>
              <a:t>Σύνολα Δεδομένων:</a:t>
            </a:r>
            <a:br>
              <a:rPr lang="el-GR" sz="3600" dirty="0"/>
            </a:br>
            <a:r>
              <a:rPr lang="el-GR" sz="3600" dirty="0"/>
              <a:t>Προετοιμασία Δεδομένων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0" y="1481138"/>
            <a:ext cx="9144000" cy="437675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sz="1400" b="1" u="sng" dirty="0"/>
          </a:p>
          <a:p>
            <a:pPr>
              <a:buNone/>
            </a:pPr>
            <a:endParaRPr lang="en-US" sz="14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643050"/>
            <a:ext cx="82296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Για τη προετοιμασία </a:t>
            </a:r>
            <a:r>
              <a:rPr lang="en-US" dirty="0" err="1"/>
              <a:t>ό</a:t>
            </a:r>
            <a:r>
              <a:rPr lang="el-GR" dirty="0" err="1"/>
              <a:t>λων</a:t>
            </a:r>
            <a:r>
              <a:rPr lang="el-GR" dirty="0"/>
              <a:t> των δεδομένων ακολουθήσαμε τα παρακάτω βήματα</a:t>
            </a:r>
          </a:p>
          <a:p>
            <a:endParaRPr lang="el-GR" dirty="0"/>
          </a:p>
          <a:p>
            <a:pPr marL="342900" indent="-342900">
              <a:buFont typeface="+mj-lt"/>
              <a:buAutoNum type="arabicPeriod"/>
            </a:pPr>
            <a:r>
              <a:rPr lang="el-GR" dirty="0"/>
              <a:t>Μετατρέπουμε τα γράμματα σε πεζά και αφαιρούμε μη αλφαβητικούς χαρακτήρες από το κείμενο, όπως για παράδειγμα τα σημεία στίξης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/>
              <a:t>Αφαιρούμε τις συχνά χρησιμοποιούμενες λέξεις (</a:t>
            </a:r>
            <a:r>
              <a:rPr lang="el-GR" dirty="0" err="1"/>
              <a:t>Stop</a:t>
            </a:r>
            <a:r>
              <a:rPr lang="el-GR" dirty="0"/>
              <a:t> </a:t>
            </a:r>
            <a:r>
              <a:rPr lang="el-GR" dirty="0" err="1"/>
              <a:t>Words</a:t>
            </a:r>
            <a:r>
              <a:rPr lang="el-GR" dirty="0"/>
              <a:t>) μέσω της βιβλιοθήκης nltk της </a:t>
            </a:r>
            <a:r>
              <a:rPr lang="en-US" dirty="0"/>
              <a:t>Python</a:t>
            </a:r>
            <a:endParaRPr lang="el-GR" dirty="0"/>
          </a:p>
          <a:p>
            <a:pPr marL="342900" indent="-342900">
              <a:buFont typeface="+mj-lt"/>
              <a:buAutoNum type="arabicPeriod"/>
            </a:pPr>
            <a:r>
              <a:rPr lang="el-GR" dirty="0"/>
              <a:t>Εφαρμόζουμε </a:t>
            </a:r>
            <a:r>
              <a:rPr lang="en-US" dirty="0"/>
              <a:t>s</a:t>
            </a:r>
            <a:r>
              <a:rPr lang="el-GR" dirty="0" err="1"/>
              <a:t>temming</a:t>
            </a:r>
            <a:r>
              <a:rPr lang="el-GR" dirty="0"/>
              <a:t> στα δεδομένα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l-GR" dirty="0"/>
              <a:t>Χωρίζουμε τα δεδομένα</a:t>
            </a:r>
            <a:r>
              <a:rPr lang="en-US" dirty="0"/>
              <a:t> </a:t>
            </a:r>
            <a:r>
              <a:rPr lang="el-GR" dirty="0"/>
              <a:t>σε </a:t>
            </a:r>
            <a:r>
              <a:rPr lang="el-GR" dirty="0" err="1"/>
              <a:t>ομ</a:t>
            </a:r>
            <a:r>
              <a:rPr lang="en-US" dirty="0" err="1"/>
              <a:t>ά</a:t>
            </a:r>
            <a:r>
              <a:rPr lang="el-GR" dirty="0"/>
              <a:t>δα εκπαίδευσης (</a:t>
            </a:r>
            <a:r>
              <a:rPr lang="el-GR" dirty="0" err="1"/>
              <a:t>training</a:t>
            </a:r>
            <a:r>
              <a:rPr lang="el-GR" dirty="0"/>
              <a:t> </a:t>
            </a:r>
            <a:r>
              <a:rPr lang="el-GR" dirty="0" err="1"/>
              <a:t>set</a:t>
            </a:r>
            <a:r>
              <a:rPr lang="el-GR" dirty="0"/>
              <a:t>) και ομάδα αξιολόγησης (</a:t>
            </a:r>
            <a:r>
              <a:rPr lang="el-GR" dirty="0" err="1"/>
              <a:t>test</a:t>
            </a:r>
            <a:r>
              <a:rPr lang="el-GR" dirty="0"/>
              <a:t> </a:t>
            </a:r>
            <a:r>
              <a:rPr lang="el-GR" dirty="0" err="1"/>
              <a:t>set</a:t>
            </a:r>
            <a:r>
              <a:rPr lang="el-GR" dirty="0"/>
              <a:t>) σε αναλογία 60%-40% αντίστοιχα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/>
              <a:t>Κάνουμε </a:t>
            </a:r>
            <a:r>
              <a:rPr lang="el-GR" dirty="0" err="1"/>
              <a:t>διανυσματοποίηση</a:t>
            </a:r>
            <a:r>
              <a:rPr lang="el-GR" dirty="0"/>
              <a:t> των δεδομένων, όπου εκτελούνται οι μέθοδοι CountVectorizer και </a:t>
            </a:r>
            <a:r>
              <a:rPr lang="en-US" dirty="0" err="1"/>
              <a:t>tf</a:t>
            </a:r>
            <a:r>
              <a:rPr lang="el-GR" dirty="0"/>
              <a:t>-</a:t>
            </a:r>
            <a:r>
              <a:rPr lang="en-US" dirty="0" err="1"/>
              <a:t>idf</a:t>
            </a:r>
            <a:r>
              <a:rPr lang="el-GR" dirty="0"/>
              <a:t> </a:t>
            </a:r>
            <a:r>
              <a:rPr lang="en-US" dirty="0"/>
              <a:t>Vectorizer</a:t>
            </a:r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2975448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FED9F1-CC24-C842-AA61-FD3049F2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dirty="0"/>
              <a:t>Αποτελέσματα</a:t>
            </a:r>
            <a:endParaRPr lang="x-non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ADBA09-DBB7-8244-A290-413134148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935745"/>
          </a:xfrm>
        </p:spPr>
        <p:txBody>
          <a:bodyPr/>
          <a:lstStyle/>
          <a:p>
            <a:r>
              <a:rPr lang="el-GR" sz="2200" dirty="0" smtClean="0"/>
              <a:t>Παραθέτουμε ενδεικτικά τα αποτελέσματα που πήραμε από την εκτέλεση του </a:t>
            </a:r>
            <a:r>
              <a:rPr lang="en-US" sz="2200" dirty="0" smtClean="0">
                <a:solidFill>
                  <a:srgbClr val="0070C0"/>
                </a:solidFill>
              </a:rPr>
              <a:t>Multi-Layer </a:t>
            </a:r>
            <a:r>
              <a:rPr lang="en-US" sz="2200" dirty="0" err="1" smtClean="0">
                <a:solidFill>
                  <a:srgbClr val="0070C0"/>
                </a:solidFill>
              </a:rPr>
              <a:t>Perceptron</a:t>
            </a:r>
            <a:r>
              <a:rPr lang="el-GR" sz="2200" dirty="0" smtClean="0">
                <a:solidFill>
                  <a:srgbClr val="0070C0"/>
                </a:solidFill>
              </a:rPr>
              <a:t> </a:t>
            </a:r>
            <a:r>
              <a:rPr lang="el-GR" sz="2200" dirty="0" smtClean="0"/>
              <a:t>στο  </a:t>
            </a:r>
            <a:r>
              <a:rPr lang="en-US" sz="2200" dirty="0" smtClean="0"/>
              <a:t>Dataset2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 </a:t>
            </a:r>
            <a:r>
              <a:rPr lang="el-GR" sz="2000" dirty="0" smtClean="0">
                <a:solidFill>
                  <a:srgbClr val="0070C0"/>
                </a:solidFill>
              </a:rPr>
              <a:t>Μετρικές για διαφορετικά μεγέθη λεξικού και </a:t>
            </a:r>
            <a:r>
              <a:rPr lang="en-US" sz="2000" dirty="0" err="1" smtClean="0">
                <a:solidFill>
                  <a:srgbClr val="0070C0"/>
                </a:solidFill>
              </a:rPr>
              <a:t>Vectorizer</a:t>
            </a:r>
            <a:endParaRPr lang="x-none" sz="2000" dirty="0"/>
          </a:p>
        </p:txBody>
      </p:sp>
      <p:pic>
        <p:nvPicPr>
          <p:cNvPr id="26629" name="Picture 5" descr="C:\Users\Man\Desktop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786058"/>
            <a:ext cx="4619625" cy="3200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61153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FED9F1-CC24-C842-AA61-FD3049F2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dirty="0"/>
              <a:t>Αποτελέσματα</a:t>
            </a:r>
            <a:endParaRPr lang="x-non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ADBA09-DBB7-8244-A290-413134148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143536"/>
          </a:xfrm>
        </p:spPr>
        <p:txBody>
          <a:bodyPr/>
          <a:lstStyle/>
          <a:p>
            <a:pPr algn="ctr">
              <a:buNone/>
            </a:pPr>
            <a:r>
              <a:rPr lang="en-US" sz="2800" smtClean="0">
                <a:solidFill>
                  <a:srgbClr val="0070C0"/>
                </a:solidFill>
              </a:rPr>
              <a:t>Bar chart </a:t>
            </a:r>
            <a:r>
              <a:rPr lang="el-GR" sz="2800" dirty="0" smtClean="0">
                <a:solidFill>
                  <a:srgbClr val="0070C0"/>
                </a:solidFill>
              </a:rPr>
              <a:t>Μετρικών</a:t>
            </a:r>
            <a:endParaRPr lang="x-none" dirty="0"/>
          </a:p>
        </p:txBody>
      </p:sp>
      <p:pic>
        <p:nvPicPr>
          <p:cNvPr id="26628" name="Picture 4" descr="C:\Users\Man\Desktop\dmlpcl_2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857364"/>
            <a:ext cx="6572296" cy="39290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61153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FED9F1-CC24-C842-AA61-FD3049F2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dirty="0"/>
              <a:t>Αποτελέσματα</a:t>
            </a:r>
            <a:endParaRPr lang="x-non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ADBA09-DBB7-8244-A290-413134148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Confusion Matrix</a:t>
            </a:r>
            <a:endParaRPr lang="x-none" dirty="0"/>
          </a:p>
        </p:txBody>
      </p:sp>
      <p:pic>
        <p:nvPicPr>
          <p:cNvPr id="27650" name="Picture 2" descr="C:\Users\Man\Desktop\fmlpcl_2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071678"/>
            <a:ext cx="7000924" cy="36517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61153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l-GR" sz="3600" dirty="0"/>
              <a:t>Αποτελέσματα &amp; Συμπεράσματα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57200" y="1481138"/>
            <a:ext cx="8229600" cy="4376754"/>
          </a:xfrm>
        </p:spPr>
        <p:txBody>
          <a:bodyPr>
            <a:normAutofit/>
          </a:bodyPr>
          <a:lstStyle/>
          <a:p>
            <a:r>
              <a:rPr lang="el-GR" sz="1600" dirty="0"/>
              <a:t>Αξιολογώντας τα αποτελέσματα που πήραμε από τους αλγορίθμους καταλήγουμε στο συμπέρασμα ότι ο εντοπισμός ψευδών ειδήσεων με την χρήση μεθόδων Μηχανικής Μάθησης είναι εφικτός, και μάλιστα μπορεί </a:t>
            </a:r>
            <a:r>
              <a:rPr lang="el-GR" sz="1600" dirty="0">
                <a:solidFill>
                  <a:srgbClr val="0070C0"/>
                </a:solidFill>
              </a:rPr>
              <a:t>να επιτευχθεί με αρκετά μεγάλη ακρίβεια</a:t>
            </a:r>
          </a:p>
          <a:p>
            <a:endParaRPr lang="el-GR" sz="1600" dirty="0"/>
          </a:p>
          <a:p>
            <a:r>
              <a:rPr lang="el-GR" sz="1600" dirty="0"/>
              <a:t>Στην παρούσα πτυχιακή, με τη χρήση δυο διαφορετικών συλλογών δεδομένων, φαίνεται άμεσα η </a:t>
            </a:r>
            <a:r>
              <a:rPr lang="el-GR" sz="1600" dirty="0">
                <a:solidFill>
                  <a:srgbClr val="0070C0"/>
                </a:solidFill>
              </a:rPr>
              <a:t>σύγκριση μεταξύ 12 διαφορετικών τρόπων </a:t>
            </a:r>
            <a:r>
              <a:rPr lang="el-GR" sz="1600" dirty="0"/>
              <a:t>προ-επεξεργασίας και μετατροπής κειμένων σε διανύσματα και 10 αλγόριθμων κατηγοριοποίησης</a:t>
            </a:r>
            <a:endParaRPr lang="el-GR" sz="1600" b="1" u="sng" dirty="0"/>
          </a:p>
          <a:p>
            <a:endParaRPr lang="el-GR" sz="1600" b="1" u="sng" dirty="0"/>
          </a:p>
          <a:p>
            <a:r>
              <a:rPr lang="el-GR" sz="1600" dirty="0"/>
              <a:t>Η εκτενής πειραματική αξιολόγηση των αλγορίθμων αποδεικνύει ότι </a:t>
            </a:r>
            <a:r>
              <a:rPr lang="el-GR" sz="1600" dirty="0">
                <a:solidFill>
                  <a:srgbClr val="0070C0"/>
                </a:solidFill>
              </a:rPr>
              <a:t>η γλώσσα των </a:t>
            </a:r>
            <a:r>
              <a:rPr lang="el-GR" sz="1600" dirty="0" err="1">
                <a:solidFill>
                  <a:srgbClr val="0070C0"/>
                </a:solidFill>
              </a:rPr>
              <a:t>tweets</a:t>
            </a:r>
            <a:r>
              <a:rPr lang="el-GR" sz="1600" dirty="0">
                <a:solidFill>
                  <a:srgbClr val="0070C0"/>
                </a:solidFill>
              </a:rPr>
              <a:t> δεν επηρεάζει καθόλου την ποιότητα των αποτελεσμάτων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/>
              <a:t>E</a:t>
            </a:r>
            <a:r>
              <a:rPr lang="el-GR" sz="1600" dirty="0" err="1"/>
              <a:t>πίσης</a:t>
            </a:r>
            <a:r>
              <a:rPr lang="el-GR" sz="1600" dirty="0"/>
              <a:t> αναδεικνύει τον </a:t>
            </a:r>
            <a:r>
              <a:rPr lang="el-GR" sz="1600" dirty="0" err="1">
                <a:solidFill>
                  <a:srgbClr val="0070C0"/>
                </a:solidFill>
              </a:rPr>
              <a:t>Bernoulli</a:t>
            </a:r>
            <a:r>
              <a:rPr lang="el-GR" sz="1600" dirty="0">
                <a:solidFill>
                  <a:srgbClr val="0070C0"/>
                </a:solidFill>
              </a:rPr>
              <a:t> </a:t>
            </a:r>
            <a:r>
              <a:rPr lang="el-GR" sz="1600" dirty="0" err="1">
                <a:solidFill>
                  <a:srgbClr val="0070C0"/>
                </a:solidFill>
              </a:rPr>
              <a:t>Naïve</a:t>
            </a:r>
            <a:r>
              <a:rPr lang="el-GR" sz="1600" dirty="0">
                <a:solidFill>
                  <a:srgbClr val="0070C0"/>
                </a:solidFill>
              </a:rPr>
              <a:t> </a:t>
            </a:r>
            <a:r>
              <a:rPr lang="el-GR" sz="1600" dirty="0" err="1">
                <a:solidFill>
                  <a:srgbClr val="0070C0"/>
                </a:solidFill>
              </a:rPr>
              <a:t>Bayes</a:t>
            </a:r>
            <a:r>
              <a:rPr lang="el-GR" sz="1600" dirty="0">
                <a:solidFill>
                  <a:srgbClr val="0070C0"/>
                </a:solidFill>
              </a:rPr>
              <a:t> </a:t>
            </a:r>
            <a:r>
              <a:rPr lang="el-GR" sz="1600" dirty="0" err="1">
                <a:solidFill>
                  <a:srgbClr val="0070C0"/>
                </a:solidFill>
              </a:rPr>
              <a:t>Classifier</a:t>
            </a:r>
            <a:r>
              <a:rPr lang="el-GR" sz="1600" dirty="0">
                <a:solidFill>
                  <a:srgbClr val="0070C0"/>
                </a:solidFill>
              </a:rPr>
              <a:t> </a:t>
            </a:r>
            <a:r>
              <a:rPr lang="el-GR" sz="1600" dirty="0"/>
              <a:t>ως τον πλέον κατάλληλο για ταξινόμηση δεδομένων που προέρχονται από το </a:t>
            </a:r>
            <a:r>
              <a:rPr lang="en-US" sz="1600" dirty="0">
                <a:solidFill>
                  <a:srgbClr val="0070C0"/>
                </a:solidFill>
              </a:rPr>
              <a:t>D</a:t>
            </a:r>
            <a:r>
              <a:rPr lang="el-GR" sz="1600" dirty="0" err="1">
                <a:solidFill>
                  <a:srgbClr val="0070C0"/>
                </a:solidFill>
              </a:rPr>
              <a:t>ataset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l-GR" sz="1600" dirty="0"/>
              <a:t>, ενώ για το </a:t>
            </a:r>
            <a:r>
              <a:rPr lang="en-US" sz="1600" dirty="0">
                <a:solidFill>
                  <a:srgbClr val="0070C0"/>
                </a:solidFill>
              </a:rPr>
              <a:t>D</a:t>
            </a:r>
            <a:r>
              <a:rPr lang="el-GR" sz="1600" dirty="0" err="1">
                <a:solidFill>
                  <a:srgbClr val="0070C0"/>
                </a:solidFill>
              </a:rPr>
              <a:t>ataset</a:t>
            </a:r>
            <a:r>
              <a:rPr lang="en-US" sz="1600" dirty="0">
                <a:solidFill>
                  <a:srgbClr val="0070C0"/>
                </a:solidFill>
              </a:rPr>
              <a:t>2</a:t>
            </a:r>
            <a:r>
              <a:rPr lang="el-GR" sz="1600" dirty="0">
                <a:solidFill>
                  <a:srgbClr val="0070C0"/>
                </a:solidFill>
              </a:rPr>
              <a:t> </a:t>
            </a:r>
            <a:r>
              <a:rPr lang="el-GR" sz="1600" dirty="0"/>
              <a:t>ήταν ο </a:t>
            </a:r>
            <a:r>
              <a:rPr lang="el-GR" sz="1600" dirty="0" err="1">
                <a:solidFill>
                  <a:srgbClr val="0070C0"/>
                </a:solidFill>
              </a:rPr>
              <a:t>Multilayer</a:t>
            </a:r>
            <a:r>
              <a:rPr lang="el-GR" sz="1600" dirty="0">
                <a:solidFill>
                  <a:srgbClr val="0070C0"/>
                </a:solidFill>
              </a:rPr>
              <a:t> </a:t>
            </a:r>
            <a:r>
              <a:rPr lang="el-GR" sz="1600" dirty="0" err="1">
                <a:solidFill>
                  <a:srgbClr val="0070C0"/>
                </a:solidFill>
              </a:rPr>
              <a:t>Perceptron</a:t>
            </a:r>
            <a:r>
              <a:rPr lang="el-GR" sz="1600" dirty="0">
                <a:solidFill>
                  <a:srgbClr val="0070C0"/>
                </a:solidFill>
              </a:rPr>
              <a:t> </a:t>
            </a:r>
            <a:r>
              <a:rPr lang="el-GR" sz="1600" dirty="0" err="1">
                <a:solidFill>
                  <a:srgbClr val="0070C0"/>
                </a:solidFill>
              </a:rPr>
              <a:t>Classifier</a:t>
            </a:r>
            <a:endParaRPr lang="el-GR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8367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l-GR" sz="3600" dirty="0"/>
              <a:t>Αποτελέσματα &amp; Συμπεράσματα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57200" y="1481138"/>
            <a:ext cx="8229600" cy="4376754"/>
          </a:xfrm>
        </p:spPr>
        <p:txBody>
          <a:bodyPr>
            <a:normAutofit/>
          </a:bodyPr>
          <a:lstStyle/>
          <a:p>
            <a:r>
              <a:rPr lang="el-GR" sz="1600" dirty="0" err="1"/>
              <a:t>Συνολικ</a:t>
            </a:r>
            <a:r>
              <a:rPr lang="en-US" sz="1600" dirty="0" err="1"/>
              <a:t>ά</a:t>
            </a:r>
            <a:r>
              <a:rPr lang="el-GR" sz="1600" dirty="0"/>
              <a:t> τα πιο αποδοτικά αποτελεσμάτων ανά αλγόριθμο για το </a:t>
            </a:r>
            <a:r>
              <a:rPr lang="en-US" sz="1600" dirty="0">
                <a:solidFill>
                  <a:srgbClr val="0070C0"/>
                </a:solidFill>
              </a:rPr>
              <a:t>Dataset1</a:t>
            </a:r>
            <a:r>
              <a:rPr lang="en-US" sz="1600" dirty="0"/>
              <a:t> </a:t>
            </a:r>
            <a:r>
              <a:rPr lang="el-GR" sz="1600" dirty="0"/>
              <a:t>φαίνονται στον παρακάτω πίνακα</a:t>
            </a:r>
            <a:endParaRPr lang="el-GR" sz="1600" dirty="0">
              <a:solidFill>
                <a:srgbClr val="0070C0"/>
              </a:solidFill>
            </a:endParaRPr>
          </a:p>
        </p:txBody>
      </p:sp>
      <p:pic>
        <p:nvPicPr>
          <p:cNvPr id="6" name="Picture 3" descr="C:\Users\Man\Desktop\Untitled5.png">
            <a:extLst>
              <a:ext uri="{FF2B5EF4-FFF2-40B4-BE49-F238E27FC236}">
                <a16:creationId xmlns:a16="http://schemas.microsoft.com/office/drawing/2014/main" xmlns="" id="{1E3ACFB9-A8B2-024C-A420-D7452D40E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500306"/>
            <a:ext cx="6072230" cy="22860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57393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l-GR" sz="3600" dirty="0"/>
              <a:t>Αποτελέσματα &amp; Συμπεράσματα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57200" y="1481138"/>
            <a:ext cx="8229600" cy="4376754"/>
          </a:xfrm>
        </p:spPr>
        <p:txBody>
          <a:bodyPr>
            <a:normAutofit/>
          </a:bodyPr>
          <a:lstStyle/>
          <a:p>
            <a:r>
              <a:rPr lang="el-GR" sz="1600" dirty="0" err="1"/>
              <a:t>Συνολικ</a:t>
            </a:r>
            <a:r>
              <a:rPr lang="en-US" sz="1600" dirty="0" err="1"/>
              <a:t>ά</a:t>
            </a:r>
            <a:r>
              <a:rPr lang="el-GR" sz="1600" dirty="0"/>
              <a:t> τα πιο αποδοτικά </a:t>
            </a:r>
            <a:r>
              <a:rPr lang="el-GR" sz="1600" dirty="0" smtClean="0"/>
              <a:t>αποτελέσματα </a:t>
            </a:r>
            <a:r>
              <a:rPr lang="el-GR" sz="1600" dirty="0"/>
              <a:t>ανά αλγόριθμο για το </a:t>
            </a:r>
            <a:r>
              <a:rPr lang="en-US" sz="1600" dirty="0">
                <a:solidFill>
                  <a:srgbClr val="0070C0"/>
                </a:solidFill>
              </a:rPr>
              <a:t>Dataset</a:t>
            </a:r>
            <a:r>
              <a:rPr lang="el-GR" sz="1600" dirty="0">
                <a:solidFill>
                  <a:srgbClr val="0070C0"/>
                </a:solidFill>
              </a:rPr>
              <a:t>2</a:t>
            </a:r>
            <a:r>
              <a:rPr lang="en-US" sz="1600" dirty="0"/>
              <a:t> </a:t>
            </a:r>
            <a:r>
              <a:rPr lang="el-GR" sz="1600" dirty="0"/>
              <a:t>φαίνονται στον παρακάτω πίνακα</a:t>
            </a:r>
            <a:endParaRPr lang="el-GR" sz="1600" dirty="0">
              <a:solidFill>
                <a:srgbClr val="0070C0"/>
              </a:solidFill>
            </a:endParaRPr>
          </a:p>
        </p:txBody>
      </p:sp>
      <p:pic>
        <p:nvPicPr>
          <p:cNvPr id="7" name="Picture 2" descr="C:\Users\Man\Desktop\Untitled6.png">
            <a:extLst>
              <a:ext uri="{FF2B5EF4-FFF2-40B4-BE49-F238E27FC236}">
                <a16:creationId xmlns:a16="http://schemas.microsoft.com/office/drawing/2014/main" xmlns="" id="{F64477FA-C52F-8446-B5A2-D61629D3A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428868"/>
            <a:ext cx="6266237" cy="22860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1754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200" dirty="0"/>
              <a:t>Οι </a:t>
            </a:r>
            <a:r>
              <a:rPr lang="el-GR" sz="2200" dirty="0">
                <a:solidFill>
                  <a:srgbClr val="0070C0"/>
                </a:solidFill>
              </a:rPr>
              <a:t>Ψευδείς Ειδήσεις</a:t>
            </a:r>
            <a:r>
              <a:rPr lang="el-GR" sz="2200" b="1" dirty="0"/>
              <a:t> </a:t>
            </a:r>
            <a:r>
              <a:rPr lang="el-GR" sz="2200" dirty="0"/>
              <a:t>είναι ιστορίες που παρουσιάζονται κυρίως ως δημοσιογραφικές, είναι όμως κατασκευασμένες εσκεμμένα για να εξυπηρετήσουν άλλους σκοπούς</a:t>
            </a:r>
          </a:p>
          <a:p>
            <a:endParaRPr lang="el-GR" sz="2200" dirty="0"/>
          </a:p>
          <a:p>
            <a:r>
              <a:rPr lang="el-GR" sz="2200" dirty="0"/>
              <a:t>Τα </a:t>
            </a:r>
            <a:r>
              <a:rPr lang="el-GR" sz="2200" dirty="0">
                <a:solidFill>
                  <a:srgbClr val="0070C0"/>
                </a:solidFill>
              </a:rPr>
              <a:t>Μέσα Κοινωνικής Δικτύωσης</a:t>
            </a:r>
            <a:r>
              <a:rPr lang="el-GR" sz="2200" dirty="0"/>
              <a:t> διαδραματίζουν ολοένα και αυξανόμενο παρεμβατικό ρόλο στην καθημερινότητα των ανθρώπων με αποτέλεσμα η αξιολόγηση των ειδήσεων που προβάλλουν να αποκτά πολύ μεγάλη σημασία</a:t>
            </a:r>
          </a:p>
          <a:p>
            <a:endParaRPr lang="el-GR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dirty="0"/>
              <a:t>Εισαγωγή: Γενικά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l-GR" sz="3600" dirty="0"/>
              <a:t>Μελλοντικές Επεκτάσεις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57200" y="1481138"/>
            <a:ext cx="8229600" cy="4376754"/>
          </a:xfrm>
        </p:spPr>
        <p:txBody>
          <a:bodyPr>
            <a:normAutofit/>
          </a:bodyPr>
          <a:lstStyle/>
          <a:p>
            <a:r>
              <a:rPr lang="el-GR" sz="1800" dirty="0"/>
              <a:t>Ως μελλοντική εργασία θα μπορούσαν να υλοποιηθούν μερικά από τα ακόλουθα</a:t>
            </a:r>
          </a:p>
          <a:p>
            <a:endParaRPr lang="el-GR" sz="1800" dirty="0"/>
          </a:p>
          <a:p>
            <a:pPr lvl="1"/>
            <a:r>
              <a:rPr lang="el-GR" sz="1800" dirty="0"/>
              <a:t>Δοκιμή περισσότερων </a:t>
            </a:r>
            <a:r>
              <a:rPr lang="en-US" sz="1800" dirty="0"/>
              <a:t>Stemmers</a:t>
            </a:r>
            <a:endParaRPr lang="el-GR" sz="1800" dirty="0"/>
          </a:p>
          <a:p>
            <a:pPr lvl="1"/>
            <a:endParaRPr lang="el-GR" sz="1800" dirty="0"/>
          </a:p>
          <a:p>
            <a:pPr lvl="1"/>
            <a:r>
              <a:rPr lang="el-GR" sz="1800" dirty="0"/>
              <a:t>Δοκιμή των αλγόριθμων </a:t>
            </a:r>
            <a:r>
              <a:rPr lang="en-US" sz="1800" dirty="0"/>
              <a:t>Doc2Vec</a:t>
            </a:r>
            <a:r>
              <a:rPr lang="el-GR" sz="1800" dirty="0"/>
              <a:t>, </a:t>
            </a:r>
            <a:r>
              <a:rPr lang="en-US" sz="1800" dirty="0"/>
              <a:t>Bert</a:t>
            </a:r>
            <a:endParaRPr lang="el-GR" sz="1800" dirty="0"/>
          </a:p>
          <a:p>
            <a:pPr lvl="1"/>
            <a:endParaRPr lang="el-GR" sz="1800" dirty="0"/>
          </a:p>
          <a:p>
            <a:pPr lvl="1"/>
            <a:r>
              <a:rPr lang="el-GR" sz="1800" dirty="0"/>
              <a:t>Εφαρμογή περισσότερων αλγόριθμων κατηγοριοποίησης</a:t>
            </a:r>
          </a:p>
          <a:p>
            <a:pPr lvl="1"/>
            <a:endParaRPr lang="el-GR" sz="1800" dirty="0"/>
          </a:p>
          <a:p>
            <a:pPr lvl="1"/>
            <a:r>
              <a:rPr lang="el-GR" sz="1800" dirty="0"/>
              <a:t>Χρήση της βιβλιοθήκης </a:t>
            </a:r>
            <a:r>
              <a:rPr lang="en-US" sz="1800" dirty="0" err="1"/>
              <a:t>Hyperopt-Sklearn</a:t>
            </a:r>
            <a:endParaRPr lang="el-GR" sz="1800" dirty="0">
              <a:solidFill>
                <a:srgbClr val="0070C0"/>
              </a:solidFill>
            </a:endParaRPr>
          </a:p>
          <a:p>
            <a:endParaRPr lang="el-GR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1421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xmlns="" id="{9424397F-AD02-7842-93A5-2DCFD6FD97EE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l-GR" sz="4400" dirty="0"/>
              <a:t>Ερωτήσεις;</a:t>
            </a:r>
          </a:p>
        </p:txBody>
      </p:sp>
    </p:spTree>
    <p:extLst>
      <p:ext uri="{BB962C8B-B14F-4D97-AF65-F5344CB8AC3E}">
        <p14:creationId xmlns:p14="http://schemas.microsoft.com/office/powerpoint/2010/main" xmlns="" val="1372791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21CF11-644C-334F-A4DC-B4540177B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4400" dirty="0"/>
              <a:t>Ευχαριστούμε!</a:t>
            </a:r>
            <a:endParaRPr lang="x-non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734167-7F07-ED4F-B245-351F322EB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51278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Covid-19 </a:t>
            </a:r>
            <a:r>
              <a:rPr lang="el-GR" sz="2200" dirty="0">
                <a:solidFill>
                  <a:srgbClr val="0070C0"/>
                </a:solidFill>
              </a:rPr>
              <a:t>και Ψευδείς Ειδήσεις</a:t>
            </a:r>
          </a:p>
          <a:p>
            <a:pPr marL="109728" indent="0">
              <a:buNone/>
            </a:pPr>
            <a:endParaRPr lang="el-GR" sz="2200" dirty="0">
              <a:solidFill>
                <a:srgbClr val="0070C0"/>
              </a:solidFill>
            </a:endParaRPr>
          </a:p>
          <a:p>
            <a:r>
              <a:rPr lang="el-GR" sz="2200" dirty="0"/>
              <a:t>Το ξέσπασμα του </a:t>
            </a:r>
            <a:r>
              <a:rPr lang="en-US" sz="2200" dirty="0"/>
              <a:t>Covid-19 </a:t>
            </a:r>
            <a:r>
              <a:rPr lang="el-GR" sz="2200" dirty="0"/>
              <a:t>έχει οδηγήσει σε παραπληροφόρηση η οποία δυσχεραίνει τις προσπάθειες περιορισμού της πανδημίας</a:t>
            </a:r>
          </a:p>
          <a:p>
            <a:endParaRPr lang="el-GR" sz="2200" dirty="0"/>
          </a:p>
          <a:p>
            <a:r>
              <a:rPr lang="el-GR" sz="2200" dirty="0"/>
              <a:t>Το διαδίκτυο και οι πλατφόρμες κοινωνικής δικτύωσης αποτέλεσαν το εύφορο έδαφος για κάθε είδους θεωρίες συνομωσίας, λανθασμένες συμβουλές θεραπείας αλλά και για οργανωμένες προσπάθειες παραπληροφόρησης και προπαγάνδας σχετικά με τον </a:t>
            </a:r>
            <a:r>
              <a:rPr lang="en-US" sz="2200" dirty="0"/>
              <a:t>Covid-19</a:t>
            </a:r>
            <a:endParaRPr lang="el-GR" sz="2200" dirty="0"/>
          </a:p>
          <a:p>
            <a:pPr>
              <a:buFont typeface="Arial" pitchFamily="34" charset="0"/>
              <a:buChar char="•"/>
            </a:pPr>
            <a:endParaRPr lang="el-GR" sz="2200" dirty="0"/>
          </a:p>
          <a:p>
            <a:endParaRPr lang="el-GR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dirty="0"/>
              <a:t>Εισαγωγή: Γενικά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273050"/>
            <a:ext cx="8229600" cy="1143000"/>
          </a:xfrm>
        </p:spPr>
        <p:txBody>
          <a:bodyPr>
            <a:normAutofit/>
          </a:bodyPr>
          <a:lstStyle/>
          <a:p>
            <a:r>
              <a:rPr lang="el-GR" sz="3600" dirty="0"/>
              <a:t>Εισαγωγή: Γενικά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457200" y="1479600"/>
            <a:ext cx="4040188" cy="4864695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600" dirty="0">
                <a:solidFill>
                  <a:srgbClr val="0070C0"/>
                </a:solidFill>
              </a:rPr>
              <a:t>Twitter</a:t>
            </a:r>
            <a:endParaRPr lang="el-GR" sz="1600" dirty="0">
              <a:solidFill>
                <a:srgbClr val="0070C0"/>
              </a:solidFill>
            </a:endParaRPr>
          </a:p>
          <a:p>
            <a:r>
              <a:rPr lang="en-US" sz="1600" dirty="0"/>
              <a:t>T</a:t>
            </a:r>
            <a:r>
              <a:rPr lang="el-GR" sz="1600" dirty="0"/>
              <a:t>ο Twitter είναι μια από τις πιο διάσημες πλατφόρμες μέσων κοινωνικής δικτύωσης που επιτρέπει στους χρήστες να δημοσιεύουν δεδομένα περίπου 140 χαρακτήρων που αναφέρονται ως </a:t>
            </a:r>
            <a:r>
              <a:rPr lang="el-GR" sz="1600" dirty="0" err="1">
                <a:solidFill>
                  <a:srgbClr val="0070C0"/>
                </a:solidFill>
              </a:rPr>
              <a:t>tweet</a:t>
            </a:r>
            <a:endParaRPr lang="el-GR" sz="1600" dirty="0">
              <a:solidFill>
                <a:srgbClr val="0070C0"/>
              </a:solidFill>
            </a:endParaRPr>
          </a:p>
          <a:p>
            <a:r>
              <a:rPr lang="en-US" sz="1600" dirty="0"/>
              <a:t>T</a:t>
            </a:r>
            <a:r>
              <a:rPr lang="el-GR" sz="1600" dirty="0"/>
              <a:t>ο Twitter έχει 396 εκατομμύρια χρήστες και 206 εκατομμύρια καθημερινά ενεργούς χρήστες</a:t>
            </a:r>
          </a:p>
          <a:p>
            <a:r>
              <a:rPr lang="el-GR" sz="1600" dirty="0"/>
              <a:t>Λόγω του μεγάλου όγκου χρηστών και του τρόπου λειτουργίας του Tweeter οι ψευδείς ειδήσεις σχετικά με την πανδημία αυξάνονται συνεχώς με την πάροδο του χρόνου</a:t>
            </a:r>
          </a:p>
          <a:p>
            <a:pPr>
              <a:buFont typeface="Arial" pitchFamily="34" charset="0"/>
              <a:buChar char="•"/>
            </a:pPr>
            <a:endParaRPr lang="el-GR" sz="1600" dirty="0"/>
          </a:p>
          <a:p>
            <a:endParaRPr lang="el-GR" sz="1600" dirty="0"/>
          </a:p>
        </p:txBody>
      </p:sp>
      <p:pic>
        <p:nvPicPr>
          <p:cNvPr id="9" name="Content Placeholder 8" descr="19236109.jpg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4932040" y="1661650"/>
            <a:ext cx="3857652" cy="450059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200" dirty="0"/>
              <a:t>Σκοπός της παρούσας πτυχιακής εργασίας είναι </a:t>
            </a:r>
            <a:r>
              <a:rPr lang="el-GR" sz="2200" dirty="0">
                <a:solidFill>
                  <a:srgbClr val="0070C0"/>
                </a:solidFill>
              </a:rPr>
              <a:t>να εντοπίσει τις ψευδείς ειδήσεις </a:t>
            </a:r>
            <a:r>
              <a:rPr lang="el-GR" sz="2200" dirty="0"/>
              <a:t>σχετικά με τον Covid-19 σε συλλογές δεδομένων από το </a:t>
            </a:r>
            <a:r>
              <a:rPr lang="el-GR" sz="2200" dirty="0" err="1"/>
              <a:t>Τwitter</a:t>
            </a:r>
            <a:endParaRPr lang="el-GR" sz="2200" dirty="0"/>
          </a:p>
          <a:p>
            <a:pPr>
              <a:buNone/>
            </a:pPr>
            <a:endParaRPr lang="en-US" sz="2200" dirty="0"/>
          </a:p>
          <a:p>
            <a:r>
              <a:rPr lang="el-GR" sz="2200" dirty="0"/>
              <a:t>Ο εντοπισμός των ψευδών ειδήσεων θα γίνει με την </a:t>
            </a:r>
            <a:r>
              <a:rPr lang="el-GR" sz="2200" dirty="0">
                <a:solidFill>
                  <a:srgbClr val="0070C0"/>
                </a:solidFill>
              </a:rPr>
              <a:t>χρήση τεχνικών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l-GR" sz="2200" dirty="0">
                <a:solidFill>
                  <a:srgbClr val="0070C0"/>
                </a:solidFill>
              </a:rPr>
              <a:t>επιβλεπόμενης Μηχανικής Μάθησης</a:t>
            </a:r>
            <a:endParaRPr lang="en-US" sz="2200" dirty="0">
              <a:solidFill>
                <a:srgbClr val="0070C0"/>
              </a:solidFill>
            </a:endParaRPr>
          </a:p>
          <a:p>
            <a:pPr>
              <a:buNone/>
            </a:pPr>
            <a:endParaRPr lang="el-GR" sz="2200" dirty="0"/>
          </a:p>
          <a:p>
            <a:pPr>
              <a:buFont typeface="Arial" pitchFamily="34" charset="0"/>
              <a:buChar char="•"/>
            </a:pPr>
            <a:endParaRPr lang="el-GR" sz="2200" dirty="0"/>
          </a:p>
          <a:p>
            <a:endParaRPr lang="el-GR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dirty="0"/>
              <a:t>Εισαγωγή</a:t>
            </a:r>
            <a:r>
              <a:rPr lang="en-US" sz="3600" dirty="0"/>
              <a:t>:</a:t>
            </a:r>
            <a:r>
              <a:rPr lang="el-GR" sz="3600" dirty="0"/>
              <a:t> Σκοπός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9853968F-1FDA-A543-AEEB-70C82103D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l-GR" sz="2200" dirty="0"/>
              <a:t>Συγκεντρώσαμε με </a:t>
            </a:r>
            <a:r>
              <a:rPr lang="en-US" sz="2200" dirty="0"/>
              <a:t>scraping </a:t>
            </a:r>
            <a:r>
              <a:rPr lang="el-GR" sz="2200" dirty="0"/>
              <a:t>μηχανισμούς </a:t>
            </a:r>
            <a:r>
              <a:rPr lang="el-GR" sz="2200" dirty="0">
                <a:solidFill>
                  <a:srgbClr val="0070C0"/>
                </a:solidFill>
              </a:rPr>
              <a:t>1278 </a:t>
            </a:r>
            <a:r>
              <a:rPr lang="en-US" sz="2200" dirty="0">
                <a:solidFill>
                  <a:srgbClr val="0070C0"/>
                </a:solidFill>
              </a:rPr>
              <a:t>T</a:t>
            </a:r>
            <a:r>
              <a:rPr lang="el-GR" sz="2200" dirty="0" err="1">
                <a:solidFill>
                  <a:srgbClr val="0070C0"/>
                </a:solidFill>
              </a:rPr>
              <a:t>weets</a:t>
            </a:r>
            <a:r>
              <a:rPr lang="el-GR" sz="2200" dirty="0">
                <a:solidFill>
                  <a:srgbClr val="0070C0"/>
                </a:solidFill>
              </a:rPr>
              <a:t> Ελλήνων χρηστών</a:t>
            </a:r>
            <a:r>
              <a:rPr lang="el-GR" sz="2200" dirty="0"/>
              <a:t> από την αρχή της πανδημίας (Μάρτιος 2020) μέχρι και τον Δεκέμβρη του 2021</a:t>
            </a:r>
            <a:endParaRPr lang="en-US" sz="2200" dirty="0"/>
          </a:p>
          <a:p>
            <a:r>
              <a:rPr lang="en-US" sz="2200" dirty="0">
                <a:solidFill>
                  <a:srgbClr val="0070C0"/>
                </a:solidFill>
              </a:rPr>
              <a:t>A</a:t>
            </a:r>
            <a:r>
              <a:rPr lang="el-GR" sz="2200" dirty="0">
                <a:solidFill>
                  <a:srgbClr val="0070C0"/>
                </a:solidFill>
              </a:rPr>
              <a:t>ξιολογήσαμε </a:t>
            </a:r>
            <a:r>
              <a:rPr lang="el-GR" sz="2200" dirty="0"/>
              <a:t>διαφορετικά </a:t>
            </a:r>
            <a:r>
              <a:rPr lang="el-GR" sz="2200" dirty="0">
                <a:solidFill>
                  <a:srgbClr val="0070C0"/>
                </a:solidFill>
              </a:rPr>
              <a:t>μοντέλα</a:t>
            </a:r>
            <a:r>
              <a:rPr lang="el-GR" sz="2200" dirty="0"/>
              <a:t> για την κατασκευή των διανυσμάτων των δεδομένων, όπως επίσης και διαφορετικές </a:t>
            </a:r>
            <a:r>
              <a:rPr lang="el-GR" sz="2200" dirty="0">
                <a:solidFill>
                  <a:srgbClr val="0070C0"/>
                </a:solidFill>
              </a:rPr>
              <a:t>τεχνικές</a:t>
            </a:r>
            <a:r>
              <a:rPr lang="el-GR" sz="2200" dirty="0"/>
              <a:t> στην προεπεξεργασία των </a:t>
            </a:r>
            <a:r>
              <a:rPr lang="en-GB" sz="2200" dirty="0" smtClean="0"/>
              <a:t>tweets</a:t>
            </a:r>
            <a:r>
              <a:rPr lang="el-GR" sz="2200" dirty="0" smtClean="0"/>
              <a:t>.</a:t>
            </a:r>
            <a:r>
              <a:rPr lang="el-GR" sz="2200" dirty="0" smtClean="0"/>
              <a:t> </a:t>
            </a:r>
            <a:r>
              <a:rPr lang="el-GR" sz="2200" dirty="0"/>
              <a:t>Ό</a:t>
            </a:r>
            <a:r>
              <a:rPr lang="el-GR" sz="2200" dirty="0" smtClean="0"/>
              <a:t>λες </a:t>
            </a:r>
            <a:r>
              <a:rPr lang="el-GR" sz="2200" dirty="0"/>
              <a:t>οι επιλογές αξιολογήθηκαν πειραματικά με τη χρήση γνωστών μετρικών</a:t>
            </a:r>
          </a:p>
          <a:p>
            <a:r>
              <a:rPr lang="el-GR" sz="2200" dirty="0">
                <a:solidFill>
                  <a:srgbClr val="0070C0"/>
                </a:solidFill>
              </a:rPr>
              <a:t>Δοκιμάσαμε</a:t>
            </a:r>
            <a:r>
              <a:rPr lang="el-GR" sz="2200" dirty="0"/>
              <a:t> μια σειρά από </a:t>
            </a:r>
            <a:r>
              <a:rPr lang="el-GR" sz="2200" dirty="0">
                <a:solidFill>
                  <a:srgbClr val="0070C0"/>
                </a:solidFill>
              </a:rPr>
              <a:t>τεχνικές μηχανικής μάθησης </a:t>
            </a:r>
            <a:r>
              <a:rPr lang="el-GR" sz="2200" dirty="0"/>
              <a:t>για την ταξινόμηση των </a:t>
            </a:r>
            <a:r>
              <a:rPr lang="en-GB" sz="2200" dirty="0"/>
              <a:t>tweets </a:t>
            </a:r>
            <a:r>
              <a:rPr lang="el-GR" sz="2200" dirty="0"/>
              <a:t>σε αληθείς και ψευδείς </a:t>
            </a:r>
            <a:r>
              <a:rPr lang="el-GR" sz="2200" dirty="0" smtClean="0"/>
              <a:t>ειδήσεις</a:t>
            </a:r>
            <a:r>
              <a:rPr lang="en-US" sz="2200" dirty="0" smtClean="0"/>
              <a:t>.</a:t>
            </a:r>
            <a:r>
              <a:rPr lang="el-GR" sz="2200" dirty="0" smtClean="0"/>
              <a:t> Ό</a:t>
            </a:r>
            <a:r>
              <a:rPr lang="el-GR" sz="2200" dirty="0" smtClean="0"/>
              <a:t>λοι </a:t>
            </a:r>
            <a:r>
              <a:rPr lang="el-GR" sz="2200" dirty="0"/>
              <a:t>οι αλγόριθμοι έχουν δοκιμαστεί σε δυο διαφορετικά σύνολα δεδομένων, σε ένα που περιλαμβάνει ελληνικά κι σε ένα με αγγλόφωνα </a:t>
            </a:r>
            <a:r>
              <a:rPr lang="en-GB" sz="2200" dirty="0"/>
              <a:t>tweets </a:t>
            </a:r>
            <a:r>
              <a:rPr lang="el-GR" sz="2200" dirty="0"/>
              <a:t>που αφορούν </a:t>
            </a:r>
            <a:r>
              <a:rPr lang="el-GR" sz="2200" dirty="0" smtClean="0"/>
              <a:t>τον </a:t>
            </a:r>
            <a:r>
              <a:rPr lang="en-GB" sz="2200" dirty="0"/>
              <a:t>covid-19</a:t>
            </a:r>
            <a:endParaRPr lang="el-GR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F8B8723-0962-9C4F-8DF2-900A7DB7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dirty="0"/>
              <a:t>Εισαγωγή</a:t>
            </a:r>
            <a:r>
              <a:rPr lang="en-US" sz="3600" dirty="0"/>
              <a:t>:</a:t>
            </a:r>
            <a:r>
              <a:rPr lang="el-GR" sz="3600" dirty="0"/>
              <a:t> Συνεισφορά</a:t>
            </a:r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xmlns="" val="209826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400" dirty="0"/>
              <a:t>Η Μηχανική Μάθηση έχει ως στόχο την μελέτη αλγορίθμων που επιτρέπουν στα προγράμματα να βελτιωθούν αυτόματα μέσω της εκπαίδευσης</a:t>
            </a:r>
            <a:endParaRPr lang="en-US" sz="2400" dirty="0"/>
          </a:p>
          <a:p>
            <a:endParaRPr lang="en-US" sz="2400" dirty="0"/>
          </a:p>
          <a:p>
            <a:r>
              <a:rPr lang="el-GR" sz="2400" dirty="0"/>
              <a:t>Η Μηχανική Μάθηση χωρίζεται σε τρεις βασικές κατηγορίες</a:t>
            </a:r>
            <a:endParaRPr lang="en-US" sz="2400" dirty="0"/>
          </a:p>
          <a:p>
            <a:pPr lvl="1"/>
            <a:r>
              <a:rPr lang="el-GR" sz="2000" dirty="0"/>
              <a:t>Επιβλεπόμενη μάθηση</a:t>
            </a:r>
            <a:endParaRPr lang="en-US" sz="2000" dirty="0"/>
          </a:p>
          <a:p>
            <a:pPr lvl="1"/>
            <a:r>
              <a:rPr lang="el-GR" sz="2000" dirty="0"/>
              <a:t>Μη επιβλεπόμενη μάθηση</a:t>
            </a:r>
            <a:endParaRPr lang="en-US" sz="2000" dirty="0"/>
          </a:p>
          <a:p>
            <a:pPr lvl="1"/>
            <a:r>
              <a:rPr lang="el-GR" sz="2000" dirty="0"/>
              <a:t>Ενισχυτική μάθηση</a:t>
            </a:r>
          </a:p>
          <a:p>
            <a:pPr>
              <a:buFont typeface="Courier New" pitchFamily="49" charset="0"/>
              <a:buChar char="o"/>
            </a:pPr>
            <a:endParaRPr lang="el-GR" sz="2800" dirty="0"/>
          </a:p>
          <a:p>
            <a:pPr>
              <a:buFont typeface="Arial" pitchFamily="34" charset="0"/>
              <a:buChar char="•"/>
            </a:pPr>
            <a:endParaRPr lang="el-GR" sz="2800" dirty="0"/>
          </a:p>
          <a:p>
            <a:endParaRPr lang="el-GR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dirty="0"/>
              <a:t>Μηχανική Μάθηση</a:t>
            </a:r>
            <a:endParaRPr lang="el-GR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57200" y="1481138"/>
            <a:ext cx="4474840" cy="452596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400" dirty="0">
                <a:solidFill>
                  <a:srgbClr val="0070C0"/>
                </a:solidFill>
              </a:rPr>
              <a:t>Perceptron Classifier</a:t>
            </a:r>
            <a:endParaRPr lang="el-GR" sz="1400" dirty="0">
              <a:solidFill>
                <a:srgbClr val="0070C0"/>
              </a:solidFill>
            </a:endParaRPr>
          </a:p>
          <a:p>
            <a:r>
              <a:rPr lang="el-GR" sz="1400" dirty="0"/>
              <a:t>Ο  </a:t>
            </a:r>
            <a:r>
              <a:rPr lang="el-GR" sz="1400" dirty="0" err="1"/>
              <a:t>Perceptron</a:t>
            </a:r>
            <a:r>
              <a:rPr lang="el-GR" sz="1400" dirty="0"/>
              <a:t>  αποτελεί  γραμμικό αλγόριθμο  δυαδικής  κατηγοριοποίησης</a:t>
            </a:r>
          </a:p>
          <a:p>
            <a:r>
              <a:rPr lang="el-GR" sz="1400" dirty="0"/>
              <a:t>Η  είσοδος του  είναι  διανύσματα  της  μορφής  𝑥 = (</a:t>
            </a:r>
            <a:r>
              <a:rPr lang="en-US" sz="1400" dirty="0"/>
              <a:t> </a:t>
            </a:r>
            <a:r>
              <a:rPr lang="el-GR" sz="1400" dirty="0"/>
              <a:t>𝑥</a:t>
            </a:r>
            <a:r>
              <a:rPr lang="el-GR" sz="1400" baseline="-25000" dirty="0"/>
              <a:t>1</a:t>
            </a:r>
            <a:r>
              <a:rPr lang="el-GR" sz="1400" dirty="0"/>
              <a:t> , 𝑥</a:t>
            </a:r>
            <a:r>
              <a:rPr lang="el-GR" sz="1400" baseline="-25000" dirty="0"/>
              <a:t>2</a:t>
            </a:r>
            <a:r>
              <a:rPr lang="el-GR" sz="1400" dirty="0"/>
              <a:t> , ... , 𝑥</a:t>
            </a:r>
            <a:r>
              <a:rPr lang="en-US" sz="1400" baseline="-25000" dirty="0"/>
              <a:t>n</a:t>
            </a:r>
            <a:r>
              <a:rPr lang="en-US" sz="1400" dirty="0"/>
              <a:t>)</a:t>
            </a:r>
            <a:r>
              <a:rPr lang="el-GR" sz="1400" dirty="0"/>
              <a:t>, τα  οποία  θέλουμε  να κατηγοριοποιήσουμε κατά την εκπαίδευση του αλγόριθμου, και η πραγματική κατηγορία y των διανυσμάτων είναι </a:t>
            </a:r>
            <a:r>
              <a:rPr lang="en-US" sz="1400" dirty="0"/>
              <a:t> </a:t>
            </a:r>
            <a:r>
              <a:rPr lang="el-GR" sz="1400" dirty="0"/>
              <a:t>𝑦  ∈ {1, −1}</a:t>
            </a:r>
          </a:p>
          <a:p>
            <a:r>
              <a:rPr lang="el-GR" sz="1400" dirty="0"/>
              <a:t>Καθορίζεται ένα κατώφλι Θ και ένα διάνυσμα με τα βάρη 𝑤 = (</a:t>
            </a:r>
            <a:r>
              <a:rPr lang="en-US" sz="1400" dirty="0"/>
              <a:t> w</a:t>
            </a:r>
            <a:r>
              <a:rPr lang="el-GR" sz="1400" baseline="-25000" dirty="0"/>
              <a:t>1</a:t>
            </a:r>
            <a:r>
              <a:rPr lang="el-GR" sz="1400" dirty="0"/>
              <a:t> , </a:t>
            </a:r>
            <a:r>
              <a:rPr lang="en-US" sz="1400" dirty="0"/>
              <a:t>w</a:t>
            </a:r>
            <a:r>
              <a:rPr lang="el-GR" sz="1400" baseline="-25000" dirty="0"/>
              <a:t>2</a:t>
            </a:r>
            <a:r>
              <a:rPr lang="el-GR" sz="1400" dirty="0"/>
              <a:t> , ... , </a:t>
            </a:r>
            <a:r>
              <a:rPr lang="en-US" sz="1400" dirty="0" err="1"/>
              <a:t>w</a:t>
            </a:r>
            <a:r>
              <a:rPr lang="en-US" sz="1400" baseline="-25000" dirty="0" err="1"/>
              <a:t>n</a:t>
            </a:r>
            <a:r>
              <a:rPr lang="en-US" sz="1400" baseline="-25000" dirty="0"/>
              <a:t> </a:t>
            </a:r>
            <a:r>
              <a:rPr lang="en-US" sz="1400" dirty="0"/>
              <a:t>)</a:t>
            </a:r>
            <a:endParaRPr lang="el-GR" sz="1400" dirty="0"/>
          </a:p>
          <a:p>
            <a:pPr lvl="1"/>
            <a:r>
              <a:rPr lang="el-GR" sz="1400" dirty="0"/>
              <a:t>Αν 𝑤𝑥 &lt; Θ, τότε η πρόβλεψη  𝑦′= −1</a:t>
            </a:r>
          </a:p>
          <a:p>
            <a:pPr lvl="1"/>
            <a:r>
              <a:rPr lang="el-GR" sz="1400" dirty="0"/>
              <a:t>Αν  𝑤𝑥 &gt; Θ, τότε  𝑦′= 1</a:t>
            </a:r>
          </a:p>
          <a:p>
            <a:r>
              <a:rPr lang="el-GR" sz="1400" dirty="0"/>
              <a:t>Σε κάθε επανάληψη ο αλγόριθμος δέχεται ως είσοδο τα διανύσματα 𝑥. Για κάθε διάνυσμα 𝑥 υπολογίζεται η τιμή 𝑦′</a:t>
            </a:r>
            <a:r>
              <a:rPr lang="en-US" sz="1400" dirty="0"/>
              <a:t> </a:t>
            </a:r>
            <a:r>
              <a:rPr lang="el-GR" sz="1400" dirty="0"/>
              <a:t> και ταυτόχρονα αλλάζει η τιμή του βάρους </a:t>
            </a:r>
            <a:r>
              <a:rPr lang="en-US" sz="1400" dirty="0" err="1"/>
              <a:t>w</a:t>
            </a:r>
            <a:r>
              <a:rPr lang="en-US" sz="1400" baseline="-25000" dirty="0" err="1"/>
              <a:t>j</a:t>
            </a:r>
            <a:r>
              <a:rPr lang="en-US" sz="1400" dirty="0"/>
              <a:t> </a:t>
            </a:r>
            <a:r>
              <a:rPr lang="el-GR" sz="1400" dirty="0"/>
              <a:t>ανάλογα με την πρόβλεψη</a:t>
            </a:r>
            <a:r>
              <a:rPr lang="en-US" sz="1400" dirty="0"/>
              <a:t>.</a:t>
            </a:r>
            <a:endParaRPr lang="el-GR" sz="1400" dirty="0"/>
          </a:p>
          <a:p>
            <a:r>
              <a:rPr lang="el-GR" sz="1400" dirty="0"/>
              <a:t>Τύπος ανανέωσης βαρών</a:t>
            </a:r>
            <a:r>
              <a:rPr lang="en-US" sz="1400" dirty="0"/>
              <a:t>: </a:t>
            </a:r>
            <a:r>
              <a:rPr lang="en-US" sz="1200" dirty="0" err="1"/>
              <a:t>w</a:t>
            </a:r>
            <a:r>
              <a:rPr lang="en-US" sz="1200" baseline="-25000" dirty="0" err="1"/>
              <a:t>j</a:t>
            </a:r>
            <a:r>
              <a:rPr lang="en-US" sz="1200" baseline="-25000" dirty="0"/>
              <a:t> </a:t>
            </a:r>
            <a:r>
              <a:rPr lang="el-GR" sz="1200" dirty="0"/>
              <a:t>= </a:t>
            </a:r>
            <a:r>
              <a:rPr lang="en-US" sz="1200" dirty="0" err="1"/>
              <a:t>w</a:t>
            </a:r>
            <a:r>
              <a:rPr lang="en-US" sz="1200" baseline="-25000" dirty="0" err="1"/>
              <a:t>j</a:t>
            </a:r>
            <a:r>
              <a:rPr lang="en-US" sz="1200" dirty="0"/>
              <a:t> </a:t>
            </a:r>
            <a:r>
              <a:rPr lang="el-GR" sz="1200" dirty="0"/>
              <a:t>+</a:t>
            </a:r>
            <a:r>
              <a:rPr lang="en-US" sz="1200" dirty="0"/>
              <a:t>n(y-y</a:t>
            </a:r>
            <a:r>
              <a:rPr lang="el-GR" sz="1200" dirty="0"/>
              <a:t>′</a:t>
            </a:r>
            <a:r>
              <a:rPr lang="en-US" sz="1200" dirty="0"/>
              <a:t>) </a:t>
            </a:r>
            <a:r>
              <a:rPr lang="en-US" sz="1200" dirty="0" err="1"/>
              <a:t>x</a:t>
            </a:r>
            <a:r>
              <a:rPr lang="en-US" sz="1200" baseline="-25000" dirty="0" err="1"/>
              <a:t>j</a:t>
            </a:r>
            <a:endParaRPr lang="el-GR" sz="12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4A4E57E1-0B5A-4342-9877-D01B443D5D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29127700"/>
              </p:ext>
            </p:extLst>
          </p:nvPr>
        </p:nvGraphicFramePr>
        <p:xfrm>
          <a:off x="4930336" y="2493954"/>
          <a:ext cx="4178168" cy="2500330"/>
        </p:xfrm>
        <a:graphic>
          <a:graphicData uri="http://schemas.openxmlformats.org/presentationml/2006/ole">
            <p:oleObj spid="_x0000_s1085" name="Bitmap Image" r:id="rId3" imgW="13192200" imgH="4448160" progId="PBrush">
              <p:embed/>
            </p:oleObj>
          </a:graphicData>
        </a:graphic>
      </p:graphicFrame>
      <p:sp>
        <p:nvSpPr>
          <p:cNvPr id="6" name="Title 3">
            <a:extLst>
              <a:ext uri="{FF2B5EF4-FFF2-40B4-BE49-F238E27FC236}">
                <a16:creationId xmlns:a16="http://schemas.microsoft.com/office/drawing/2014/main" xmlns="" id="{ECD8A8C8-47A9-784B-9480-362F0D2086E8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l-GR" sz="3600" dirty="0"/>
              <a:t>Μηχανική Μάθηση</a:t>
            </a:r>
            <a:r>
              <a:rPr lang="en-US" sz="3600" dirty="0"/>
              <a:t>: </a:t>
            </a:r>
            <a:r>
              <a:rPr lang="el-GR" sz="3600" dirty="0"/>
              <a:t>Αλγόριθμοι</a:t>
            </a:r>
            <a:endParaRPr lang="el-GR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1898</TotalTime>
  <Words>1867</Words>
  <Application>Microsoft Office PowerPoint</Application>
  <PresentationFormat>On-screen Show (4:3)</PresentationFormat>
  <Paragraphs>270</Paragraphs>
  <Slides>32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Concourse</vt:lpstr>
      <vt:lpstr>Bitmap Image</vt:lpstr>
      <vt:lpstr>Τεχνικές Μηχανικής Μάθησης για ανίχνευση ψευδών ειδήσεων στα κοινωνικά δίκτυα</vt:lpstr>
      <vt:lpstr>Περιεχόμενα  Παρουσίασης</vt:lpstr>
      <vt:lpstr>Εισαγωγή: Γενικά</vt:lpstr>
      <vt:lpstr>Εισαγωγή: Γενικά</vt:lpstr>
      <vt:lpstr>Εισαγωγή: Γενικά</vt:lpstr>
      <vt:lpstr>Εισαγωγή: Σκοπός</vt:lpstr>
      <vt:lpstr>Εισαγωγή: Συνεισφορά</vt:lpstr>
      <vt:lpstr>Μηχανική Μάθηση</vt:lpstr>
      <vt:lpstr>Slide 9</vt:lpstr>
      <vt:lpstr>Μηχανική Μάθηση: Αλγόριθμοι</vt:lpstr>
      <vt:lpstr>Μηχανική Μάθηση: Αλγόριθμοι</vt:lpstr>
      <vt:lpstr>Μηχανική Μάθηση: Αλγόριθμοι</vt:lpstr>
      <vt:lpstr>Μηχανική Μάθηση: Αλγόριθμοι</vt:lpstr>
      <vt:lpstr>Μηχανική Μάθηση: Αλγόριθμοι</vt:lpstr>
      <vt:lpstr>Μηχανική Μάθηση: Αλγόριθμοι</vt:lpstr>
      <vt:lpstr>Μηχανική Μάθηση: Αλγόριθμοι</vt:lpstr>
      <vt:lpstr>Μηχανική Μάθηση: Αλγόριθμοι</vt:lpstr>
      <vt:lpstr>Μηχανική Μάθηση: ΝLP</vt:lpstr>
      <vt:lpstr>Μηχανική Μάθηση:  Μετρικές Αξιολόγησης</vt:lpstr>
      <vt:lpstr>Μηχανική Μάθηση: Μετρικές Αξιολόγησης</vt:lpstr>
      <vt:lpstr>Σύνολα Δεδομένων: Περιγραφή</vt:lpstr>
      <vt:lpstr>Σύνολα Δεδομένων: Ανάκτηση και Αποθήκευση</vt:lpstr>
      <vt:lpstr>Σύνολα Δεδομένων: Προετοιμασία Δεδομένων</vt:lpstr>
      <vt:lpstr>Αποτελέσματα</vt:lpstr>
      <vt:lpstr>Αποτελέσματα</vt:lpstr>
      <vt:lpstr>Αποτελέσματα</vt:lpstr>
      <vt:lpstr>Αποτελέσματα &amp; Συμπεράσματα</vt:lpstr>
      <vt:lpstr>Αποτελέσματα &amp; Συμπεράσματα</vt:lpstr>
      <vt:lpstr>Αποτελέσματα &amp; Συμπεράσματα</vt:lpstr>
      <vt:lpstr>Μελλοντικές Επεκτάσεις</vt:lpstr>
      <vt:lpstr>Slide 31</vt:lpstr>
      <vt:lpstr>Ευχαριστούμε!</vt:lpstr>
    </vt:vector>
  </TitlesOfParts>
  <Company>meiks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Τεχνικές Μηχανικής Μάθησης   για ανίχνευση ψευδών ειδήσεων στα κοινωνικά δίκτυα</dc:title>
  <dc:creator>keiks</dc:creator>
  <cp:lastModifiedBy>keiks</cp:lastModifiedBy>
  <cp:revision>206</cp:revision>
  <dcterms:created xsi:type="dcterms:W3CDTF">2022-03-23T11:24:09Z</dcterms:created>
  <dcterms:modified xsi:type="dcterms:W3CDTF">2022-04-06T12:34:46Z</dcterms:modified>
</cp:coreProperties>
</file>