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65" r:id="rId11"/>
    <p:sldId id="282" r:id="rId12"/>
    <p:sldId id="283" r:id="rId13"/>
    <p:sldId id="266" r:id="rId14"/>
    <p:sldId id="267" r:id="rId15"/>
    <p:sldId id="285" r:id="rId16"/>
    <p:sldId id="284" r:id="rId17"/>
    <p:sldId id="302" r:id="rId18"/>
    <p:sldId id="268" r:id="rId19"/>
    <p:sldId id="286" r:id="rId20"/>
    <p:sldId id="287" r:id="rId21"/>
    <p:sldId id="301" r:id="rId22"/>
    <p:sldId id="291" r:id="rId23"/>
    <p:sldId id="269" r:id="rId24"/>
    <p:sldId id="292" r:id="rId25"/>
    <p:sldId id="294" r:id="rId26"/>
    <p:sldId id="300" r:id="rId27"/>
    <p:sldId id="295" r:id="rId28"/>
    <p:sldId id="270" r:id="rId29"/>
    <p:sldId id="296" r:id="rId30"/>
    <p:sldId id="298" r:id="rId31"/>
    <p:sldId id="299" r:id="rId32"/>
    <p:sldId id="271" r:id="rId33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AE11E-FFA3-4E09-BA1C-AA3C15D2E094}" type="datetimeFigureOut">
              <a:rPr lang="en-150" smtClean="0"/>
              <a:t>25/06/2023</a:t>
            </a:fld>
            <a:endParaRPr lang="en-15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58BBE-2C24-4925-857E-D16B281D2A7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7357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F1DC-70BD-EACE-975B-4628501C7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ECA5A-589E-1B38-F79F-64EEF8E91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C8276-5486-96BB-7F86-737F3713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D17D-79A4-4AC2-8644-90392A28F0D5}" type="datetime8">
              <a:rPr lang="en-150" smtClean="0"/>
              <a:t>25/06/2023 03:22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6EB78-403B-D584-756C-F8BDA544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Paper: https://arxiv.org/pdf/2009.14119.pdf GitHub: https://github.com/Alibaba-MIIL/ASL</a:t>
            </a:r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8C418-7428-596E-B4CD-C16BAFA1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F83-C369-4CFF-87FC-F2718FFADFF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138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2723-0831-D40C-B70E-6DE9940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429E-FD1A-B62B-A4CE-BA39DACCB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268B6-C057-A64A-7CB9-BD279A7F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E32C-055F-4618-9CE6-DDD810974A71}" type="datetime8">
              <a:rPr lang="en-150" smtClean="0"/>
              <a:t>25/06/2023 03:22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6AF7-4575-4126-FDD6-63289263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Paper: https://arxiv.org/pdf/2009.14119.pdf GitHub: https://github.com/Alibaba-MIIL/ASL</a:t>
            </a:r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DC17D-1B7F-8EF4-AE9D-F6068F05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F83-C369-4CFF-87FC-F2718FFADFF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5126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1CFF3-E17C-F457-5529-065F50F45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8C548-41DC-46E4-7DDC-F3C36C50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08434-D572-AE4A-B378-60CA5DD3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08D-BBD3-4750-9AF7-74C1B7CDD363}" type="datetime8">
              <a:rPr lang="en-150" smtClean="0"/>
              <a:t>25/06/2023 03:22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24CA2-082A-A41D-1185-31626581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Paper: https://arxiv.org/pdf/2009.14119.pdf GitHub: https://github.com/Alibaba-MIIL/ASL</a:t>
            </a:r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71F93-95BF-E20A-72EF-6AC158EF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F83-C369-4CFF-87FC-F2718FFADFF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553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1F92-D8D1-03E8-9FBF-4D019E87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CA4C-2EF8-1694-D676-26B7E390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E22C-204B-F52B-E6D2-B9F130E0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7B2A-567C-416C-85D5-059E708C6613}" type="datetime8">
              <a:rPr lang="en-150" smtClean="0"/>
              <a:t>25/06/2023 03:22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E375-EE70-EB96-E6B9-988E9E83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Paper: https://arxiv.org/pdf/2009.14119.pdf GitHub: https://github.com/Alibaba-MIIL/ASL</a:t>
            </a:r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577C9-23E4-2740-1720-577CEC3C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F83-C369-4CFF-87FC-F2718FFADFF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401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43C7-F1FA-5E5E-4F8E-39E2D144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B2DA1-29A6-D127-4C3A-40C4E820A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56C78-7EC1-938C-49A9-4C772BFA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4465-2EF0-4EA3-9ABC-7F7E480822E2}" type="datetime8">
              <a:rPr lang="en-150" smtClean="0"/>
              <a:t>25/06/2023 03:22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25EDC-960C-C928-9DD5-4CAB35BF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Paper: https://arxiv.org/pdf/2009.14119.pdf GitHub: https://github.com/Alibaba-MIIL/ASL</a:t>
            </a:r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0A170-FFF7-70AE-7284-5CBB16BB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F83-C369-4CFF-87FC-F2718FFADFF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0712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26D4-5652-2468-A4AE-D36A75E3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9E04-CDAC-2350-76A7-FA02F2B88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004AF-37AC-109E-0433-5F5797CA0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B7FF9-E9C9-D8E2-E408-81ECD1016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8BDA-0A7F-4140-8C5C-2A1490BE258E}" type="datetime8">
              <a:rPr lang="en-150" smtClean="0"/>
              <a:t>25/06/2023 03:22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B8FDE-ECA7-2119-8169-711FC402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Paper: https://arxiv.org/pdf/2009.14119.pdf GitHub: https://github.com/Alibaba-MIIL/ASL</a:t>
            </a:r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7A0BA-1FEF-412B-00A0-ABCA607F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F83-C369-4CFF-87FC-F2718FFADFF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6650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C652-C99C-F658-77AB-D8C034D7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545D0-1045-4EDF-2C2C-618A4B3C3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824C1-8037-99E8-F74D-5721F224B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6949C-5C67-2F98-BE7B-F3C7C062D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43B81-2A30-0E61-C8F3-937AA434E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0D2ED-7DEB-2EA9-D5FA-001209EA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A624-F394-4D6B-88A7-F719C6818A25}" type="datetime8">
              <a:rPr lang="en-150" smtClean="0"/>
              <a:t>25/06/2023 03:22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D4EA5-C40F-B6D8-6598-D874CF2F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Paper: https://arxiv.org/pdf/2009.14119.pdf GitHub: https://github.com/Alibaba-MIIL/ASL</a:t>
            </a:r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4DCCE-FF54-E532-C07F-AA2457C4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F83-C369-4CFF-87FC-F2718FFADFF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0502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60A4-1BC9-84E0-A2C5-A9D542B1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7B662-A567-637F-11AE-1E85AC00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E979-6A52-41F8-B88B-36F503A175A8}" type="datetime8">
              <a:rPr lang="en-150" smtClean="0"/>
              <a:t>25/06/2023 03:22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561BF-0581-B262-1C67-57E69EBC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Paper: https://arxiv.org/pdf/2009.14119.pdf GitHub: https://github.com/Alibaba-MIIL/ASL</a:t>
            </a:r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270FA-E05F-DE58-1D54-88DCB358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F83-C369-4CFF-87FC-F2718FFADFF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803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07DAA-11BD-1574-B520-7FDCD6AE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2AB8-254A-454D-BA70-BBFD5513C0CA}" type="datetime8">
              <a:rPr lang="en-150" smtClean="0"/>
              <a:t>25/06/2023 03:22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7DB97-B0F6-4E47-A5DA-D2E6B4D3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Paper: https://arxiv.org/pdf/2009.14119.pdf GitHub: https://github.com/Alibaba-MIIL/ASL</a:t>
            </a:r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FA598-F984-E2C6-6B8B-73DDD833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F83-C369-4CFF-87FC-F2718FFADFF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8605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CBBE-752D-408D-2848-FFE6361D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9980-C6FC-29A6-1DCB-5389E9A0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8118D-C741-1941-9481-75A4509C8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E554A-CBAC-2312-7C8C-3290EA47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3A85-F1A9-4D51-A4ED-2B649DA2B3D5}" type="datetime8">
              <a:rPr lang="en-150" smtClean="0"/>
              <a:t>25/06/2023 03:22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2283B-2F62-CA52-87F6-0111F32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Paper: https://arxiv.org/pdf/2009.14119.pdf GitHub: https://github.com/Alibaba-MIIL/ASL</a:t>
            </a:r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42E3F-F446-76AF-038F-381A0BEE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F83-C369-4CFF-87FC-F2718FFADFF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550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899D-7211-9CA2-145E-7F4D407E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C051A-8350-FFCB-B2E0-5BCB1AF34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8810D-91AF-DA54-3B17-DD541F771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B3346-4E19-92A1-FE54-84632FF2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43BB-E9A5-471E-9B91-5BE84A04F692}" type="datetime8">
              <a:rPr lang="en-150" smtClean="0"/>
              <a:t>25/06/2023 03:22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A6876-8F81-E3C3-3573-002E5626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Paper: https://arxiv.org/pdf/2009.14119.pdf GitHub: https://github.com/Alibaba-MIIL/ASL</a:t>
            </a:r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5A3B4-DC58-2319-A2FB-B59D58B3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F83-C369-4CFF-87FC-F2718FFADFF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7073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258D0-E370-8B19-EEC8-63318D72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7C674-196F-7EA3-9F1B-B6BBD1D8D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4C72C-BD66-4FA7-459A-A9C1B095B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07D5-DB0E-4C68-87B7-B99B358FAE44}" type="datetime8">
              <a:rPr lang="en-150" smtClean="0"/>
              <a:t>25/06/2023 03:22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1BDB4-9A57-3A8E-B187-7EE2409E5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Paper: https://arxiv.org/pdf/2009.14119.pdf GitHub: https://github.com/Alibaba-MIIL/ASL</a:t>
            </a:r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89F21-4874-F41C-2A3C-6F2A7B070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C9F83-C369-4CFF-87FC-F2718FFADFF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3798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dityajn105/flickr8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baba-MIIL/ASL" TargetMode="External"/><Relationship Id="rId2" Type="http://schemas.openxmlformats.org/officeDocument/2006/relationships/hyperlink" Target="https://arxiv.org/pdf/2009.14119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4551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D6F13-AEA7-A376-FB7B-82B8D7064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9889797" cy="3574937"/>
          </a:xfrm>
        </p:spPr>
        <p:txBody>
          <a:bodyPr anchor="ctr">
            <a:normAutofit/>
          </a:bodyPr>
          <a:lstStyle/>
          <a:p>
            <a:pPr algn="l"/>
            <a:r>
              <a:rPr lang="en-US" sz="8200">
                <a:solidFill>
                  <a:schemeClr val="bg1"/>
                </a:solidFill>
              </a:rPr>
              <a:t>Image Captioning</a:t>
            </a:r>
            <a:br>
              <a:rPr lang="en-US" sz="8200">
                <a:solidFill>
                  <a:schemeClr val="bg1"/>
                </a:solidFill>
              </a:rPr>
            </a:br>
            <a:r>
              <a:rPr lang="en-US" sz="8200">
                <a:solidFill>
                  <a:schemeClr val="bg1"/>
                </a:solidFill>
              </a:rPr>
              <a:t>using Deep Learning models</a:t>
            </a:r>
            <a:endParaRPr lang="en-150" sz="82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035"/>
            <a:ext cx="12191990" cy="23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A791-265B-9E1B-00F5-2F5F80641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5126354"/>
            <a:ext cx="9544153" cy="1088177"/>
          </a:xfrm>
        </p:spPr>
        <p:txBody>
          <a:bodyPr anchor="t">
            <a:normAutofit/>
          </a:bodyPr>
          <a:lstStyle/>
          <a:p>
            <a:pPr algn="l"/>
            <a:r>
              <a:rPr lang="en-US" sz="3100"/>
              <a:t>Vasilis Stavrianoudakis </a:t>
            </a:r>
          </a:p>
          <a:p>
            <a:pPr algn="l"/>
            <a:r>
              <a:rPr lang="en-US" sz="3100"/>
              <a:t>mtn2215</a:t>
            </a:r>
            <a:endParaRPr lang="en-150" sz="3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86650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Captions</a:t>
            </a:r>
            <a:endParaRPr lang="en-15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A568AC9-8E9F-A11C-70BE-3B0F1D36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360" y="1681163"/>
            <a:ext cx="2949289" cy="823912"/>
          </a:xfrm>
        </p:spPr>
        <p:txBody>
          <a:bodyPr/>
          <a:lstStyle/>
          <a:p>
            <a:r>
              <a:rPr lang="en-US" dirty="0"/>
              <a:t>Before preprocessing</a:t>
            </a:r>
            <a:endParaRPr lang="en-150" dirty="0"/>
          </a:p>
        </p:txBody>
      </p:sp>
      <p:pic>
        <p:nvPicPr>
          <p:cNvPr id="27" name="Content Placeholder 26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48852038-344F-0847-10AA-4DE3A8970F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74" y="2505075"/>
            <a:ext cx="4228215" cy="3684588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0320F28-6575-1FEE-F1B2-3E899D6EC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35820" y="1681163"/>
            <a:ext cx="2706920" cy="823912"/>
          </a:xfrm>
        </p:spPr>
        <p:txBody>
          <a:bodyPr/>
          <a:lstStyle/>
          <a:p>
            <a:r>
              <a:rPr lang="en-US" dirty="0"/>
              <a:t>After preprocessing</a:t>
            </a:r>
            <a:endParaRPr lang="en-150" dirty="0"/>
          </a:p>
        </p:txBody>
      </p:sp>
      <p:pic>
        <p:nvPicPr>
          <p:cNvPr id="30" name="Content Placeholder 29" descr="A picture containing text, screenshot, font, plot&#10;&#10;Description automatically generated">
            <a:extLst>
              <a:ext uri="{FF2B5EF4-FFF2-40B4-BE49-F238E27FC236}">
                <a16:creationId xmlns:a16="http://schemas.microsoft.com/office/drawing/2014/main" id="{AA3C0733-7643-747B-4DF7-8A59401C731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10" y="2505075"/>
            <a:ext cx="4219568" cy="3684588"/>
          </a:xfrm>
        </p:spPr>
      </p:pic>
    </p:spTree>
    <p:extLst>
      <p:ext uri="{BB962C8B-B14F-4D97-AF65-F5344CB8AC3E}">
        <p14:creationId xmlns:p14="http://schemas.microsoft.com/office/powerpoint/2010/main" val="3108851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Captions</a:t>
            </a:r>
            <a:endParaRPr lang="en-150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9DE44-6061-D67B-91B1-E5BB26C31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lnSpcReduction="10000"/>
          </a:bodyPr>
          <a:lstStyle/>
          <a:p>
            <a:endParaRPr lang="en-150" sz="13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0" i="0" u="none" strike="noStrike" baseline="0" dirty="0"/>
              <a:t>Remove token “a”.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0" i="0" u="none" strike="noStrike" baseline="0" dirty="0"/>
              <a:t>Creates a major imbalance.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0" i="0" u="none" strike="noStrike" baseline="0" dirty="0"/>
              <a:t>Does not affect the meaning of a sentence.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More than 2.500 tokens appear only once. Very few appear more times.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This means some classes are very rare!</a:t>
            </a:r>
            <a:endParaRPr lang="el-GR" sz="2400" b="0" i="0" u="none" strike="noStrike" baseline="0" dirty="0"/>
          </a:p>
          <a:p>
            <a:pPr marL="342900" indent="-342900">
              <a:buFont typeface="+mj-lt"/>
              <a:buAutoNum type="arabicPeriod"/>
            </a:pPr>
            <a:r>
              <a:rPr lang="en-US" sz="2400" b="0" i="0" u="none" strike="noStrike" baseline="0" dirty="0"/>
              <a:t>Create the vocabulary from the training set captions.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i="0" u="none" strike="noStrike" baseline="0" dirty="0"/>
              <a:t>Only consider a token if it appears more than 10 times.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i="0" u="none" strike="noStrike" baseline="0" dirty="0"/>
              <a:t>Replace all other tokens with “&lt;UNK&gt;”.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Number of classes = number of unique tokens = ~500.</a:t>
            </a:r>
            <a:endParaRPr lang="el-GR" sz="2400" b="0" i="0" u="none" strike="noStrike" baseline="0" dirty="0"/>
          </a:p>
          <a:p>
            <a:pPr marL="0" indent="0">
              <a:buNone/>
            </a:pPr>
            <a:endParaRPr lang="el-GR" sz="1300" b="0" i="0" u="none" strike="noStrike" baseline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91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Model Implementations </a:t>
            </a:r>
          </a:p>
        </p:txBody>
      </p:sp>
    </p:spTree>
    <p:extLst>
      <p:ext uri="{BB962C8B-B14F-4D97-AF65-F5344CB8AC3E}">
        <p14:creationId xmlns:p14="http://schemas.microsoft.com/office/powerpoint/2010/main" val="400882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Implementations</a:t>
            </a:r>
          </a:p>
        </p:txBody>
      </p:sp>
      <p:pic>
        <p:nvPicPr>
          <p:cNvPr id="5" name="Content Placeholder 4" descr="A diagram of a cell&#10;&#10;Description automatically generated">
            <a:extLst>
              <a:ext uri="{FF2B5EF4-FFF2-40B4-BE49-F238E27FC236}">
                <a16:creationId xmlns:a16="http://schemas.microsoft.com/office/drawing/2014/main" id="{780C9B38-3693-3493-5E92-B07578C09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40" y="1675227"/>
            <a:ext cx="865852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Image Context as Embedding input</a:t>
            </a:r>
          </a:p>
        </p:txBody>
      </p:sp>
      <p:pic>
        <p:nvPicPr>
          <p:cNvPr id="5" name="Content Placeholder 4" descr="A diagram of a cell&#10;&#10;Description automatically generated">
            <a:extLst>
              <a:ext uri="{FF2B5EF4-FFF2-40B4-BE49-F238E27FC236}">
                <a16:creationId xmlns:a16="http://schemas.microsoft.com/office/drawing/2014/main" id="{2039435A-E0FF-4FA8-100C-0B9548FC7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1" y="1675227"/>
            <a:ext cx="878839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67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Image Context as Embedding input - Inference</a:t>
            </a:r>
          </a:p>
        </p:txBody>
      </p:sp>
      <p:pic>
        <p:nvPicPr>
          <p:cNvPr id="7" name="Content Placeholder 6" descr="A picture containing text, diagram, sketch, line&#10;&#10;Description automatically generated">
            <a:extLst>
              <a:ext uri="{FF2B5EF4-FFF2-40B4-BE49-F238E27FC236}">
                <a16:creationId xmlns:a16="http://schemas.microsoft.com/office/drawing/2014/main" id="{42262006-4873-9503-AB5E-720448FFD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8300"/>
            <a:ext cx="10515600" cy="3645987"/>
          </a:xfrm>
        </p:spPr>
      </p:pic>
    </p:spTree>
    <p:extLst>
      <p:ext uri="{BB962C8B-B14F-4D97-AF65-F5344CB8AC3E}">
        <p14:creationId xmlns:p14="http://schemas.microsoft.com/office/powerpoint/2010/main" val="246247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Image Context as Embedding input - Training</a:t>
            </a:r>
          </a:p>
        </p:txBody>
      </p:sp>
      <p:pic>
        <p:nvPicPr>
          <p:cNvPr id="7" name="Content Placeholder 6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8A267848-9FB4-5123-756E-E929D022B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1406"/>
            <a:ext cx="10515600" cy="3639776"/>
          </a:xfrm>
        </p:spPr>
      </p:pic>
    </p:spTree>
    <p:extLst>
      <p:ext uri="{BB962C8B-B14F-4D97-AF65-F5344CB8AC3E}">
        <p14:creationId xmlns:p14="http://schemas.microsoft.com/office/powerpoint/2010/main" val="2824012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Image Context as Embedding input</a:t>
            </a:r>
            <a:endParaRPr lang="en-150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6E570F-46D6-C546-B7F6-32FD1622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53" y="2378594"/>
            <a:ext cx="3253509" cy="4351338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Relatively easy to implement.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Can scale the model without a problem. Image context is part of the input sequence and not part of the model.</a:t>
            </a:r>
            <a:endParaRPr lang="en-15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5C96D-AE41-00E1-2869-AB5444939C17}"/>
              </a:ext>
            </a:extLst>
          </p:cNvPr>
          <p:cNvSpPr txBox="1">
            <a:spLocks/>
          </p:cNvSpPr>
          <p:nvPr/>
        </p:nvSpPr>
        <p:spPr>
          <a:xfrm>
            <a:off x="8117544" y="2378594"/>
            <a:ext cx="3253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Image context vector must have the same dimension as word embeddings.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They are relatively small vectors.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Each image gets to be represented by a few values.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10509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Image Context as Gate input</a:t>
            </a:r>
          </a:p>
        </p:txBody>
      </p:sp>
      <p:pic>
        <p:nvPicPr>
          <p:cNvPr id="5" name="Content Placeholder 4" descr="A diagram of a cell&#10;&#10;Description automatically generated">
            <a:extLst>
              <a:ext uri="{FF2B5EF4-FFF2-40B4-BE49-F238E27FC236}">
                <a16:creationId xmlns:a16="http://schemas.microsoft.com/office/drawing/2014/main" id="{504D6452-A0B3-078A-0D31-09A405DE4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977" y="1675227"/>
            <a:ext cx="857404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01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Image Context as Gate input - Inference</a:t>
            </a:r>
          </a:p>
        </p:txBody>
      </p:sp>
      <p:pic>
        <p:nvPicPr>
          <p:cNvPr id="7" name="Content Placeholder 6" descr="A picture containing text, diagram, sketch, line&#10;&#10;Description automatically generated">
            <a:extLst>
              <a:ext uri="{FF2B5EF4-FFF2-40B4-BE49-F238E27FC236}">
                <a16:creationId xmlns:a16="http://schemas.microsoft.com/office/drawing/2014/main" id="{6FCA52D3-547D-8C2E-F992-C853F8A7C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8300"/>
            <a:ext cx="10515600" cy="3645987"/>
          </a:xfrm>
        </p:spPr>
      </p:pic>
    </p:spTree>
    <p:extLst>
      <p:ext uri="{BB962C8B-B14F-4D97-AF65-F5344CB8AC3E}">
        <p14:creationId xmlns:p14="http://schemas.microsoft.com/office/powerpoint/2010/main" val="138733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Overview</a:t>
            </a:r>
          </a:p>
        </p:txBody>
      </p:sp>
      <p:pic>
        <p:nvPicPr>
          <p:cNvPr id="5" name="Content Placeholder 4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8F7175BA-7052-37EB-6FF5-24A9481DA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61" y="2052235"/>
            <a:ext cx="10905066" cy="27535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0F7197-E311-FC91-3F28-C8B3DECD3AA9}"/>
              </a:ext>
            </a:extLst>
          </p:cNvPr>
          <p:cNvSpPr txBox="1">
            <a:spLocks/>
          </p:cNvSpPr>
          <p:nvPr/>
        </p:nvSpPr>
        <p:spPr>
          <a:xfrm>
            <a:off x="743309" y="5087057"/>
            <a:ext cx="10705381" cy="14681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 Encoder – Decoder end-to-end.</a:t>
            </a:r>
          </a:p>
          <a:p>
            <a:r>
              <a:rPr lang="en-US" dirty="0"/>
              <a:t>Decoder stops generating after: max number of words or a specific symbol.</a:t>
            </a:r>
          </a:p>
          <a:p>
            <a:r>
              <a:rPr lang="en-US" dirty="0"/>
              <a:t>Number of classes = number of unique words in the vocabulary.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10486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Image Context as Gate input - Training</a:t>
            </a:r>
          </a:p>
        </p:txBody>
      </p:sp>
      <p:pic>
        <p:nvPicPr>
          <p:cNvPr id="7" name="Content Placeholder 6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9EB6C46E-3D59-379F-3F90-D5012DF42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1406"/>
            <a:ext cx="10515600" cy="3639776"/>
          </a:xfrm>
        </p:spPr>
      </p:pic>
    </p:spTree>
    <p:extLst>
      <p:ext uri="{BB962C8B-B14F-4D97-AF65-F5344CB8AC3E}">
        <p14:creationId xmlns:p14="http://schemas.microsoft.com/office/powerpoint/2010/main" val="2985473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Image Context as Gate input</a:t>
            </a:r>
            <a:endParaRPr lang="en-150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FFE2F89-1F6C-9AC6-8672-753D756B4918}"/>
              </a:ext>
            </a:extLst>
          </p:cNvPr>
          <p:cNvSpPr txBox="1">
            <a:spLocks/>
          </p:cNvSpPr>
          <p:nvPr/>
        </p:nvSpPr>
        <p:spPr>
          <a:xfrm>
            <a:off x="838195" y="23785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Encoder must produce two image context vectors. One for each gate.</a:t>
            </a:r>
          </a:p>
          <a:p>
            <a:r>
              <a:rPr lang="en-US" dirty="0"/>
              <a:t>Must use a special token as the first input. The “&lt;START&gt;”.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536048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4209733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58A603-3465-79C6-EF6F-ABE834707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256381"/>
            <a:ext cx="5157787" cy="823912"/>
          </a:xfrm>
        </p:spPr>
        <p:txBody>
          <a:bodyPr/>
          <a:lstStyle/>
          <a:p>
            <a:r>
              <a:rPr lang="en-US" dirty="0"/>
              <a:t>Image Context as Embedding Input</a:t>
            </a:r>
            <a:endParaRPr lang="en-150" dirty="0"/>
          </a:p>
        </p:txBody>
      </p:sp>
      <p:pic>
        <p:nvPicPr>
          <p:cNvPr id="13" name="Content Placeholder 12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0D744514-6443-6A37-D016-01DF01E3B3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1" y="1601879"/>
            <a:ext cx="5184658" cy="423368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7D9FF06-61B6-AEE2-09D4-BDF0C9465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81454" y="256381"/>
            <a:ext cx="3873933" cy="823912"/>
          </a:xfrm>
        </p:spPr>
        <p:txBody>
          <a:bodyPr/>
          <a:lstStyle/>
          <a:p>
            <a:r>
              <a:rPr lang="en-US" dirty="0"/>
              <a:t>Image Context as Gate Input</a:t>
            </a:r>
            <a:endParaRPr lang="en-150" dirty="0"/>
          </a:p>
        </p:txBody>
      </p:sp>
      <p:pic>
        <p:nvPicPr>
          <p:cNvPr id="15" name="Content Placeholder 14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9BCA29DC-BD15-D1DF-5297-1D6819D0BB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07" y="1601879"/>
            <a:ext cx="5065786" cy="4233680"/>
          </a:xfrm>
        </p:spPr>
      </p:pic>
    </p:spTree>
    <p:extLst>
      <p:ext uri="{BB962C8B-B14F-4D97-AF65-F5344CB8AC3E}">
        <p14:creationId xmlns:p14="http://schemas.microsoft.com/office/powerpoint/2010/main" val="2278954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58A603-3465-79C6-EF6F-ABE834707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256381"/>
            <a:ext cx="5157787" cy="823912"/>
          </a:xfrm>
        </p:spPr>
        <p:txBody>
          <a:bodyPr/>
          <a:lstStyle/>
          <a:p>
            <a:r>
              <a:rPr lang="en-US" dirty="0"/>
              <a:t>Image Context as Embedding Input</a:t>
            </a:r>
            <a:endParaRPr lang="en-1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7D9FF06-61B6-AEE2-09D4-BDF0C9465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81454" y="256381"/>
            <a:ext cx="3873933" cy="823912"/>
          </a:xfrm>
        </p:spPr>
        <p:txBody>
          <a:bodyPr/>
          <a:lstStyle/>
          <a:p>
            <a:r>
              <a:rPr lang="en-US" dirty="0"/>
              <a:t>Image Context as Gate Input</a:t>
            </a:r>
            <a:endParaRPr lang="en-150" dirty="0"/>
          </a:p>
        </p:txBody>
      </p:sp>
      <p:pic>
        <p:nvPicPr>
          <p:cNvPr id="7" name="Content Placeholder 6" descr="A graph with red and blue lines&#10;&#10;Description automatically generated with low confidence">
            <a:extLst>
              <a:ext uri="{FF2B5EF4-FFF2-40B4-BE49-F238E27FC236}">
                <a16:creationId xmlns:a16="http://schemas.microsoft.com/office/drawing/2014/main" id="{678D3D7A-3EC6-ECAA-6478-C7C5DE374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293"/>
            <a:ext cx="5964068" cy="4794034"/>
          </a:xfrm>
        </p:spPr>
      </p:pic>
      <p:pic>
        <p:nvPicPr>
          <p:cNvPr id="11" name="Content Placeholder 10" descr="A graph with red and blue lines&#10;&#10;Description automatically generated with low confidence">
            <a:extLst>
              <a:ext uri="{FF2B5EF4-FFF2-40B4-BE49-F238E27FC236}">
                <a16:creationId xmlns:a16="http://schemas.microsoft.com/office/drawing/2014/main" id="{8C26FFD9-CE11-5289-FAD3-C6889E8C395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12" y="1080292"/>
            <a:ext cx="5961367" cy="486792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E89156-6F90-2E48-3F7B-5640AE58EDA3}"/>
              </a:ext>
            </a:extLst>
          </p:cNvPr>
          <p:cNvSpPr txBox="1"/>
          <p:nvPr/>
        </p:nvSpPr>
        <p:spPr>
          <a:xfrm>
            <a:off x="1437905" y="5874327"/>
            <a:ext cx="308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Test loss: 2.907, Test bleu: 0.21 </a:t>
            </a:r>
            <a:endParaRPr lang="en-1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3937A-EDFC-B541-50AF-D3F4D282EE53}"/>
              </a:ext>
            </a:extLst>
          </p:cNvPr>
          <p:cNvSpPr txBox="1"/>
          <p:nvPr/>
        </p:nvSpPr>
        <p:spPr>
          <a:xfrm>
            <a:off x="7595566" y="5944208"/>
            <a:ext cx="308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Test loss: 2.962, Test bleu: 0.2 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077574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4626B-B736-E7CE-6DC5-B8F014F0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Comparison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32F1F7D-509E-C9C7-C200-65CBE6FFD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497" y="4685288"/>
            <a:ext cx="3124151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/>
              <a:t>Get a random image from the validation set and show how the caption progresses.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6F2EE77B-8CB3-B6D1-1A51-18490C6838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51" y="1518131"/>
            <a:ext cx="3965384" cy="3658067"/>
          </a:xfrm>
          <a:prstGeom prst="rect">
            <a:avLst/>
          </a:prstGeom>
        </p:spPr>
      </p:pic>
      <p:pic>
        <p:nvPicPr>
          <p:cNvPr id="8" name="Content Placeholder 7" descr="A group of dogs running on a grassy hill&#10;&#10;Description automatically generated with medium confidence">
            <a:extLst>
              <a:ext uri="{FF2B5EF4-FFF2-40B4-BE49-F238E27FC236}">
                <a16:creationId xmlns:a16="http://schemas.microsoft.com/office/drawing/2014/main" id="{8B35B8D2-35D2-F82E-E504-C8E5EBDE4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753" y="2242440"/>
            <a:ext cx="3383280" cy="25374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26B537-42AD-FAB0-8523-3BC6387F3164}"/>
              </a:ext>
            </a:extLst>
          </p:cNvPr>
          <p:cNvSpPr txBox="1"/>
          <p:nvPr/>
        </p:nvSpPr>
        <p:spPr>
          <a:xfrm>
            <a:off x="4153949" y="4914923"/>
            <a:ext cx="301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caption: “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three dogs on grassy hill .”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469749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</a:t>
            </a:r>
            <a:endParaRPr lang="en-150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A2FF1BE-4311-14A2-6EF6-69869157B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5" y="2378594"/>
            <a:ext cx="10515600" cy="4351338"/>
          </a:xfrm>
        </p:spPr>
        <p:txBody>
          <a:bodyPr/>
          <a:lstStyle/>
          <a:p>
            <a:r>
              <a:rPr lang="en-US" dirty="0"/>
              <a:t>Models perform almost the same.</a:t>
            </a:r>
          </a:p>
          <a:p>
            <a:r>
              <a:rPr lang="en-US" dirty="0"/>
              <a:t>Models overfit. </a:t>
            </a:r>
          </a:p>
          <a:p>
            <a:r>
              <a:rPr lang="en-US" dirty="0"/>
              <a:t>Dataset is way too small for this task. This affects loss and BLEU score.</a:t>
            </a:r>
          </a:p>
          <a:p>
            <a:r>
              <a:rPr lang="en-US" dirty="0"/>
              <a:t>Keep the second implementation (Image Context as Gate Input).</a:t>
            </a:r>
          </a:p>
        </p:txBody>
      </p:sp>
    </p:spTree>
    <p:extLst>
      <p:ext uri="{BB962C8B-B14F-4D97-AF65-F5344CB8AC3E}">
        <p14:creationId xmlns:p14="http://schemas.microsoft.com/office/powerpoint/2010/main" val="3400574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Test set Results</a:t>
            </a:r>
          </a:p>
        </p:txBody>
      </p:sp>
    </p:spTree>
    <p:extLst>
      <p:ext uri="{BB962C8B-B14F-4D97-AF65-F5344CB8AC3E}">
        <p14:creationId xmlns:p14="http://schemas.microsoft.com/office/powerpoint/2010/main" val="3330453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Images with the highest BLEU score</a:t>
            </a:r>
          </a:p>
        </p:txBody>
      </p:sp>
      <p:pic>
        <p:nvPicPr>
          <p:cNvPr id="5" name="Content Placeholder 4" descr="A picture containing text, mammal, dog, screenshot&#10;&#10;Description automatically generated">
            <a:extLst>
              <a:ext uri="{FF2B5EF4-FFF2-40B4-BE49-F238E27FC236}">
                <a16:creationId xmlns:a16="http://schemas.microsoft.com/office/drawing/2014/main" id="{89B140E0-C020-E60B-588F-BE57EF4A3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593" y="234759"/>
            <a:ext cx="5909347" cy="638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86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Images with the lowest BLEU score</a:t>
            </a:r>
          </a:p>
        </p:txBody>
      </p:sp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89854C2-2C72-17B0-F9AA-D32193315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091" y="295951"/>
            <a:ext cx="7368613" cy="626609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1191DD-01FB-9F7E-DABA-D51DF1A9AA8F}"/>
              </a:ext>
            </a:extLst>
          </p:cNvPr>
          <p:cNvSpPr txBox="1"/>
          <p:nvPr/>
        </p:nvSpPr>
        <p:spPr>
          <a:xfrm>
            <a:off x="932187" y="5331125"/>
            <a:ext cx="3069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seems to “recognize” the context inside an image.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17913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Overview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icture containing screenshot, black, outdoor&#10;&#10;Description automatically generated">
            <a:extLst>
              <a:ext uri="{FF2B5EF4-FFF2-40B4-BE49-F238E27FC236}">
                <a16:creationId xmlns:a16="http://schemas.microsoft.com/office/drawing/2014/main" id="{11CB4C6B-1AEA-1FBE-557B-8913E2D4E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18" y="4541736"/>
            <a:ext cx="7509224" cy="13141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3B66B7-C66D-A6A2-2C5E-0B8715E3A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3743" y="1537765"/>
            <a:ext cx="5605390" cy="13141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Dataset: </a:t>
            </a:r>
            <a:r>
              <a:rPr lang="en-US" sz="1800" dirty="0">
                <a:hlinkClick r:id="rId3"/>
              </a:rPr>
              <a:t>Flickr-8K</a:t>
            </a:r>
            <a:endParaRPr lang="en-US" sz="1800" dirty="0"/>
          </a:p>
          <a:p>
            <a:r>
              <a:rPr lang="en-US" sz="1800" dirty="0"/>
              <a:t>Approximately 8K images.</a:t>
            </a:r>
          </a:p>
          <a:p>
            <a:r>
              <a:rPr lang="en-US" sz="1800" dirty="0"/>
              <a:t>5 captions per image, approximately 40K captions.</a:t>
            </a:r>
          </a:p>
          <a:p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516357-9A39-94CA-A6B8-F2EB2EFF3571}"/>
              </a:ext>
            </a:extLst>
          </p:cNvPr>
          <p:cNvSpPr txBox="1">
            <a:spLocks/>
          </p:cNvSpPr>
          <p:nvPr/>
        </p:nvSpPr>
        <p:spPr>
          <a:xfrm>
            <a:off x="6469095" y="1834163"/>
            <a:ext cx="34922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002239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Tests and Improvements</a:t>
            </a:r>
          </a:p>
        </p:txBody>
      </p:sp>
    </p:spTree>
    <p:extLst>
      <p:ext uri="{BB962C8B-B14F-4D97-AF65-F5344CB8AC3E}">
        <p14:creationId xmlns:p14="http://schemas.microsoft.com/office/powerpoint/2010/main" val="2302164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Tests and Improvements</a:t>
            </a:r>
            <a:endParaRPr lang="en-150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9B5545D-9328-D231-1BE3-843693B4F239}"/>
              </a:ext>
            </a:extLst>
          </p:cNvPr>
          <p:cNvSpPr txBox="1">
            <a:spLocks/>
          </p:cNvSpPr>
          <p:nvPr/>
        </p:nvSpPr>
        <p:spPr>
          <a:xfrm>
            <a:off x="838195" y="2378594"/>
            <a:ext cx="10515600" cy="3739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Use pre-trained word embeddings.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GloVe</a:t>
            </a:r>
            <a:r>
              <a:rPr lang="en-US" dirty="0"/>
              <a:t> embeddings: 6B and 42B, with vector size = 300.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Could not freeze the embeddings because backpropagation must reach the Encoder too!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Did not improve the results!</a:t>
            </a:r>
          </a:p>
          <a:p>
            <a:pPr lvl="1"/>
            <a:endParaRPr lang="en-US" dirty="0"/>
          </a:p>
          <a:p>
            <a:r>
              <a:rPr lang="en-US" u="sng" dirty="0"/>
              <a:t>Replace Cross Entropy with Asymmetric Loss¹¯².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ASL can help with the class imbalance problem.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Slightly improved the results!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DBF7F4-4C69-BF21-4EC6-37F65AA8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nb-NO" dirty="0"/>
              <a:t>Paper: </a:t>
            </a:r>
            <a:r>
              <a:rPr lang="nb-NO" dirty="0">
                <a:hlinkClick r:id="rId2"/>
              </a:rPr>
              <a:t>https://arxiv.org/pdf/2009.14119.pdf</a:t>
            </a:r>
            <a:endParaRPr lang="nb-NO" dirty="0"/>
          </a:p>
          <a:p>
            <a:pPr marL="228600" indent="-228600">
              <a:buAutoNum type="arabicPeriod"/>
            </a:pPr>
            <a:r>
              <a:rPr lang="nb-NO" dirty="0"/>
              <a:t>GitHub: </a:t>
            </a:r>
            <a:r>
              <a:rPr lang="nb-NO" dirty="0">
                <a:hlinkClick r:id="rId3"/>
              </a:rPr>
              <a:t>https://github.com/Alibaba-MIIL/ASL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6463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8587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Preprocessing </a:t>
            </a:r>
          </a:p>
        </p:txBody>
      </p:sp>
    </p:spTree>
    <p:extLst>
      <p:ext uri="{BB962C8B-B14F-4D97-AF65-F5344CB8AC3E}">
        <p14:creationId xmlns:p14="http://schemas.microsoft.com/office/powerpoint/2010/main" val="2383942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Datasets Creation</a:t>
            </a:r>
            <a:endParaRPr lang="en-150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9DE44-6061-D67B-91B1-E5BB26C31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Keep one caption per image (the smallest in length).</a:t>
            </a:r>
          </a:p>
          <a:p>
            <a:r>
              <a:rPr lang="en-US" sz="2400" dirty="0"/>
              <a:t>Now, every image–caption pair is unique.</a:t>
            </a:r>
          </a:p>
          <a:p>
            <a:r>
              <a:rPr lang="en-US" sz="2400" dirty="0"/>
              <a:t>Split randomly into three sets.</a:t>
            </a:r>
          </a:p>
          <a:p>
            <a:r>
              <a:rPr lang="en-US" sz="2400" dirty="0"/>
              <a:t>Training set: 6.400 image-caption pairs.</a:t>
            </a:r>
          </a:p>
          <a:p>
            <a:r>
              <a:rPr lang="en-US" sz="2400" dirty="0"/>
              <a:t>Validation, Test set: 810 image-caption pairs.</a:t>
            </a:r>
            <a:endParaRPr lang="en-150" sz="2400" dirty="0"/>
          </a:p>
        </p:txBody>
      </p:sp>
    </p:spTree>
    <p:extLst>
      <p:ext uri="{BB962C8B-B14F-4D97-AF65-F5344CB8AC3E}">
        <p14:creationId xmlns:p14="http://schemas.microsoft.com/office/powerpoint/2010/main" val="62091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8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40BF9A7E-0845-E54D-2274-8C78D89B0D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1679575"/>
            <a:ext cx="5414963" cy="4384675"/>
          </a:xfrm>
        </p:spPr>
      </p:pic>
      <p:pic>
        <p:nvPicPr>
          <p:cNvPr id="21" name="Content Placeholder 20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88525A29-7593-7FC1-5409-5DB0A93D8A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13" y="1679575"/>
            <a:ext cx="5414963" cy="43846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Datasets Creation</a:t>
            </a:r>
          </a:p>
        </p:txBody>
      </p:sp>
    </p:spTree>
    <p:extLst>
      <p:ext uri="{BB962C8B-B14F-4D97-AF65-F5344CB8AC3E}">
        <p14:creationId xmlns:p14="http://schemas.microsoft.com/office/powerpoint/2010/main" val="277643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Images</a:t>
            </a:r>
            <a:endParaRPr lang="en-150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9DE44-6061-D67B-91B1-E5BB26C31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Resize to 256x256.</a:t>
            </a:r>
          </a:p>
          <a:p>
            <a:r>
              <a:rPr lang="en-US" sz="2400" dirty="0"/>
              <a:t>Normalize each pixel value to [0, 1].</a:t>
            </a:r>
          </a:p>
          <a:p>
            <a:r>
              <a:rPr lang="en-US" sz="2400" dirty="0"/>
              <a:t>Save the preprocessed images.</a:t>
            </a:r>
          </a:p>
          <a:p>
            <a:r>
              <a:rPr lang="en-US" sz="2400" dirty="0"/>
              <a:t>Use threads to preprocess the whole dataset.</a:t>
            </a:r>
            <a:endParaRPr lang="en-150" sz="2400" dirty="0"/>
          </a:p>
        </p:txBody>
      </p:sp>
    </p:spTree>
    <p:extLst>
      <p:ext uri="{BB962C8B-B14F-4D97-AF65-F5344CB8AC3E}">
        <p14:creationId xmlns:p14="http://schemas.microsoft.com/office/powerpoint/2010/main" val="353688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Captions</a:t>
            </a:r>
            <a:endParaRPr lang="en-150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9DE44-6061-D67B-91B1-E5BB26C31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4502634"/>
          </a:xfrm>
        </p:spPr>
        <p:txBody>
          <a:bodyPr>
            <a:normAutofit/>
          </a:bodyPr>
          <a:lstStyle/>
          <a:p>
            <a:endParaRPr lang="en-150" sz="13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Convert to lowercase</a:t>
            </a:r>
            <a:r>
              <a:rPr lang="el-GR" sz="1800" b="0" i="0" u="none" strike="noStrike" baseline="0" dirty="0">
                <a:latin typeface="Calibri" panose="020F0502020204030204" pitchFamily="34" charset="0"/>
              </a:rPr>
              <a:t>. </a:t>
            </a:r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b="0" i="0" u="none" strike="noStrike" baseline="0" dirty="0">
                <a:latin typeface="Calibri" panose="020F0502020204030204" pitchFamily="34" charset="0"/>
              </a:rPr>
              <a:t>«A girl going into a wooden building .» → « a girl going into a wooden building .»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</a:rPr>
              <a:t>Replace </a:t>
            </a:r>
            <a:r>
              <a:rPr lang="el-GR" sz="1800" b="0" i="0" u="none" strike="noStrike" baseline="0" dirty="0">
                <a:latin typeface="Calibri" panose="020F0502020204030204" pitchFamily="34" charset="0"/>
              </a:rPr>
              <a:t>«#»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with </a:t>
            </a:r>
            <a:r>
              <a:rPr lang="el-GR" sz="1800" b="0" i="0" u="none" strike="noStrike" baseline="0" dirty="0">
                <a:latin typeface="Calibri" panose="020F0502020204030204" pitchFamily="34" charset="0"/>
              </a:rPr>
              <a:t>«</a:t>
            </a:r>
            <a:r>
              <a:rPr lang="el-GR" sz="1800" b="0" i="0" u="none" strike="noStrike" baseline="0" dirty="0" err="1">
                <a:latin typeface="Calibri" panose="020F0502020204030204" pitchFamily="34" charset="0"/>
              </a:rPr>
              <a:t>number</a:t>
            </a:r>
            <a:r>
              <a:rPr lang="el-GR" sz="1800" b="0" i="0" u="none" strike="noStrike" baseline="0" dirty="0">
                <a:latin typeface="Calibri" panose="020F0502020204030204" pitchFamily="34" charset="0"/>
              </a:rPr>
              <a:t>»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and </a:t>
            </a:r>
            <a:r>
              <a:rPr lang="el-GR" sz="1800" b="0" i="0" u="none" strike="noStrike" baseline="0" dirty="0">
                <a:latin typeface="Calibri" panose="020F0502020204030204" pitchFamily="34" charset="0"/>
              </a:rPr>
              <a:t>«&amp;»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with </a:t>
            </a:r>
            <a:r>
              <a:rPr lang="el-GR" sz="1800" b="0" i="0" u="none" strike="noStrike" baseline="0" dirty="0">
                <a:latin typeface="Calibri" panose="020F0502020204030204" pitchFamily="34" charset="0"/>
              </a:rPr>
              <a:t>«and».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b="0" i="0" u="none" strike="noStrike" baseline="0" dirty="0">
                <a:latin typeface="Calibri" panose="020F0502020204030204" pitchFamily="34" charset="0"/>
              </a:rPr>
              <a:t>«Closeup of football player # 25 .» → «closeup of football player number 25 .»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b="0" i="0" u="none" strike="noStrike" baseline="0" dirty="0">
                <a:latin typeface="Calibri" panose="020F0502020204030204" pitchFamily="34" charset="0"/>
              </a:rPr>
              <a:t>«A brown &amp; white greyhound dog sniffs the snow .» → «a brown and white greyhound dog sniffs the snow .»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Convert all numbers to words</a:t>
            </a:r>
            <a:r>
              <a:rPr lang="el-GR" sz="1800" b="0" i="0" u="none" strike="noStrike" baseline="0" dirty="0">
                <a:latin typeface="Calibri" panose="020F0502020204030204" pitchFamily="34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b="0" i="0" u="none" strike="noStrike" baseline="0" dirty="0">
                <a:latin typeface="Calibri" panose="020F0502020204030204" pitchFamily="34" charset="0"/>
              </a:rPr>
              <a:t>«Closeup of football player # 25 .» → «closeup of football player number twenty-five .»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Remove everything that it’s in parentheses</a:t>
            </a:r>
            <a:r>
              <a:rPr lang="el-GR" sz="1800" b="0" i="0" u="none" strike="noStrike" baseline="0" dirty="0">
                <a:latin typeface="Calibri" panose="020F0502020204030204" pitchFamily="34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b="0" i="0" u="none" strike="noStrike" baseline="0" dirty="0">
                <a:latin typeface="Calibri" panose="020F0502020204030204" pitchFamily="34" charset="0"/>
              </a:rPr>
              <a:t>«its a distorted lens ( almost fish eye ) of a teenage boy skateboarding on a concrete block .» → «its a distorted lens of a teenage boy skateboarding on a concrete block .»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Remove symbols: </a:t>
            </a:r>
            <a:r>
              <a:rPr lang="el-GR" sz="1800" b="0" i="0" u="none" strike="noStrike" baseline="0" dirty="0">
                <a:latin typeface="Calibri" panose="020F0502020204030204" pitchFamily="34" charset="0"/>
              </a:rPr>
              <a:t>«;!:()».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b="0" i="0" u="none" strike="noStrike" baseline="0" dirty="0">
                <a:latin typeface="Calibri" panose="020F0502020204030204" pitchFamily="34" charset="0"/>
              </a:rPr>
              <a:t>«A man just caught a fish and it is feisty !» → «a man just caught a fish and it is feisty»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Use “.” as the end-of-generation symbol.</a:t>
            </a:r>
          </a:p>
          <a:p>
            <a:endParaRPr lang="el-GR" sz="1300" b="0" i="0" u="none" strike="noStrike" baseline="0" dirty="0">
              <a:latin typeface="Calibri" panose="020F0502020204030204" pitchFamily="34" charset="0"/>
            </a:endParaRPr>
          </a:p>
          <a:p>
            <a:endParaRPr lang="en-150" sz="1300" dirty="0"/>
          </a:p>
        </p:txBody>
      </p:sp>
    </p:spTree>
    <p:extLst>
      <p:ext uri="{BB962C8B-B14F-4D97-AF65-F5344CB8AC3E}">
        <p14:creationId xmlns:p14="http://schemas.microsoft.com/office/powerpoint/2010/main" val="219390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D305-6FEF-9175-E24B-342AA9D6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Captions</a:t>
            </a:r>
            <a:endParaRPr lang="en-150" dirty="0"/>
          </a:p>
        </p:txBody>
      </p:sp>
      <p:pic>
        <p:nvPicPr>
          <p:cNvPr id="13" name="Content Placeholder 12" descr="A picture containing text, screenshot, display, line&#10;&#10;Description automatically generated">
            <a:extLst>
              <a:ext uri="{FF2B5EF4-FFF2-40B4-BE49-F238E27FC236}">
                <a16:creationId xmlns:a16="http://schemas.microsoft.com/office/drawing/2014/main" id="{9CBDF431-B5F7-0F2D-07EA-BF60AEB3D9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4727"/>
            <a:ext cx="5097463" cy="3998871"/>
          </a:xfrm>
        </p:spPr>
      </p:pic>
      <p:pic>
        <p:nvPicPr>
          <p:cNvPr id="17" name="Content Placeholder 16" descr="A picture containing text, screenshot, display, line&#10;&#10;Description automatically generated">
            <a:extLst>
              <a:ext uri="{FF2B5EF4-FFF2-40B4-BE49-F238E27FC236}">
                <a16:creationId xmlns:a16="http://schemas.microsoft.com/office/drawing/2014/main" id="{ACE10105-10C1-4476-F133-9A1DB80BC8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38" y="2151663"/>
            <a:ext cx="5097462" cy="3884999"/>
          </a:xfrm>
        </p:spPr>
      </p:pic>
    </p:spTree>
    <p:extLst>
      <p:ext uri="{BB962C8B-B14F-4D97-AF65-F5344CB8AC3E}">
        <p14:creationId xmlns:p14="http://schemas.microsoft.com/office/powerpoint/2010/main" val="939870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765</Words>
  <Application>Microsoft Office PowerPoint</Application>
  <PresentationFormat>Widescreen</PresentationFormat>
  <Paragraphs>104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Image Captioning using Deep Learning models</vt:lpstr>
      <vt:lpstr>Model Overview</vt:lpstr>
      <vt:lpstr>Dataset Overview</vt:lpstr>
      <vt:lpstr>Preprocessing </vt:lpstr>
      <vt:lpstr>Datasets Creation</vt:lpstr>
      <vt:lpstr>Datasets Creation</vt:lpstr>
      <vt:lpstr>Images</vt:lpstr>
      <vt:lpstr>Captions</vt:lpstr>
      <vt:lpstr>Captions</vt:lpstr>
      <vt:lpstr>Captions</vt:lpstr>
      <vt:lpstr>Captions</vt:lpstr>
      <vt:lpstr>Model Implementations </vt:lpstr>
      <vt:lpstr>Model Implementations</vt:lpstr>
      <vt:lpstr>Image Context as Embedding input</vt:lpstr>
      <vt:lpstr>Image Context as Embedding input - Inference</vt:lpstr>
      <vt:lpstr>Image Context as Embedding input - Training</vt:lpstr>
      <vt:lpstr>Image Context as Embedding input</vt:lpstr>
      <vt:lpstr>Image Context as Gate input</vt:lpstr>
      <vt:lpstr>Image Context as Gate input - Inference</vt:lpstr>
      <vt:lpstr>Image Context as Gate input - Training</vt:lpstr>
      <vt:lpstr>Image Context as Gate input</vt:lpstr>
      <vt:lpstr>Comparison</vt:lpstr>
      <vt:lpstr>PowerPoint Presentation</vt:lpstr>
      <vt:lpstr>PowerPoint Presentation</vt:lpstr>
      <vt:lpstr>Comparison</vt:lpstr>
      <vt:lpstr>Comparison</vt:lpstr>
      <vt:lpstr>Test set Results</vt:lpstr>
      <vt:lpstr>Images with the highest BLEU score</vt:lpstr>
      <vt:lpstr>Images with the lowest BLEU score</vt:lpstr>
      <vt:lpstr>Tests and Improvements</vt:lpstr>
      <vt:lpstr>Tests and Improvements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Captioning using Deep Learning models</dc:title>
  <dc:creator>Vasilis Staurianoudakis</dc:creator>
  <cp:lastModifiedBy>Vasilis Staurianoudakis</cp:lastModifiedBy>
  <cp:revision>63</cp:revision>
  <dcterms:created xsi:type="dcterms:W3CDTF">2023-06-24T21:09:52Z</dcterms:created>
  <dcterms:modified xsi:type="dcterms:W3CDTF">2023-06-25T00:36:56Z</dcterms:modified>
</cp:coreProperties>
</file>